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2.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3.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4.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5.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6.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7.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0.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1.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2.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3.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4.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5.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6.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58" r:id="rId3"/>
    <p:sldId id="295" r:id="rId4"/>
    <p:sldId id="292" r:id="rId5"/>
    <p:sldId id="275" r:id="rId6"/>
    <p:sldId id="276" r:id="rId7"/>
    <p:sldId id="279" r:id="rId8"/>
    <p:sldId id="281" r:id="rId9"/>
    <p:sldId id="280" r:id="rId10"/>
    <p:sldId id="282" r:id="rId11"/>
    <p:sldId id="285" r:id="rId12"/>
    <p:sldId id="283" r:id="rId13"/>
    <p:sldId id="287" r:id="rId14"/>
    <p:sldId id="284" r:id="rId15"/>
    <p:sldId id="286" r:id="rId16"/>
    <p:sldId id="288" r:id="rId17"/>
    <p:sldId id="289" r:id="rId18"/>
    <p:sldId id="278" r:id="rId19"/>
    <p:sldId id="264" r:id="rId20"/>
    <p:sldId id="267" r:id="rId21"/>
    <p:sldId id="271" r:id="rId22"/>
    <p:sldId id="293" r:id="rId23"/>
    <p:sldId id="269" r:id="rId24"/>
    <p:sldId id="268" r:id="rId25"/>
    <p:sldId id="272" r:id="rId26"/>
    <p:sldId id="294" r:id="rId27"/>
    <p:sldId id="270" r:id="rId28"/>
    <p:sldId id="259" r:id="rId29"/>
    <p:sldId id="277" r:id="rId30"/>
    <p:sldId id="260" r:id="rId31"/>
    <p:sldId id="262" r:id="rId32"/>
    <p:sldId id="274" r:id="rId33"/>
    <p:sldId id="265" r:id="rId34"/>
    <p:sldId id="263" r:id="rId35"/>
    <p:sldId id="261" r:id="rId36"/>
    <p:sldId id="273" r:id="rId37"/>
    <p:sldId id="266" r:id="rId38"/>
    <p:sldId id="290" r:id="rId39"/>
    <p:sldId id="291" r:id="rId40"/>
    <p:sldId id="256" r:id="rId4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7" autoAdjust="0"/>
    <p:restoredTop sz="80064" autoAdjust="0"/>
  </p:normalViewPr>
  <p:slideViewPr>
    <p:cSldViewPr snapToGrid="0">
      <p:cViewPr varScale="1">
        <p:scale>
          <a:sx n="67" d="100"/>
          <a:sy n="67" d="100"/>
        </p:scale>
        <p:origin x="70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oleObject" Target="file:///\\dohreg2simm125\home$\erd\Victoria.Dirmyer\Data%20Requests\Ward_Alzheimers_050915\Medicare%20Data\Medicare%20Analysi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dohreg2simm125\home$\erd\Victoria.Dirmyer\Alzheimers%20Registry\Data%20Request%20from%20Retta\Emergency%20Department%20Data\ED%20Result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dohreg2simm125\home$\erd\Victoria.Dirmyer\Alzheimers%20Registry\Data%20Request%20from%20Retta\Emergency%20Department%20Data\ED%20Result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dohreg2simm125\home$\erd\Victoria.Dirmyer\Alzheimers%20Registry\Data%20Request%20from%20Retta\Alz-Dementia-Presentation%20numbers_IHSHIDD_AR.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dohreg2simm125\home$\erd\Victoria.Dirmyer\Alzheimers%20Registry\Data%20Request%20from%20Retta\Hospitalization%20Data\Alz-Dementia%20by%20region.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dohreg2simm125\home$\erd\Victoria.Dirmyer\Alzheimers%20Registry\Data%20Request%20from%20Retta\Hospitalization%20Data\Alz-Dementia-Presentation%20numbers_IHSHIDD_AR.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dohreg2simm125\home$\erd\Victoria.Dirmyer\Alzheimers%20Registry\Data%20Request%20from%20Retta\Alz-Dementia-Presentation%20numbers_IHSHIDD_AR.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dohreg2simm125\home$\erd\Victoria.Dirmyer\Alzheimers%20Registry\Data%20Request%20from%20Retta\Alz-Dementia-Presentation%20numbers_IHSHIDD_AR.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dohreg2simm125\home$\erd\Victoria.Dirmyer\Alzheimers%20Registry\Data%20Request%20from%20Retta\Hospitalization%20Data\Alz-Dementia-Presentation%20numbers_IHSHIDD_AR.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dohreg2simm125\home$\erd\Victoria.Dirmyer\Data%20Requests\Ward_Alzheimers_050915\Medicare%20Data\Medicare%20Analysis.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dohreg2simm125\home$\erd\Victoria.Dirmyer\Alzheimers%20Registry\Data%20Request%20from%20Retta\Death%20Data%20Results.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dohreg2simm125\home$\erd\Victoria.Dirmyer\Alzheimers%20Registry\Data%20Request%20from%20Retta\Death%20Data%20Results.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dohreg2simm125\home$\erd\Victoria.Dirmyer\Alzheimers%20Registry\Data%20Request%20from%20Retta\Death%20Data%20Results.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dohreg2simm125\home$\erd\Victoria.Dirmyer\Alzheimers%20Registry\Data%20Request%20from%20Retta\Death%20Data%20Results.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dohreg2simm125\home$\erd\Victoria.Dirmyer\Alzheimers%20Registry\Data%20Request%20from%20Retta\Vital%20Records%20Data\Death%20Data%20Results.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dohreg2simm125\home$\erd\Victoria.Dirmyer\Alzheimers%20Registry\Data%20Request%20from%20Retta\Death%20Data%20Results.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dohreg2simm125\home$\erd\Victoria.Dirmyer\Alzheimers%20Registry\Data%20Request%20from%20Retta\Death%20Data%20Results.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dohreg2simm125\home$\erd\Victoria.Dirmyer\Alzheimers%20Registry\Data%20Request%20from%20Retta\Death%20Data%20Results.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dohreg2simm125\home$\erd\Victoria.Dirmyer\Alzheimers%20Registry\Data%20Request%20from%20Retta\Vital%20Records%20Data\Death%20Data%20Results.xlsx" TargetMode="External"/><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3" Type="http://schemas.openxmlformats.org/officeDocument/2006/relationships/oleObject" Target="file:///\\dohreg2simm125\home$\erd\Victoria.Dirmyer\Alzheimers%20Registry\Data%20Request%20from%20Retta\Emergency%20Department%20Data\ED%20Resul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ohreg2simm125\home$\erd\Victoria.Dirmyer\Alzheimers%20Registry\Data%20Request%20from%20Retta\Emergency%20Department%20Data\ED%20Result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ohreg2simm125\home$\erd\Victoria.Dirmyer\Alzheimers%20Registry\Data%20Request%20from%20Retta\Emergency%20Department%20Data\ED%20Result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ohreg2simm125\home$\erd\Victoria.Dirmyer\Alzheimers%20Registry\Data%20Request%20from%20Retta\Emergency%20Department%20Data\ED%20Result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ohreg2simm125\home$\erd\Victoria.Dirmyer\Alzheimers%20Registry\Data%20Request%20from%20Retta\Emergency%20Department%20Data\ED%20Result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dohreg2simm125\home$\erd\Victoria.Dirmyer\Alzheimers%20Registry\Data%20Request%20from%20Retta\Emergency%20Department%20Data\ED%20Result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Sheet1!$M$2</c:f>
              <c:strCache>
                <c:ptCount val="1"/>
                <c:pt idx="0">
                  <c:v>U.S.</c:v>
                </c:pt>
              </c:strCache>
            </c:strRef>
          </c:tx>
          <c:spPr>
            <a:ln w="28575" cap="rnd">
              <a:solidFill>
                <a:schemeClr val="accent3">
                  <a:lumMod val="75000"/>
                </a:schemeClr>
              </a:solidFill>
              <a:round/>
            </a:ln>
            <a:effectLst/>
          </c:spPr>
          <c:marker>
            <c:symbol val="square"/>
            <c:size val="7"/>
            <c:spPr>
              <a:solidFill>
                <a:schemeClr val="bg1">
                  <a:lumMod val="50000"/>
                </a:schemeClr>
              </a:solidFill>
              <a:ln w="9525">
                <a:solidFill>
                  <a:schemeClr val="bg1">
                    <a:lumMod val="50000"/>
                  </a:schemeClr>
                </a:solidFill>
              </a:ln>
              <a:effectLst/>
            </c:spPr>
          </c:marker>
          <c:cat>
            <c:numRef>
              <c:f>Sheet1!$L$3:$L$7</c:f>
              <c:numCache>
                <c:formatCode>General</c:formatCode>
                <c:ptCount val="5"/>
                <c:pt idx="0">
                  <c:v>2009</c:v>
                </c:pt>
                <c:pt idx="1">
                  <c:v>2010</c:v>
                </c:pt>
                <c:pt idx="2">
                  <c:v>2011</c:v>
                </c:pt>
                <c:pt idx="3">
                  <c:v>2012</c:v>
                </c:pt>
                <c:pt idx="4">
                  <c:v>2013</c:v>
                </c:pt>
              </c:numCache>
            </c:numRef>
          </c:cat>
          <c:val>
            <c:numRef>
              <c:f>Sheet1!$M$3:$M$7</c:f>
              <c:numCache>
                <c:formatCode>0.00</c:formatCode>
                <c:ptCount val="5"/>
                <c:pt idx="0">
                  <c:v>10.6</c:v>
                </c:pt>
                <c:pt idx="1">
                  <c:v>10.63</c:v>
                </c:pt>
                <c:pt idx="2">
                  <c:v>10.54</c:v>
                </c:pt>
                <c:pt idx="3">
                  <c:v>10.47</c:v>
                </c:pt>
                <c:pt idx="4">
                  <c:v>10.29</c:v>
                </c:pt>
              </c:numCache>
            </c:numRef>
          </c:val>
          <c:smooth val="0"/>
        </c:ser>
        <c:ser>
          <c:idx val="1"/>
          <c:order val="1"/>
          <c:tx>
            <c:strRef>
              <c:f>Sheet1!$N$2</c:f>
              <c:strCache>
                <c:ptCount val="1"/>
                <c:pt idx="0">
                  <c:v>N.M.</c:v>
                </c:pt>
              </c:strCache>
            </c:strRef>
          </c:tx>
          <c:spPr>
            <a:ln w="28575" cap="rnd">
              <a:solidFill>
                <a:schemeClr val="tx1"/>
              </a:solidFill>
              <a:round/>
            </a:ln>
            <a:effectLst/>
          </c:spPr>
          <c:marker>
            <c:symbol val="circle"/>
            <c:size val="7"/>
            <c:spPr>
              <a:solidFill>
                <a:schemeClr val="tx1"/>
              </a:solidFill>
              <a:ln w="9525">
                <a:solidFill>
                  <a:schemeClr val="tx1"/>
                </a:solidFill>
              </a:ln>
              <a:effectLst/>
            </c:spPr>
          </c:marker>
          <c:cat>
            <c:numRef>
              <c:f>Sheet1!$L$3:$L$7</c:f>
              <c:numCache>
                <c:formatCode>General</c:formatCode>
                <c:ptCount val="5"/>
                <c:pt idx="0">
                  <c:v>2009</c:v>
                </c:pt>
                <c:pt idx="1">
                  <c:v>2010</c:v>
                </c:pt>
                <c:pt idx="2">
                  <c:v>2011</c:v>
                </c:pt>
                <c:pt idx="3">
                  <c:v>2012</c:v>
                </c:pt>
                <c:pt idx="4">
                  <c:v>2013</c:v>
                </c:pt>
              </c:numCache>
            </c:numRef>
          </c:cat>
          <c:val>
            <c:numRef>
              <c:f>Sheet1!$N$3:$N$7</c:f>
              <c:numCache>
                <c:formatCode>0.00</c:formatCode>
                <c:ptCount val="5"/>
                <c:pt idx="0">
                  <c:v>8.43</c:v>
                </c:pt>
                <c:pt idx="1">
                  <c:v>8.35</c:v>
                </c:pt>
                <c:pt idx="2">
                  <c:v>8.3000000000000007</c:v>
                </c:pt>
                <c:pt idx="3">
                  <c:v>8.34</c:v>
                </c:pt>
                <c:pt idx="4">
                  <c:v>8.33</c:v>
                </c:pt>
              </c:numCache>
            </c:numRef>
          </c:val>
          <c:smooth val="0"/>
        </c:ser>
        <c:dLbls>
          <c:showLegendKey val="0"/>
          <c:showVal val="0"/>
          <c:showCatName val="0"/>
          <c:showSerName val="0"/>
          <c:showPercent val="0"/>
          <c:showBubbleSize val="0"/>
        </c:dLbls>
        <c:marker val="1"/>
        <c:smooth val="0"/>
        <c:axId val="279911968"/>
        <c:axId val="279912528"/>
      </c:lineChart>
      <c:catAx>
        <c:axId val="27991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crossAx val="279912528"/>
        <c:crosses val="autoZero"/>
        <c:auto val="1"/>
        <c:lblAlgn val="ctr"/>
        <c:lblOffset val="100"/>
        <c:noMultiLvlLbl val="0"/>
      </c:catAx>
      <c:valAx>
        <c:axId val="27991252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r>
                  <a:rPr lang="en-US"/>
                  <a:t>Percent of Medicare Beneficiaries w/ Alzheimer's and Related Disorders</a:t>
                </a:r>
              </a:p>
            </c:rich>
          </c:tx>
          <c:layout>
            <c:manualLayout>
              <c:xMode val="edge"/>
              <c:yMode val="edge"/>
              <c:x val="0"/>
              <c:y val="5.8747725990849299E-2"/>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crossAx val="279911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solidFill>
            <a:schemeClr val="tx1">
              <a:lumMod val="85000"/>
              <a:lumOff val="15000"/>
            </a:schemeClr>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'County Graphs'!$K$36</c:f>
              <c:strCache>
                <c:ptCount val="1"/>
                <c:pt idx="0">
                  <c:v>2010</c:v>
                </c:pt>
              </c:strCache>
            </c:strRef>
          </c:tx>
          <c:spPr>
            <a:solidFill>
              <a:schemeClr val="accent1">
                <a:lumMod val="75000"/>
              </a:schemeClr>
            </a:solidFill>
            <a:ln>
              <a:noFill/>
            </a:ln>
            <a:effectLst>
              <a:outerShdw blurRad="50800" dist="38100" dir="2700000" algn="tl" rotWithShape="0">
                <a:prstClr val="black">
                  <a:alpha val="40000"/>
                </a:prstClr>
              </a:outerShdw>
            </a:effectLst>
          </c:spPr>
          <c:invertIfNegative val="0"/>
          <c:cat>
            <c:strRef>
              <c:f>'County Graphs'!$C$37:$C$41</c:f>
              <c:strCache>
                <c:ptCount val="5"/>
                <c:pt idx="0">
                  <c:v>NW</c:v>
                </c:pt>
                <c:pt idx="1">
                  <c:v>NE</c:v>
                </c:pt>
                <c:pt idx="2">
                  <c:v>Metro</c:v>
                </c:pt>
                <c:pt idx="3">
                  <c:v>SE</c:v>
                </c:pt>
                <c:pt idx="4">
                  <c:v>SW</c:v>
                </c:pt>
              </c:strCache>
            </c:strRef>
          </c:cat>
          <c:val>
            <c:numRef>
              <c:f>'County Graphs'!$K$37:$K$41</c:f>
              <c:numCache>
                <c:formatCode>General</c:formatCode>
                <c:ptCount val="5"/>
                <c:pt idx="0">
                  <c:v>50</c:v>
                </c:pt>
                <c:pt idx="1">
                  <c:v>261</c:v>
                </c:pt>
                <c:pt idx="2">
                  <c:v>52</c:v>
                </c:pt>
                <c:pt idx="3">
                  <c:v>237</c:v>
                </c:pt>
                <c:pt idx="4">
                  <c:v>206</c:v>
                </c:pt>
              </c:numCache>
            </c:numRef>
          </c:val>
        </c:ser>
        <c:ser>
          <c:idx val="2"/>
          <c:order val="1"/>
          <c:tx>
            <c:strRef>
              <c:f>'County Graphs'!$L$36</c:f>
              <c:strCache>
                <c:ptCount val="1"/>
                <c:pt idx="0">
                  <c:v>2011</c:v>
                </c:pt>
              </c:strCache>
            </c:strRef>
          </c:tx>
          <c:spPr>
            <a:solidFill>
              <a:schemeClr val="accent3">
                <a:lumMod val="75000"/>
              </a:schemeClr>
            </a:solidFill>
            <a:ln>
              <a:noFill/>
            </a:ln>
            <a:effectLst>
              <a:outerShdw blurRad="50800" dist="38100" dir="2700000" algn="tl" rotWithShape="0">
                <a:prstClr val="black">
                  <a:alpha val="40000"/>
                </a:prstClr>
              </a:outerShdw>
            </a:effectLst>
          </c:spPr>
          <c:invertIfNegative val="0"/>
          <c:cat>
            <c:strRef>
              <c:f>'County Graphs'!$C$37:$C$41</c:f>
              <c:strCache>
                <c:ptCount val="5"/>
                <c:pt idx="0">
                  <c:v>NW</c:v>
                </c:pt>
                <c:pt idx="1">
                  <c:v>NE</c:v>
                </c:pt>
                <c:pt idx="2">
                  <c:v>Metro</c:v>
                </c:pt>
                <c:pt idx="3">
                  <c:v>SE</c:v>
                </c:pt>
                <c:pt idx="4">
                  <c:v>SW</c:v>
                </c:pt>
              </c:strCache>
            </c:strRef>
          </c:cat>
          <c:val>
            <c:numRef>
              <c:f>'County Graphs'!$L$37:$L$41</c:f>
              <c:numCache>
                <c:formatCode>General</c:formatCode>
                <c:ptCount val="5"/>
                <c:pt idx="0">
                  <c:v>24</c:v>
                </c:pt>
                <c:pt idx="1">
                  <c:v>402</c:v>
                </c:pt>
                <c:pt idx="2">
                  <c:v>124</c:v>
                </c:pt>
                <c:pt idx="3">
                  <c:v>433</c:v>
                </c:pt>
                <c:pt idx="4">
                  <c:v>385</c:v>
                </c:pt>
              </c:numCache>
            </c:numRef>
          </c:val>
        </c:ser>
        <c:ser>
          <c:idx val="3"/>
          <c:order val="2"/>
          <c:tx>
            <c:strRef>
              <c:f>'County Graphs'!$M$36</c:f>
              <c:strCache>
                <c:ptCount val="1"/>
                <c:pt idx="0">
                  <c:v>2012</c:v>
                </c:pt>
              </c:strCache>
            </c:strRef>
          </c:tx>
          <c:spPr>
            <a:solidFill>
              <a:schemeClr val="accent2">
                <a:lumMod val="40000"/>
                <a:lumOff val="60000"/>
              </a:schemeClr>
            </a:solidFill>
            <a:ln>
              <a:noFill/>
            </a:ln>
            <a:effectLst>
              <a:outerShdw blurRad="50800" dist="38100" dir="2700000" algn="tl" rotWithShape="0">
                <a:schemeClr val="tx1">
                  <a:alpha val="40000"/>
                </a:schemeClr>
              </a:outerShdw>
            </a:effectLst>
          </c:spPr>
          <c:invertIfNegative val="0"/>
          <c:cat>
            <c:strRef>
              <c:f>'County Graphs'!$C$37:$C$41</c:f>
              <c:strCache>
                <c:ptCount val="5"/>
                <c:pt idx="0">
                  <c:v>NW</c:v>
                </c:pt>
                <c:pt idx="1">
                  <c:v>NE</c:v>
                </c:pt>
                <c:pt idx="2">
                  <c:v>Metro</c:v>
                </c:pt>
                <c:pt idx="3">
                  <c:v>SE</c:v>
                </c:pt>
                <c:pt idx="4">
                  <c:v>SW</c:v>
                </c:pt>
              </c:strCache>
            </c:strRef>
          </c:cat>
          <c:val>
            <c:numRef>
              <c:f>'County Graphs'!$M$37:$M$41</c:f>
              <c:numCache>
                <c:formatCode>General</c:formatCode>
                <c:ptCount val="5"/>
                <c:pt idx="0">
                  <c:v>292</c:v>
                </c:pt>
                <c:pt idx="1">
                  <c:v>1090</c:v>
                </c:pt>
                <c:pt idx="2">
                  <c:v>342</c:v>
                </c:pt>
                <c:pt idx="3">
                  <c:v>751</c:v>
                </c:pt>
                <c:pt idx="4">
                  <c:v>1615</c:v>
                </c:pt>
              </c:numCache>
            </c:numRef>
          </c:val>
        </c:ser>
        <c:ser>
          <c:idx val="4"/>
          <c:order val="3"/>
          <c:tx>
            <c:strRef>
              <c:f>'County Graphs'!$N$36</c:f>
              <c:strCache>
                <c:ptCount val="1"/>
                <c:pt idx="0">
                  <c:v>2013</c:v>
                </c:pt>
              </c:strCache>
            </c:strRef>
          </c:tx>
          <c:spPr>
            <a:solidFill>
              <a:schemeClr val="accent2"/>
            </a:solidFill>
            <a:ln>
              <a:noFill/>
            </a:ln>
            <a:effectLst>
              <a:outerShdw blurRad="50800" dist="38100" dir="2700000" algn="tl" rotWithShape="0">
                <a:prstClr val="black">
                  <a:alpha val="40000"/>
                </a:prstClr>
              </a:outerShdw>
            </a:effectLst>
          </c:spPr>
          <c:invertIfNegative val="0"/>
          <c:cat>
            <c:strRef>
              <c:f>'County Graphs'!$C$37:$C$41</c:f>
              <c:strCache>
                <c:ptCount val="5"/>
                <c:pt idx="0">
                  <c:v>NW</c:v>
                </c:pt>
                <c:pt idx="1">
                  <c:v>NE</c:v>
                </c:pt>
                <c:pt idx="2">
                  <c:v>Metro</c:v>
                </c:pt>
                <c:pt idx="3">
                  <c:v>SE</c:v>
                </c:pt>
                <c:pt idx="4">
                  <c:v>SW</c:v>
                </c:pt>
              </c:strCache>
            </c:strRef>
          </c:cat>
          <c:val>
            <c:numRef>
              <c:f>'County Graphs'!$N$37:$N$41</c:f>
              <c:numCache>
                <c:formatCode>General</c:formatCode>
                <c:ptCount val="5"/>
                <c:pt idx="0">
                  <c:v>246</c:v>
                </c:pt>
                <c:pt idx="1">
                  <c:v>1200</c:v>
                </c:pt>
                <c:pt idx="2">
                  <c:v>529</c:v>
                </c:pt>
                <c:pt idx="3">
                  <c:v>747</c:v>
                </c:pt>
                <c:pt idx="4">
                  <c:v>982</c:v>
                </c:pt>
              </c:numCache>
            </c:numRef>
          </c:val>
        </c:ser>
        <c:ser>
          <c:idx val="5"/>
          <c:order val="4"/>
          <c:tx>
            <c:strRef>
              <c:f>'County Graphs'!$O$36</c:f>
              <c:strCache>
                <c:ptCount val="1"/>
                <c:pt idx="0">
                  <c:v>2014</c:v>
                </c:pt>
              </c:strCache>
            </c:strRef>
          </c:tx>
          <c:spPr>
            <a:solidFill>
              <a:schemeClr val="accent2">
                <a:lumMod val="50000"/>
              </a:schemeClr>
            </a:solidFill>
            <a:ln>
              <a:noFill/>
            </a:ln>
            <a:effectLst>
              <a:outerShdw blurRad="50800" dist="38100" dir="2700000" algn="tl" rotWithShape="0">
                <a:prstClr val="black">
                  <a:alpha val="40000"/>
                </a:prstClr>
              </a:outerShdw>
            </a:effectLst>
          </c:spPr>
          <c:invertIfNegative val="0"/>
          <c:cat>
            <c:strRef>
              <c:f>'County Graphs'!$C$37:$C$41</c:f>
              <c:strCache>
                <c:ptCount val="5"/>
                <c:pt idx="0">
                  <c:v>NW</c:v>
                </c:pt>
                <c:pt idx="1">
                  <c:v>NE</c:v>
                </c:pt>
                <c:pt idx="2">
                  <c:v>Metro</c:v>
                </c:pt>
                <c:pt idx="3">
                  <c:v>SE</c:v>
                </c:pt>
                <c:pt idx="4">
                  <c:v>SW</c:v>
                </c:pt>
              </c:strCache>
            </c:strRef>
          </c:cat>
          <c:val>
            <c:numRef>
              <c:f>'County Graphs'!$O$37:$O$41</c:f>
              <c:numCache>
                <c:formatCode>General</c:formatCode>
                <c:ptCount val="5"/>
                <c:pt idx="0">
                  <c:v>426</c:v>
                </c:pt>
                <c:pt idx="1">
                  <c:v>1186</c:v>
                </c:pt>
                <c:pt idx="2">
                  <c:v>417</c:v>
                </c:pt>
                <c:pt idx="3">
                  <c:v>756</c:v>
                </c:pt>
                <c:pt idx="4">
                  <c:v>1107</c:v>
                </c:pt>
              </c:numCache>
            </c:numRef>
          </c:val>
        </c:ser>
        <c:dLbls>
          <c:showLegendKey val="0"/>
          <c:showVal val="0"/>
          <c:showCatName val="0"/>
          <c:showSerName val="0"/>
          <c:showPercent val="0"/>
          <c:showBubbleSize val="0"/>
        </c:dLbls>
        <c:gapWidth val="219"/>
        <c:overlap val="-27"/>
        <c:axId val="281657808"/>
        <c:axId val="281658368"/>
      </c:barChart>
      <c:catAx>
        <c:axId val="281657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crossAx val="281658368"/>
        <c:crosses val="autoZero"/>
        <c:auto val="1"/>
        <c:lblAlgn val="ctr"/>
        <c:lblOffset val="100"/>
        <c:noMultiLvlLbl val="0"/>
      </c:catAx>
      <c:valAx>
        <c:axId val="28165836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r>
                  <a:rPr lang="en-US"/>
                  <a:t>Counts of Dementia Admissions</a:t>
                </a:r>
              </a:p>
            </c:rich>
          </c:tx>
          <c:layout>
            <c:manualLayout>
              <c:xMode val="edge"/>
              <c:yMode val="edge"/>
              <c:x val="0"/>
              <c:y val="8.8567362652379397E-2"/>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crossAx val="281657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solidFill>
            <a:schemeClr val="tx1">
              <a:lumMod val="85000"/>
              <a:lumOff val="15000"/>
            </a:schemeClr>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Graphs_DD!$A$16</c:f>
              <c:strCache>
                <c:ptCount val="1"/>
                <c:pt idx="0">
                  <c:v>Total Pop 65+</c:v>
                </c:pt>
              </c:strCache>
            </c:strRef>
          </c:tx>
          <c:spPr>
            <a:solidFill>
              <a:schemeClr val="accent5">
                <a:lumMod val="75000"/>
              </a:schemeClr>
            </a:solidFill>
            <a:ln>
              <a:noFill/>
            </a:ln>
            <a:effectLst>
              <a:outerShdw blurRad="50800" dist="38100" dir="2700000" algn="tl" rotWithShape="0">
                <a:prstClr val="black">
                  <a:alpha val="40000"/>
                </a:prstClr>
              </a:outerShdw>
            </a:effectLst>
          </c:spPr>
          <c:invertIfNegative val="0"/>
          <c:cat>
            <c:numRef>
              <c:f>Graphs_DD!$B$15:$F$15</c:f>
              <c:numCache>
                <c:formatCode>General</c:formatCode>
                <c:ptCount val="5"/>
                <c:pt idx="0">
                  <c:v>2010</c:v>
                </c:pt>
                <c:pt idx="1">
                  <c:v>2011</c:v>
                </c:pt>
                <c:pt idx="2">
                  <c:v>2012</c:v>
                </c:pt>
                <c:pt idx="3">
                  <c:v>2013</c:v>
                </c:pt>
                <c:pt idx="4">
                  <c:v>2014</c:v>
                </c:pt>
              </c:numCache>
            </c:numRef>
          </c:cat>
          <c:val>
            <c:numRef>
              <c:f>Graphs_DD!$B$16:$F$16</c:f>
              <c:numCache>
                <c:formatCode>#,##0</c:formatCode>
                <c:ptCount val="5"/>
                <c:pt idx="0">
                  <c:v>273723</c:v>
                </c:pt>
                <c:pt idx="1">
                  <c:v>291942</c:v>
                </c:pt>
                <c:pt idx="2">
                  <c:v>293004</c:v>
                </c:pt>
                <c:pt idx="3">
                  <c:v>293871</c:v>
                </c:pt>
                <c:pt idx="4">
                  <c:v>294470</c:v>
                </c:pt>
              </c:numCache>
            </c:numRef>
          </c:val>
        </c:ser>
        <c:dLbls>
          <c:showLegendKey val="0"/>
          <c:showVal val="0"/>
          <c:showCatName val="0"/>
          <c:showSerName val="0"/>
          <c:showPercent val="0"/>
          <c:showBubbleSize val="0"/>
        </c:dLbls>
        <c:gapWidth val="219"/>
        <c:overlap val="-27"/>
        <c:axId val="281661168"/>
        <c:axId val="281661728"/>
      </c:barChart>
      <c:lineChart>
        <c:grouping val="standard"/>
        <c:varyColors val="0"/>
        <c:ser>
          <c:idx val="1"/>
          <c:order val="1"/>
          <c:tx>
            <c:strRef>
              <c:f>Graphs_DD!$A$17</c:f>
              <c:strCache>
                <c:ptCount val="1"/>
                <c:pt idx="0">
                  <c:v>Age Specific Crude Rate </c:v>
                </c:pt>
              </c:strCache>
            </c:strRef>
          </c:tx>
          <c:spPr>
            <a:ln w="28575" cap="rnd">
              <a:solidFill>
                <a:schemeClr val="accent2">
                  <a:lumMod val="75000"/>
                </a:schemeClr>
              </a:solidFill>
              <a:round/>
            </a:ln>
            <a:effectLst/>
          </c:spPr>
          <c:marker>
            <c:symbol val="square"/>
            <c:size val="7"/>
            <c:spPr>
              <a:solidFill>
                <a:schemeClr val="accent2">
                  <a:lumMod val="75000"/>
                </a:schemeClr>
              </a:solidFill>
              <a:ln w="9525">
                <a:solidFill>
                  <a:schemeClr val="accent2">
                    <a:lumMod val="75000"/>
                  </a:schemeClr>
                </a:solidFill>
              </a:ln>
              <a:effectLst/>
            </c:spPr>
          </c:marker>
          <c:val>
            <c:numRef>
              <c:f>Graphs_DD!$B$17:$F$17</c:f>
              <c:numCache>
                <c:formatCode>0.0</c:formatCode>
                <c:ptCount val="5"/>
                <c:pt idx="0">
                  <c:v>252.99690970217677</c:v>
                </c:pt>
                <c:pt idx="1">
                  <c:v>430.46098458167023</c:v>
                </c:pt>
                <c:pt idx="2">
                  <c:v>1279.5047166591582</c:v>
                </c:pt>
                <c:pt idx="3">
                  <c:v>1129.333908790102</c:v>
                </c:pt>
                <c:pt idx="4">
                  <c:v>1277.5689291729229</c:v>
                </c:pt>
              </c:numCache>
            </c:numRef>
          </c:val>
          <c:smooth val="0"/>
        </c:ser>
        <c:dLbls>
          <c:showLegendKey val="0"/>
          <c:showVal val="0"/>
          <c:showCatName val="0"/>
          <c:showSerName val="0"/>
          <c:showPercent val="0"/>
          <c:showBubbleSize val="0"/>
        </c:dLbls>
        <c:marker val="1"/>
        <c:smooth val="0"/>
        <c:axId val="281662848"/>
        <c:axId val="281662288"/>
      </c:lineChart>
      <c:catAx>
        <c:axId val="281661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crossAx val="281661728"/>
        <c:crosses val="autoZero"/>
        <c:auto val="1"/>
        <c:lblAlgn val="ctr"/>
        <c:lblOffset val="100"/>
        <c:noMultiLvlLbl val="0"/>
      </c:catAx>
      <c:valAx>
        <c:axId val="28166172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r>
                  <a:rPr lang="en-US"/>
                  <a:t>Estimated Population of 65+</a:t>
                </a:r>
              </a:p>
            </c:rich>
          </c:tx>
          <c:layout>
            <c:manualLayout>
              <c:xMode val="edge"/>
              <c:yMode val="edge"/>
              <c:x val="0"/>
              <c:y val="0.10488285931972292"/>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crossAx val="281661168"/>
        <c:crosses val="autoZero"/>
        <c:crossBetween val="between"/>
      </c:valAx>
      <c:valAx>
        <c:axId val="281662288"/>
        <c:scaling>
          <c:orientation val="minMax"/>
        </c:scaling>
        <c:delete val="0"/>
        <c:axPos val="r"/>
        <c:title>
          <c:tx>
            <c:rich>
              <a:bodyPr rot="5400000" spcFirstLastPara="1" vertOverflow="ellipsis" wrap="square" anchor="ctr" anchorCtr="1"/>
              <a:lstStyle/>
              <a:p>
                <a:pPr>
                  <a:defRPr sz="2000" b="0" i="0" u="none" strike="noStrike" kern="1200" baseline="0">
                    <a:solidFill>
                      <a:schemeClr val="tx1">
                        <a:lumMod val="85000"/>
                        <a:lumOff val="15000"/>
                      </a:schemeClr>
                    </a:solidFill>
                    <a:latin typeface="+mn-lt"/>
                    <a:ea typeface="+mn-ea"/>
                    <a:cs typeface="+mn-cs"/>
                  </a:defRPr>
                </a:pPr>
                <a:r>
                  <a:rPr lang="en-US"/>
                  <a:t>Age Specific ED Admission Rate per 100,000 Population (65+)</a:t>
                </a:r>
              </a:p>
            </c:rich>
          </c:tx>
          <c:layout>
            <c:manualLayout>
              <c:xMode val="edge"/>
              <c:yMode val="edge"/>
              <c:x val="0.92501446759259254"/>
              <c:y val="7.9826709052293415E-2"/>
            </c:manualLayout>
          </c:layout>
          <c:overlay val="0"/>
          <c:spPr>
            <a:noFill/>
            <a:ln>
              <a:noFill/>
            </a:ln>
            <a:effectLst/>
          </c:spPr>
          <c:txPr>
            <a:bodyPr rot="5400000" spcFirstLastPara="1" vertOverflow="ellipsis"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crossAx val="281662848"/>
        <c:crosses val="max"/>
        <c:crossBetween val="between"/>
      </c:valAx>
      <c:catAx>
        <c:axId val="281662848"/>
        <c:scaling>
          <c:orientation val="minMax"/>
        </c:scaling>
        <c:delete val="1"/>
        <c:axPos val="b"/>
        <c:majorTickMark val="out"/>
        <c:minorTickMark val="none"/>
        <c:tickLblPos val="nextTo"/>
        <c:crossAx val="28166228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solidFill>
            <a:schemeClr val="tx1">
              <a:lumMod val="85000"/>
              <a:lumOff val="15000"/>
            </a:schemeClr>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'Count by Gender'!$A$9</c:f>
              <c:strCache>
                <c:ptCount val="1"/>
                <c:pt idx="0">
                  <c:v>Male</c:v>
                </c:pt>
              </c:strCache>
            </c:strRef>
          </c:tx>
          <c:spPr>
            <a:ln w="28575" cap="rnd">
              <a:solidFill>
                <a:schemeClr val="accent5">
                  <a:lumMod val="75000"/>
                </a:schemeClr>
              </a:solidFill>
              <a:round/>
            </a:ln>
            <a:effectLst/>
          </c:spPr>
          <c:marker>
            <c:symbol val="circle"/>
            <c:size val="7"/>
            <c:spPr>
              <a:solidFill>
                <a:schemeClr val="accent5">
                  <a:lumMod val="75000"/>
                </a:schemeClr>
              </a:solidFill>
              <a:ln w="9525">
                <a:solidFill>
                  <a:schemeClr val="accent5">
                    <a:lumMod val="75000"/>
                  </a:schemeClr>
                </a:solidFill>
              </a:ln>
              <a:effectLst/>
            </c:spPr>
          </c:marker>
          <c:dPt>
            <c:idx val="3"/>
            <c:marker>
              <c:symbol val="circle"/>
              <c:size val="7"/>
              <c:spPr>
                <a:solidFill>
                  <a:schemeClr val="accent5">
                    <a:lumMod val="75000"/>
                  </a:schemeClr>
                </a:solidFill>
                <a:ln w="9525">
                  <a:solidFill>
                    <a:schemeClr val="accent5">
                      <a:lumMod val="75000"/>
                    </a:schemeClr>
                  </a:solidFill>
                </a:ln>
                <a:effectLst/>
              </c:spPr>
            </c:marker>
            <c:bubble3D val="0"/>
            <c:spPr>
              <a:ln w="28575" cap="rnd">
                <a:solidFill>
                  <a:schemeClr val="accent5">
                    <a:lumMod val="75000"/>
                  </a:schemeClr>
                </a:solidFill>
                <a:round/>
              </a:ln>
              <a:effectLst/>
            </c:spPr>
          </c:dPt>
          <c:cat>
            <c:numRef>
              <c:f>'Count by Gender'!$B$8:$E$8</c:f>
              <c:numCache>
                <c:formatCode>General</c:formatCode>
                <c:ptCount val="4"/>
                <c:pt idx="0">
                  <c:v>2010</c:v>
                </c:pt>
                <c:pt idx="1">
                  <c:v>2011</c:v>
                </c:pt>
                <c:pt idx="2">
                  <c:v>2012</c:v>
                </c:pt>
                <c:pt idx="3">
                  <c:v>2013</c:v>
                </c:pt>
              </c:numCache>
            </c:numRef>
          </c:cat>
          <c:val>
            <c:numRef>
              <c:f>'Count by Gender'!$B$9:$E$9</c:f>
              <c:numCache>
                <c:formatCode>General</c:formatCode>
                <c:ptCount val="4"/>
                <c:pt idx="0">
                  <c:v>677</c:v>
                </c:pt>
                <c:pt idx="1">
                  <c:v>737</c:v>
                </c:pt>
                <c:pt idx="2">
                  <c:v>601</c:v>
                </c:pt>
                <c:pt idx="3">
                  <c:v>625</c:v>
                </c:pt>
              </c:numCache>
            </c:numRef>
          </c:val>
          <c:smooth val="0"/>
        </c:ser>
        <c:ser>
          <c:idx val="1"/>
          <c:order val="1"/>
          <c:tx>
            <c:strRef>
              <c:f>'Count by Gender'!$A$10</c:f>
              <c:strCache>
                <c:ptCount val="1"/>
                <c:pt idx="0">
                  <c:v>Female</c:v>
                </c:pt>
              </c:strCache>
            </c:strRef>
          </c:tx>
          <c:spPr>
            <a:ln w="28575" cap="rnd">
              <a:solidFill>
                <a:schemeClr val="accent2">
                  <a:lumMod val="75000"/>
                </a:schemeClr>
              </a:solidFill>
              <a:round/>
            </a:ln>
            <a:effectLst/>
          </c:spPr>
          <c:marker>
            <c:symbol val="square"/>
            <c:size val="7"/>
            <c:spPr>
              <a:solidFill>
                <a:schemeClr val="accent2">
                  <a:lumMod val="75000"/>
                </a:schemeClr>
              </a:solidFill>
              <a:ln w="9525">
                <a:solidFill>
                  <a:schemeClr val="accent2">
                    <a:lumMod val="75000"/>
                  </a:schemeClr>
                </a:solidFill>
              </a:ln>
              <a:effectLst/>
            </c:spPr>
          </c:marker>
          <c:cat>
            <c:numRef>
              <c:f>'Count by Gender'!$B$8:$E$8</c:f>
              <c:numCache>
                <c:formatCode>General</c:formatCode>
                <c:ptCount val="4"/>
                <c:pt idx="0">
                  <c:v>2010</c:v>
                </c:pt>
                <c:pt idx="1">
                  <c:v>2011</c:v>
                </c:pt>
                <c:pt idx="2">
                  <c:v>2012</c:v>
                </c:pt>
                <c:pt idx="3">
                  <c:v>2013</c:v>
                </c:pt>
              </c:numCache>
            </c:numRef>
          </c:cat>
          <c:val>
            <c:numRef>
              <c:f>'Count by Gender'!$B$10:$E$10</c:f>
              <c:numCache>
                <c:formatCode>General</c:formatCode>
                <c:ptCount val="4"/>
                <c:pt idx="0">
                  <c:v>1177</c:v>
                </c:pt>
                <c:pt idx="1">
                  <c:v>1139</c:v>
                </c:pt>
                <c:pt idx="2">
                  <c:v>1055</c:v>
                </c:pt>
                <c:pt idx="3">
                  <c:v>917</c:v>
                </c:pt>
              </c:numCache>
            </c:numRef>
          </c:val>
          <c:smooth val="0"/>
        </c:ser>
        <c:dLbls>
          <c:showLegendKey val="0"/>
          <c:showVal val="0"/>
          <c:showCatName val="0"/>
          <c:showSerName val="0"/>
          <c:showPercent val="0"/>
          <c:showBubbleSize val="0"/>
        </c:dLbls>
        <c:marker val="1"/>
        <c:smooth val="0"/>
        <c:axId val="326325328"/>
        <c:axId val="326325888"/>
      </c:lineChart>
      <c:catAx>
        <c:axId val="326325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crossAx val="326325888"/>
        <c:crosses val="autoZero"/>
        <c:auto val="1"/>
        <c:lblAlgn val="ctr"/>
        <c:lblOffset val="100"/>
        <c:noMultiLvlLbl val="0"/>
      </c:catAx>
      <c:valAx>
        <c:axId val="32632588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r>
                  <a:rPr lang="en-US"/>
                  <a:t>Counts of Alzheimer's Admissions</a:t>
                </a:r>
              </a:p>
            </c:rich>
          </c:tx>
          <c:layout>
            <c:manualLayout>
              <c:xMode val="edge"/>
              <c:yMode val="edge"/>
              <c:x val="3.2099793026150927E-3"/>
              <c:y val="5.1798992536231082E-2"/>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crossAx val="326325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solidFill>
            <a:schemeClr val="tx1">
              <a:lumMod val="85000"/>
              <a:lumOff val="15000"/>
            </a:schemeClr>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'Count by Race'!$B$2</c:f>
              <c:strCache>
                <c:ptCount val="1"/>
                <c:pt idx="0">
                  <c:v>2010</c:v>
                </c:pt>
              </c:strCache>
            </c:strRef>
          </c:tx>
          <c:spPr>
            <a:solidFill>
              <a:schemeClr val="accent1">
                <a:lumMod val="75000"/>
              </a:schemeClr>
            </a:solidFill>
            <a:ln>
              <a:noFill/>
            </a:ln>
            <a:effectLst>
              <a:outerShdw blurRad="50800" dist="38100" dir="2700000" algn="tl" rotWithShape="0">
                <a:prstClr val="black">
                  <a:alpha val="40000"/>
                </a:prstClr>
              </a:outerShdw>
            </a:effectLst>
          </c:spPr>
          <c:invertIfNegative val="0"/>
          <c:cat>
            <c:strRef>
              <c:f>'Count by Race'!$A$3:$A$8</c:f>
              <c:strCache>
                <c:ptCount val="5"/>
                <c:pt idx="0">
                  <c:v>White</c:v>
                </c:pt>
                <c:pt idx="1">
                  <c:v>AIAN</c:v>
                </c:pt>
                <c:pt idx="2">
                  <c:v>African American</c:v>
                </c:pt>
                <c:pt idx="3">
                  <c:v>Hispanic</c:v>
                </c:pt>
                <c:pt idx="4">
                  <c:v>API</c:v>
                </c:pt>
              </c:strCache>
            </c:strRef>
          </c:cat>
          <c:val>
            <c:numRef>
              <c:f>'Count by Race'!$B$3:$B$8</c:f>
              <c:numCache>
                <c:formatCode>General</c:formatCode>
                <c:ptCount val="5"/>
                <c:pt idx="0">
                  <c:v>1168</c:v>
                </c:pt>
                <c:pt idx="1">
                  <c:v>33</c:v>
                </c:pt>
                <c:pt idx="2">
                  <c:v>27</c:v>
                </c:pt>
                <c:pt idx="3">
                  <c:v>465</c:v>
                </c:pt>
                <c:pt idx="4">
                  <c:v>1</c:v>
                </c:pt>
              </c:numCache>
            </c:numRef>
          </c:val>
        </c:ser>
        <c:ser>
          <c:idx val="1"/>
          <c:order val="1"/>
          <c:tx>
            <c:strRef>
              <c:f>'Count by Race'!$C$2</c:f>
              <c:strCache>
                <c:ptCount val="1"/>
                <c:pt idx="0">
                  <c:v>2011</c:v>
                </c:pt>
              </c:strCache>
            </c:strRef>
          </c:tx>
          <c:spPr>
            <a:solidFill>
              <a:schemeClr val="accent3">
                <a:lumMod val="75000"/>
              </a:schemeClr>
            </a:solidFill>
            <a:ln>
              <a:noFill/>
            </a:ln>
            <a:effectLst>
              <a:outerShdw blurRad="50800" dist="38100" dir="2700000" algn="tl" rotWithShape="0">
                <a:prstClr val="black">
                  <a:alpha val="40000"/>
                </a:prstClr>
              </a:outerShdw>
            </a:effectLst>
          </c:spPr>
          <c:invertIfNegative val="0"/>
          <c:cat>
            <c:strRef>
              <c:f>'Count by Race'!$A$3:$A$8</c:f>
              <c:strCache>
                <c:ptCount val="5"/>
                <c:pt idx="0">
                  <c:v>White</c:v>
                </c:pt>
                <c:pt idx="1">
                  <c:v>AIAN</c:v>
                </c:pt>
                <c:pt idx="2">
                  <c:v>African American</c:v>
                </c:pt>
                <c:pt idx="3">
                  <c:v>Hispanic</c:v>
                </c:pt>
                <c:pt idx="4">
                  <c:v>API</c:v>
                </c:pt>
              </c:strCache>
            </c:strRef>
          </c:cat>
          <c:val>
            <c:numRef>
              <c:f>'Count by Race'!$C$3:$C$8</c:f>
              <c:numCache>
                <c:formatCode>General</c:formatCode>
                <c:ptCount val="5"/>
                <c:pt idx="0">
                  <c:v>1164</c:v>
                </c:pt>
                <c:pt idx="1">
                  <c:v>46</c:v>
                </c:pt>
                <c:pt idx="2">
                  <c:v>29</c:v>
                </c:pt>
                <c:pt idx="3">
                  <c:v>372</c:v>
                </c:pt>
                <c:pt idx="4">
                  <c:v>21</c:v>
                </c:pt>
              </c:numCache>
            </c:numRef>
          </c:val>
        </c:ser>
        <c:ser>
          <c:idx val="2"/>
          <c:order val="2"/>
          <c:tx>
            <c:strRef>
              <c:f>'Count by Race'!$D$2</c:f>
              <c:strCache>
                <c:ptCount val="1"/>
                <c:pt idx="0">
                  <c:v>2012</c:v>
                </c:pt>
              </c:strCache>
            </c:strRef>
          </c:tx>
          <c:spPr>
            <a:solidFill>
              <a:schemeClr val="accent2">
                <a:lumMod val="40000"/>
                <a:lumOff val="60000"/>
              </a:schemeClr>
            </a:solidFill>
            <a:ln>
              <a:noFill/>
            </a:ln>
            <a:effectLst>
              <a:outerShdw blurRad="50800" dist="38100" dir="2700000" algn="tl" rotWithShape="0">
                <a:prstClr val="black">
                  <a:alpha val="40000"/>
                </a:prstClr>
              </a:outerShdw>
            </a:effectLst>
          </c:spPr>
          <c:invertIfNegative val="0"/>
          <c:cat>
            <c:strRef>
              <c:f>'Count by Race'!$A$3:$A$8</c:f>
              <c:strCache>
                <c:ptCount val="5"/>
                <c:pt idx="0">
                  <c:v>White</c:v>
                </c:pt>
                <c:pt idx="1">
                  <c:v>AIAN</c:v>
                </c:pt>
                <c:pt idx="2">
                  <c:v>African American</c:v>
                </c:pt>
                <c:pt idx="3">
                  <c:v>Hispanic</c:v>
                </c:pt>
                <c:pt idx="4">
                  <c:v>API</c:v>
                </c:pt>
              </c:strCache>
            </c:strRef>
          </c:cat>
          <c:val>
            <c:numRef>
              <c:f>'Count by Race'!$D$3:$D$8</c:f>
              <c:numCache>
                <c:formatCode>General</c:formatCode>
                <c:ptCount val="5"/>
                <c:pt idx="0">
                  <c:v>1144</c:v>
                </c:pt>
                <c:pt idx="1">
                  <c:v>25</c:v>
                </c:pt>
                <c:pt idx="2">
                  <c:v>22</c:v>
                </c:pt>
                <c:pt idx="3">
                  <c:v>373</c:v>
                </c:pt>
                <c:pt idx="4">
                  <c:v>7</c:v>
                </c:pt>
              </c:numCache>
            </c:numRef>
          </c:val>
        </c:ser>
        <c:ser>
          <c:idx val="3"/>
          <c:order val="3"/>
          <c:tx>
            <c:strRef>
              <c:f>'Count by Race'!$E$2</c:f>
              <c:strCache>
                <c:ptCount val="1"/>
                <c:pt idx="0">
                  <c:v>2013</c:v>
                </c:pt>
              </c:strCache>
            </c:strRef>
          </c:tx>
          <c:spPr>
            <a:solidFill>
              <a:schemeClr val="accent2"/>
            </a:solidFill>
            <a:ln>
              <a:noFill/>
            </a:ln>
            <a:effectLst>
              <a:outerShdw blurRad="50800" dist="38100" dir="2700000" algn="tl" rotWithShape="0">
                <a:prstClr val="black">
                  <a:alpha val="40000"/>
                </a:prstClr>
              </a:outerShdw>
            </a:effectLst>
          </c:spPr>
          <c:invertIfNegative val="0"/>
          <c:cat>
            <c:strRef>
              <c:f>'Count by Race'!$A$3:$A$8</c:f>
              <c:strCache>
                <c:ptCount val="5"/>
                <c:pt idx="0">
                  <c:v>White</c:v>
                </c:pt>
                <c:pt idx="1">
                  <c:v>AIAN</c:v>
                </c:pt>
                <c:pt idx="2">
                  <c:v>African American</c:v>
                </c:pt>
                <c:pt idx="3">
                  <c:v>Hispanic</c:v>
                </c:pt>
                <c:pt idx="4">
                  <c:v>API</c:v>
                </c:pt>
              </c:strCache>
            </c:strRef>
          </c:cat>
          <c:val>
            <c:numRef>
              <c:f>'Count by Race'!$E$3:$E$8</c:f>
              <c:numCache>
                <c:formatCode>General</c:formatCode>
                <c:ptCount val="5"/>
                <c:pt idx="0">
                  <c:v>1059</c:v>
                </c:pt>
                <c:pt idx="1">
                  <c:v>43</c:v>
                </c:pt>
                <c:pt idx="2">
                  <c:v>27</c:v>
                </c:pt>
                <c:pt idx="3">
                  <c:v>350</c:v>
                </c:pt>
                <c:pt idx="4">
                  <c:v>3</c:v>
                </c:pt>
              </c:numCache>
            </c:numRef>
          </c:val>
        </c:ser>
        <c:dLbls>
          <c:showLegendKey val="0"/>
          <c:showVal val="0"/>
          <c:showCatName val="0"/>
          <c:showSerName val="0"/>
          <c:showPercent val="0"/>
          <c:showBubbleSize val="0"/>
        </c:dLbls>
        <c:gapWidth val="219"/>
        <c:overlap val="-27"/>
        <c:axId val="282599264"/>
        <c:axId val="282599824"/>
      </c:barChart>
      <c:catAx>
        <c:axId val="282599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crossAx val="282599824"/>
        <c:crosses val="autoZero"/>
        <c:auto val="1"/>
        <c:lblAlgn val="ctr"/>
        <c:lblOffset val="100"/>
        <c:noMultiLvlLbl val="0"/>
      </c:catAx>
      <c:valAx>
        <c:axId val="28259982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r>
                  <a:rPr lang="en-US"/>
                  <a:t>Counts of Alzheimer's Admissions</a:t>
                </a:r>
              </a:p>
            </c:rich>
          </c:tx>
          <c:layout>
            <c:manualLayout>
              <c:xMode val="edge"/>
              <c:yMode val="edge"/>
              <c:x val="3.6341234750577886E-3"/>
              <c:y val="2.9407828940881502E-2"/>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crossAx val="282599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solidFill>
            <a:schemeClr val="tx1">
              <a:lumMod val="85000"/>
              <a:lumOff val="15000"/>
            </a:schemeClr>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Sheet1!$B$2</c:f>
              <c:strCache>
                <c:ptCount val="1"/>
                <c:pt idx="0">
                  <c:v>2010</c:v>
                </c:pt>
              </c:strCache>
            </c:strRef>
          </c:tx>
          <c:spPr>
            <a:solidFill>
              <a:schemeClr val="accent1">
                <a:lumMod val="75000"/>
              </a:schemeClr>
            </a:solidFill>
            <a:ln>
              <a:noFill/>
            </a:ln>
            <a:effectLst>
              <a:outerShdw blurRad="50800" dist="38100" dir="2700000" algn="tl" rotWithShape="0">
                <a:prstClr val="black">
                  <a:alpha val="40000"/>
                </a:prstClr>
              </a:outerShdw>
            </a:effectLst>
          </c:spPr>
          <c:invertIfNegative val="0"/>
          <c:cat>
            <c:strRef>
              <c:f>Sheet1!$A$3:$A$7</c:f>
              <c:strCache>
                <c:ptCount val="5"/>
                <c:pt idx="0">
                  <c:v>NW</c:v>
                </c:pt>
                <c:pt idx="1">
                  <c:v>NE</c:v>
                </c:pt>
                <c:pt idx="2">
                  <c:v>Metro</c:v>
                </c:pt>
                <c:pt idx="3">
                  <c:v>SE</c:v>
                </c:pt>
                <c:pt idx="4">
                  <c:v>SW</c:v>
                </c:pt>
              </c:strCache>
            </c:strRef>
          </c:cat>
          <c:val>
            <c:numRef>
              <c:f>Sheet1!$B$3:$B$7</c:f>
              <c:numCache>
                <c:formatCode>General</c:formatCode>
                <c:ptCount val="5"/>
                <c:pt idx="0">
                  <c:v>151</c:v>
                </c:pt>
                <c:pt idx="1">
                  <c:v>195</c:v>
                </c:pt>
                <c:pt idx="2">
                  <c:v>705</c:v>
                </c:pt>
                <c:pt idx="3">
                  <c:v>372</c:v>
                </c:pt>
                <c:pt idx="4">
                  <c:v>380</c:v>
                </c:pt>
              </c:numCache>
            </c:numRef>
          </c:val>
        </c:ser>
        <c:ser>
          <c:idx val="1"/>
          <c:order val="1"/>
          <c:tx>
            <c:strRef>
              <c:f>Sheet1!$C$2</c:f>
              <c:strCache>
                <c:ptCount val="1"/>
                <c:pt idx="0">
                  <c:v>2011</c:v>
                </c:pt>
              </c:strCache>
            </c:strRef>
          </c:tx>
          <c:spPr>
            <a:solidFill>
              <a:schemeClr val="accent3">
                <a:lumMod val="75000"/>
              </a:schemeClr>
            </a:solidFill>
            <a:ln>
              <a:noFill/>
            </a:ln>
            <a:effectLst>
              <a:outerShdw blurRad="50800" dist="38100" dir="2700000" algn="tl" rotWithShape="0">
                <a:prstClr val="black">
                  <a:alpha val="40000"/>
                </a:prstClr>
              </a:outerShdw>
            </a:effectLst>
          </c:spPr>
          <c:invertIfNegative val="0"/>
          <c:cat>
            <c:strRef>
              <c:f>Sheet1!$A$3:$A$7</c:f>
              <c:strCache>
                <c:ptCount val="5"/>
                <c:pt idx="0">
                  <c:v>NW</c:v>
                </c:pt>
                <c:pt idx="1">
                  <c:v>NE</c:v>
                </c:pt>
                <c:pt idx="2">
                  <c:v>Metro</c:v>
                </c:pt>
                <c:pt idx="3">
                  <c:v>SE</c:v>
                </c:pt>
                <c:pt idx="4">
                  <c:v>SW</c:v>
                </c:pt>
              </c:strCache>
            </c:strRef>
          </c:cat>
          <c:val>
            <c:numRef>
              <c:f>Sheet1!$C$3:$C$7</c:f>
              <c:numCache>
                <c:formatCode>General</c:formatCode>
                <c:ptCount val="5"/>
                <c:pt idx="0">
                  <c:v>185</c:v>
                </c:pt>
                <c:pt idx="1">
                  <c:v>222</c:v>
                </c:pt>
                <c:pt idx="2">
                  <c:v>624</c:v>
                </c:pt>
                <c:pt idx="3">
                  <c:v>394</c:v>
                </c:pt>
                <c:pt idx="4">
                  <c:v>405</c:v>
                </c:pt>
              </c:numCache>
            </c:numRef>
          </c:val>
        </c:ser>
        <c:ser>
          <c:idx val="2"/>
          <c:order val="2"/>
          <c:tx>
            <c:strRef>
              <c:f>Sheet1!$D$2</c:f>
              <c:strCache>
                <c:ptCount val="1"/>
                <c:pt idx="0">
                  <c:v>2012</c:v>
                </c:pt>
              </c:strCache>
            </c:strRef>
          </c:tx>
          <c:spPr>
            <a:solidFill>
              <a:schemeClr val="accent2">
                <a:lumMod val="40000"/>
                <a:lumOff val="60000"/>
              </a:schemeClr>
            </a:solidFill>
            <a:ln>
              <a:noFill/>
            </a:ln>
            <a:effectLst>
              <a:outerShdw blurRad="50800" dist="38100" dir="2700000" algn="tl" rotWithShape="0">
                <a:prstClr val="black">
                  <a:alpha val="40000"/>
                </a:prstClr>
              </a:outerShdw>
            </a:effectLst>
          </c:spPr>
          <c:invertIfNegative val="0"/>
          <c:cat>
            <c:strRef>
              <c:f>Sheet1!$A$3:$A$7</c:f>
              <c:strCache>
                <c:ptCount val="5"/>
                <c:pt idx="0">
                  <c:v>NW</c:v>
                </c:pt>
                <c:pt idx="1">
                  <c:v>NE</c:v>
                </c:pt>
                <c:pt idx="2">
                  <c:v>Metro</c:v>
                </c:pt>
                <c:pt idx="3">
                  <c:v>SE</c:v>
                </c:pt>
                <c:pt idx="4">
                  <c:v>SW</c:v>
                </c:pt>
              </c:strCache>
            </c:strRef>
          </c:cat>
          <c:val>
            <c:numRef>
              <c:f>Sheet1!$D$3:$D$7</c:f>
              <c:numCache>
                <c:formatCode>General</c:formatCode>
                <c:ptCount val="5"/>
                <c:pt idx="0">
                  <c:v>157</c:v>
                </c:pt>
                <c:pt idx="1">
                  <c:v>169</c:v>
                </c:pt>
                <c:pt idx="2">
                  <c:v>588</c:v>
                </c:pt>
                <c:pt idx="3">
                  <c:v>318</c:v>
                </c:pt>
                <c:pt idx="4">
                  <c:v>423</c:v>
                </c:pt>
              </c:numCache>
            </c:numRef>
          </c:val>
        </c:ser>
        <c:ser>
          <c:idx val="3"/>
          <c:order val="3"/>
          <c:tx>
            <c:strRef>
              <c:f>Sheet1!$E$2</c:f>
              <c:strCache>
                <c:ptCount val="1"/>
                <c:pt idx="0">
                  <c:v>2013</c:v>
                </c:pt>
              </c:strCache>
            </c:strRef>
          </c:tx>
          <c:spPr>
            <a:solidFill>
              <a:schemeClr val="accent2"/>
            </a:solidFill>
            <a:ln>
              <a:noFill/>
            </a:ln>
            <a:effectLst>
              <a:outerShdw blurRad="50800" dist="38100" dir="2700000" algn="tl" rotWithShape="0">
                <a:prstClr val="black">
                  <a:alpha val="40000"/>
                </a:prstClr>
              </a:outerShdw>
            </a:effectLst>
          </c:spPr>
          <c:invertIfNegative val="0"/>
          <c:cat>
            <c:strRef>
              <c:f>Sheet1!$A$3:$A$7</c:f>
              <c:strCache>
                <c:ptCount val="5"/>
                <c:pt idx="0">
                  <c:v>NW</c:v>
                </c:pt>
                <c:pt idx="1">
                  <c:v>NE</c:v>
                </c:pt>
                <c:pt idx="2">
                  <c:v>Metro</c:v>
                </c:pt>
                <c:pt idx="3">
                  <c:v>SE</c:v>
                </c:pt>
                <c:pt idx="4">
                  <c:v>SW</c:v>
                </c:pt>
              </c:strCache>
            </c:strRef>
          </c:cat>
          <c:val>
            <c:numRef>
              <c:f>Sheet1!$E$3:$E$7</c:f>
              <c:numCache>
                <c:formatCode>General</c:formatCode>
                <c:ptCount val="5"/>
                <c:pt idx="0">
                  <c:v>187</c:v>
                </c:pt>
                <c:pt idx="1">
                  <c:v>154</c:v>
                </c:pt>
                <c:pt idx="2">
                  <c:v>619</c:v>
                </c:pt>
                <c:pt idx="3">
                  <c:v>235</c:v>
                </c:pt>
                <c:pt idx="4">
                  <c:v>347</c:v>
                </c:pt>
              </c:numCache>
            </c:numRef>
          </c:val>
        </c:ser>
        <c:dLbls>
          <c:showLegendKey val="0"/>
          <c:showVal val="0"/>
          <c:showCatName val="0"/>
          <c:showSerName val="0"/>
          <c:showPercent val="0"/>
          <c:showBubbleSize val="0"/>
        </c:dLbls>
        <c:gapWidth val="219"/>
        <c:overlap val="-27"/>
        <c:axId val="282603744"/>
        <c:axId val="282604304"/>
      </c:barChart>
      <c:catAx>
        <c:axId val="282603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crossAx val="282604304"/>
        <c:crosses val="autoZero"/>
        <c:auto val="1"/>
        <c:lblAlgn val="ctr"/>
        <c:lblOffset val="100"/>
        <c:noMultiLvlLbl val="0"/>
      </c:catAx>
      <c:valAx>
        <c:axId val="28260430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r>
                  <a:rPr lang="en-US"/>
                  <a:t>Counts of Alzheimer's Admissions</a:t>
                </a:r>
              </a:p>
            </c:rich>
          </c:tx>
          <c:layout>
            <c:manualLayout>
              <c:xMode val="edge"/>
              <c:yMode val="edge"/>
              <c:x val="1.0942235736157975E-3"/>
              <c:y val="7.650306054651608E-2"/>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crossAx val="282603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solidFill>
            <a:schemeClr val="tx1">
              <a:lumMod val="85000"/>
              <a:lumOff val="15000"/>
            </a:schemeClr>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'65+ Age-Specific Rate'!$A$8</c:f>
              <c:strCache>
                <c:ptCount val="1"/>
                <c:pt idx="0">
                  <c:v>Total Pop 65+</c:v>
                </c:pt>
              </c:strCache>
            </c:strRef>
          </c:tx>
          <c:spPr>
            <a:solidFill>
              <a:schemeClr val="accent5">
                <a:lumMod val="75000"/>
              </a:schemeClr>
            </a:solidFill>
            <a:ln>
              <a:noFill/>
            </a:ln>
            <a:effectLst>
              <a:outerShdw blurRad="50800" dist="38100" dir="2700000" algn="tl" rotWithShape="0">
                <a:prstClr val="black">
                  <a:alpha val="40000"/>
                </a:prstClr>
              </a:outerShdw>
            </a:effectLst>
          </c:spPr>
          <c:invertIfNegative val="0"/>
          <c:cat>
            <c:numRef>
              <c:f>'65+ Age-Specific Rate'!$B$7:$E$7</c:f>
              <c:numCache>
                <c:formatCode>General</c:formatCode>
                <c:ptCount val="4"/>
                <c:pt idx="0">
                  <c:v>2010</c:v>
                </c:pt>
                <c:pt idx="1">
                  <c:v>2011</c:v>
                </c:pt>
                <c:pt idx="2">
                  <c:v>2012</c:v>
                </c:pt>
                <c:pt idx="3">
                  <c:v>2013</c:v>
                </c:pt>
              </c:numCache>
            </c:numRef>
          </c:cat>
          <c:val>
            <c:numRef>
              <c:f>'65+ Age-Specific Rate'!$B$8:$E$8</c:f>
              <c:numCache>
                <c:formatCode>#,##0</c:formatCode>
                <c:ptCount val="4"/>
                <c:pt idx="0">
                  <c:v>273723</c:v>
                </c:pt>
                <c:pt idx="1">
                  <c:v>291942</c:v>
                </c:pt>
                <c:pt idx="2">
                  <c:v>293004</c:v>
                </c:pt>
                <c:pt idx="3">
                  <c:v>293871</c:v>
                </c:pt>
              </c:numCache>
            </c:numRef>
          </c:val>
        </c:ser>
        <c:dLbls>
          <c:showLegendKey val="0"/>
          <c:showVal val="0"/>
          <c:showCatName val="0"/>
          <c:showSerName val="0"/>
          <c:showPercent val="0"/>
          <c:showBubbleSize val="0"/>
        </c:dLbls>
        <c:gapWidth val="219"/>
        <c:overlap val="-27"/>
        <c:axId val="282607104"/>
        <c:axId val="282607664"/>
      </c:barChart>
      <c:lineChart>
        <c:grouping val="standard"/>
        <c:varyColors val="0"/>
        <c:ser>
          <c:idx val="1"/>
          <c:order val="1"/>
          <c:tx>
            <c:strRef>
              <c:f>'65+ Age-Specific Rate'!$A$9</c:f>
              <c:strCache>
                <c:ptCount val="1"/>
                <c:pt idx="0">
                  <c:v>Age Specific Crude Rate</c:v>
                </c:pt>
              </c:strCache>
            </c:strRef>
          </c:tx>
          <c:spPr>
            <a:ln w="28575" cap="rnd">
              <a:solidFill>
                <a:schemeClr val="accent2">
                  <a:lumMod val="75000"/>
                </a:schemeClr>
              </a:solidFill>
              <a:round/>
            </a:ln>
            <a:effectLst/>
          </c:spPr>
          <c:marker>
            <c:symbol val="square"/>
            <c:size val="7"/>
            <c:spPr>
              <a:solidFill>
                <a:schemeClr val="accent2">
                  <a:lumMod val="75000"/>
                </a:schemeClr>
              </a:solidFill>
              <a:ln w="9525">
                <a:solidFill>
                  <a:schemeClr val="accent2">
                    <a:lumMod val="75000"/>
                  </a:schemeClr>
                </a:solidFill>
              </a:ln>
              <a:effectLst/>
            </c:spPr>
          </c:marker>
          <c:cat>
            <c:numRef>
              <c:f>'65+ Age-Specific Rate'!$B$7:$E$7</c:f>
              <c:numCache>
                <c:formatCode>General</c:formatCode>
                <c:ptCount val="4"/>
                <c:pt idx="0">
                  <c:v>2010</c:v>
                </c:pt>
                <c:pt idx="1">
                  <c:v>2011</c:v>
                </c:pt>
                <c:pt idx="2">
                  <c:v>2012</c:v>
                </c:pt>
                <c:pt idx="3">
                  <c:v>2013</c:v>
                </c:pt>
              </c:numCache>
            </c:numRef>
          </c:cat>
          <c:val>
            <c:numRef>
              <c:f>'65+ Age-Specific Rate'!$B$9:$E$9</c:f>
              <c:numCache>
                <c:formatCode>0.0</c:formatCode>
                <c:ptCount val="4"/>
                <c:pt idx="0">
                  <c:v>677.32707883517287</c:v>
                </c:pt>
                <c:pt idx="1">
                  <c:v>642.59339183810482</c:v>
                </c:pt>
                <c:pt idx="2">
                  <c:v>565.17999754269567</c:v>
                </c:pt>
                <c:pt idx="3">
                  <c:v>524.7200302173402</c:v>
                </c:pt>
              </c:numCache>
            </c:numRef>
          </c:val>
          <c:smooth val="0"/>
        </c:ser>
        <c:dLbls>
          <c:showLegendKey val="0"/>
          <c:showVal val="0"/>
          <c:showCatName val="0"/>
          <c:showSerName val="0"/>
          <c:showPercent val="0"/>
          <c:showBubbleSize val="0"/>
        </c:dLbls>
        <c:marker val="1"/>
        <c:smooth val="0"/>
        <c:axId val="282608784"/>
        <c:axId val="282608224"/>
      </c:lineChart>
      <c:catAx>
        <c:axId val="282607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crossAx val="282607664"/>
        <c:crosses val="autoZero"/>
        <c:auto val="1"/>
        <c:lblAlgn val="ctr"/>
        <c:lblOffset val="100"/>
        <c:noMultiLvlLbl val="0"/>
      </c:catAx>
      <c:valAx>
        <c:axId val="28260766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r>
                  <a:rPr lang="en-US"/>
                  <a:t>Estimated Population of 65+</a:t>
                </a:r>
              </a:p>
            </c:rich>
          </c:tx>
          <c:layout>
            <c:manualLayout>
              <c:xMode val="edge"/>
              <c:yMode val="edge"/>
              <c:x val="7.9993256051326921E-4"/>
              <c:y val="0.13259460041316826"/>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crossAx val="282607104"/>
        <c:crosses val="autoZero"/>
        <c:crossBetween val="between"/>
      </c:valAx>
      <c:valAx>
        <c:axId val="282608224"/>
        <c:scaling>
          <c:orientation val="minMax"/>
        </c:scaling>
        <c:delete val="0"/>
        <c:axPos val="r"/>
        <c:title>
          <c:tx>
            <c:rich>
              <a:bodyPr rot="5400000" spcFirstLastPara="1" vertOverflow="ellipsis" wrap="square" anchor="ctr" anchorCtr="1"/>
              <a:lstStyle/>
              <a:p>
                <a:pPr>
                  <a:defRPr sz="2000" b="0" i="0" u="none" strike="noStrike" kern="1200" baseline="0">
                    <a:solidFill>
                      <a:schemeClr val="tx1">
                        <a:lumMod val="85000"/>
                        <a:lumOff val="15000"/>
                      </a:schemeClr>
                    </a:solidFill>
                    <a:latin typeface="+mn-lt"/>
                    <a:ea typeface="+mn-ea"/>
                    <a:cs typeface="+mn-cs"/>
                  </a:defRPr>
                </a:pPr>
                <a:r>
                  <a:rPr lang="en-US"/>
                  <a:t>Age SPecific Hospitalization Rate per 100,000 Population</a:t>
                </a:r>
              </a:p>
            </c:rich>
          </c:tx>
          <c:layout>
            <c:manualLayout>
              <c:xMode val="edge"/>
              <c:yMode val="edge"/>
              <c:x val="0.92501446759259254"/>
              <c:y val="0.1208436968939092"/>
            </c:manualLayout>
          </c:layout>
          <c:overlay val="0"/>
          <c:spPr>
            <a:noFill/>
            <a:ln>
              <a:noFill/>
            </a:ln>
            <a:effectLst/>
          </c:spPr>
          <c:txPr>
            <a:bodyPr rot="5400000" spcFirstLastPara="1" vertOverflow="ellipsis"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crossAx val="282608784"/>
        <c:crosses val="max"/>
        <c:crossBetween val="between"/>
      </c:valAx>
      <c:catAx>
        <c:axId val="282608784"/>
        <c:scaling>
          <c:orientation val="minMax"/>
        </c:scaling>
        <c:delete val="1"/>
        <c:axPos val="b"/>
        <c:numFmt formatCode="General" sourceLinked="1"/>
        <c:majorTickMark val="out"/>
        <c:minorTickMark val="none"/>
        <c:tickLblPos val="nextTo"/>
        <c:crossAx val="28260822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solidFill>
            <a:schemeClr val="tx1">
              <a:lumMod val="85000"/>
              <a:lumOff val="15000"/>
            </a:schemeClr>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'Count by Gender'!$A$21</c:f>
              <c:strCache>
                <c:ptCount val="1"/>
                <c:pt idx="0">
                  <c:v>Male</c:v>
                </c:pt>
              </c:strCache>
            </c:strRef>
          </c:tx>
          <c:spPr>
            <a:ln w="28575" cap="rnd">
              <a:solidFill>
                <a:schemeClr val="accent5">
                  <a:lumMod val="75000"/>
                </a:schemeClr>
              </a:solidFill>
              <a:round/>
            </a:ln>
            <a:effectLst/>
          </c:spPr>
          <c:marker>
            <c:symbol val="circle"/>
            <c:size val="7"/>
            <c:spPr>
              <a:solidFill>
                <a:schemeClr val="accent5">
                  <a:lumMod val="75000"/>
                </a:schemeClr>
              </a:solidFill>
              <a:ln w="9525">
                <a:solidFill>
                  <a:schemeClr val="accent5">
                    <a:lumMod val="75000"/>
                  </a:schemeClr>
                </a:solidFill>
              </a:ln>
              <a:effectLst/>
            </c:spPr>
          </c:marker>
          <c:cat>
            <c:numRef>
              <c:f>'Count by Gender'!$B$20:$E$20</c:f>
              <c:numCache>
                <c:formatCode>General</c:formatCode>
                <c:ptCount val="4"/>
                <c:pt idx="0">
                  <c:v>2010</c:v>
                </c:pt>
                <c:pt idx="1">
                  <c:v>2011</c:v>
                </c:pt>
                <c:pt idx="2">
                  <c:v>2012</c:v>
                </c:pt>
                <c:pt idx="3">
                  <c:v>2013</c:v>
                </c:pt>
              </c:numCache>
            </c:numRef>
          </c:cat>
          <c:val>
            <c:numRef>
              <c:f>'Count by Gender'!$B$21:$E$21</c:f>
              <c:numCache>
                <c:formatCode>General</c:formatCode>
                <c:ptCount val="4"/>
                <c:pt idx="0">
                  <c:v>1447</c:v>
                </c:pt>
                <c:pt idx="1">
                  <c:v>1829</c:v>
                </c:pt>
                <c:pt idx="2">
                  <c:v>2977</c:v>
                </c:pt>
                <c:pt idx="3">
                  <c:v>3140</c:v>
                </c:pt>
              </c:numCache>
            </c:numRef>
          </c:val>
          <c:smooth val="0"/>
        </c:ser>
        <c:ser>
          <c:idx val="1"/>
          <c:order val="1"/>
          <c:tx>
            <c:strRef>
              <c:f>'Count by Gender'!$A$22</c:f>
              <c:strCache>
                <c:ptCount val="1"/>
                <c:pt idx="0">
                  <c:v>Female</c:v>
                </c:pt>
              </c:strCache>
            </c:strRef>
          </c:tx>
          <c:spPr>
            <a:ln w="28575" cap="rnd">
              <a:solidFill>
                <a:schemeClr val="accent2">
                  <a:lumMod val="75000"/>
                </a:schemeClr>
              </a:solidFill>
              <a:round/>
            </a:ln>
            <a:effectLst/>
          </c:spPr>
          <c:marker>
            <c:symbol val="square"/>
            <c:size val="7"/>
            <c:spPr>
              <a:solidFill>
                <a:schemeClr val="accent2">
                  <a:lumMod val="75000"/>
                </a:schemeClr>
              </a:solidFill>
              <a:ln w="9525">
                <a:solidFill>
                  <a:schemeClr val="accent2">
                    <a:lumMod val="75000"/>
                  </a:schemeClr>
                </a:solidFill>
              </a:ln>
              <a:effectLst/>
            </c:spPr>
          </c:marker>
          <c:cat>
            <c:numRef>
              <c:f>'Count by Gender'!$B$20:$E$20</c:f>
              <c:numCache>
                <c:formatCode>General</c:formatCode>
                <c:ptCount val="4"/>
                <c:pt idx="0">
                  <c:v>2010</c:v>
                </c:pt>
                <c:pt idx="1">
                  <c:v>2011</c:v>
                </c:pt>
                <c:pt idx="2">
                  <c:v>2012</c:v>
                </c:pt>
                <c:pt idx="3">
                  <c:v>2013</c:v>
                </c:pt>
              </c:numCache>
            </c:numRef>
          </c:cat>
          <c:val>
            <c:numRef>
              <c:f>'Count by Gender'!$B$22:$E$22</c:f>
              <c:numCache>
                <c:formatCode>General</c:formatCode>
                <c:ptCount val="4"/>
                <c:pt idx="0">
                  <c:v>1915</c:v>
                </c:pt>
                <c:pt idx="1">
                  <c:v>2372</c:v>
                </c:pt>
                <c:pt idx="2">
                  <c:v>4710</c:v>
                </c:pt>
                <c:pt idx="3">
                  <c:v>4612</c:v>
                </c:pt>
              </c:numCache>
            </c:numRef>
          </c:val>
          <c:smooth val="0"/>
        </c:ser>
        <c:dLbls>
          <c:showLegendKey val="0"/>
          <c:showVal val="0"/>
          <c:showCatName val="0"/>
          <c:showSerName val="0"/>
          <c:showPercent val="0"/>
          <c:showBubbleSize val="0"/>
        </c:dLbls>
        <c:marker val="1"/>
        <c:smooth val="0"/>
        <c:axId val="282612144"/>
        <c:axId val="282612704"/>
        <c:extLst>
          <c:ext xmlns:c15="http://schemas.microsoft.com/office/drawing/2012/chart" uri="{02D57815-91ED-43cb-92C2-25804820EDAC}">
            <c15:filteredLineSeries>
              <c15:ser>
                <c:idx val="2"/>
                <c:order val="2"/>
                <c:tx>
                  <c:strRef>
                    <c:extLst>
                      <c:ext uri="{02D57815-91ED-43cb-92C2-25804820EDAC}">
                        <c15:formulaRef>
                          <c15:sqref>'Count by Gender'!$A$23</c15:sqref>
                        </c15:formulaRef>
                      </c:ext>
                    </c:extLst>
                    <c:strCache>
                      <c:ptCount val="1"/>
                      <c:pt idx="0">
                        <c:v>Total</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extLst>
                      <c:ext uri="{02D57815-91ED-43cb-92C2-25804820EDAC}">
                        <c15:formulaRef>
                          <c15:sqref>'Count by Gender'!$B$20:$E$20</c15:sqref>
                        </c15:formulaRef>
                      </c:ext>
                    </c:extLst>
                    <c:numCache>
                      <c:formatCode>General</c:formatCode>
                      <c:ptCount val="4"/>
                      <c:pt idx="0">
                        <c:v>2010</c:v>
                      </c:pt>
                      <c:pt idx="1">
                        <c:v>2011</c:v>
                      </c:pt>
                      <c:pt idx="2">
                        <c:v>2012</c:v>
                      </c:pt>
                      <c:pt idx="3">
                        <c:v>2013</c:v>
                      </c:pt>
                    </c:numCache>
                  </c:numRef>
                </c:cat>
                <c:val>
                  <c:numRef>
                    <c:extLst>
                      <c:ext uri="{02D57815-91ED-43cb-92C2-25804820EDAC}">
                        <c15:formulaRef>
                          <c15:sqref>'Count by Gender'!$B$23:$E$23</c15:sqref>
                        </c15:formulaRef>
                      </c:ext>
                    </c:extLst>
                    <c:numCache>
                      <c:formatCode>General</c:formatCode>
                      <c:ptCount val="4"/>
                      <c:pt idx="0">
                        <c:v>3362</c:v>
                      </c:pt>
                      <c:pt idx="1">
                        <c:v>4201</c:v>
                      </c:pt>
                      <c:pt idx="2">
                        <c:v>7687</c:v>
                      </c:pt>
                      <c:pt idx="3">
                        <c:v>7752</c:v>
                      </c:pt>
                    </c:numCache>
                  </c:numRef>
                </c:val>
                <c:smooth val="0"/>
              </c15:ser>
            </c15:filteredLineSeries>
          </c:ext>
        </c:extLst>
      </c:lineChart>
      <c:catAx>
        <c:axId val="28261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crossAx val="282612704"/>
        <c:crosses val="autoZero"/>
        <c:auto val="1"/>
        <c:lblAlgn val="ctr"/>
        <c:lblOffset val="100"/>
        <c:noMultiLvlLbl val="0"/>
      </c:catAx>
      <c:valAx>
        <c:axId val="28261270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r>
                  <a:rPr lang="en-US" dirty="0"/>
                  <a:t>Counts of </a:t>
                </a:r>
                <a:r>
                  <a:rPr lang="en-US" dirty="0" smtClean="0"/>
                  <a:t>Dementia Admissions</a:t>
                </a:r>
                <a:endParaRPr lang="en-US" dirty="0"/>
              </a:p>
            </c:rich>
          </c:tx>
          <c:layout>
            <c:manualLayout>
              <c:xMode val="edge"/>
              <c:yMode val="edge"/>
              <c:x val="0"/>
              <c:y val="7.3636135183295495E-2"/>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crossAx val="282612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solidFill>
            <a:schemeClr val="tx1">
              <a:lumMod val="85000"/>
              <a:lumOff val="15000"/>
            </a:schemeClr>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'Count by Race'!$B$13</c:f>
              <c:strCache>
                <c:ptCount val="1"/>
                <c:pt idx="0">
                  <c:v>2010</c:v>
                </c:pt>
              </c:strCache>
            </c:strRef>
          </c:tx>
          <c:spPr>
            <a:solidFill>
              <a:schemeClr val="accent1">
                <a:lumMod val="75000"/>
              </a:schemeClr>
            </a:solidFill>
            <a:ln>
              <a:noFill/>
            </a:ln>
            <a:effectLst>
              <a:outerShdw blurRad="50800" dist="38100" dir="2700000" algn="tl" rotWithShape="0">
                <a:prstClr val="black">
                  <a:alpha val="40000"/>
                </a:prstClr>
              </a:outerShdw>
            </a:effectLst>
          </c:spPr>
          <c:invertIfNegative val="0"/>
          <c:cat>
            <c:strRef>
              <c:f>'Count by Race'!$A$14:$A$19</c:f>
              <c:strCache>
                <c:ptCount val="5"/>
                <c:pt idx="0">
                  <c:v>White</c:v>
                </c:pt>
                <c:pt idx="1">
                  <c:v>AIAN</c:v>
                </c:pt>
                <c:pt idx="2">
                  <c:v>African American</c:v>
                </c:pt>
                <c:pt idx="3">
                  <c:v>Hispanic</c:v>
                </c:pt>
                <c:pt idx="4">
                  <c:v>API</c:v>
                </c:pt>
              </c:strCache>
            </c:strRef>
          </c:cat>
          <c:val>
            <c:numRef>
              <c:f>'Count by Race'!$B$14:$B$19</c:f>
              <c:numCache>
                <c:formatCode>General</c:formatCode>
                <c:ptCount val="5"/>
                <c:pt idx="0">
                  <c:v>1998</c:v>
                </c:pt>
                <c:pt idx="1">
                  <c:v>119</c:v>
                </c:pt>
                <c:pt idx="2">
                  <c:v>57</c:v>
                </c:pt>
                <c:pt idx="3">
                  <c:v>889</c:v>
                </c:pt>
                <c:pt idx="4">
                  <c:v>11</c:v>
                </c:pt>
              </c:numCache>
            </c:numRef>
          </c:val>
        </c:ser>
        <c:ser>
          <c:idx val="1"/>
          <c:order val="1"/>
          <c:tx>
            <c:strRef>
              <c:f>'Count by Race'!$C$13</c:f>
              <c:strCache>
                <c:ptCount val="1"/>
                <c:pt idx="0">
                  <c:v>2011</c:v>
                </c:pt>
              </c:strCache>
            </c:strRef>
          </c:tx>
          <c:spPr>
            <a:solidFill>
              <a:schemeClr val="accent3">
                <a:lumMod val="75000"/>
              </a:schemeClr>
            </a:solidFill>
            <a:ln>
              <a:noFill/>
            </a:ln>
            <a:effectLst>
              <a:outerShdw blurRad="50800" dist="38100" dir="2700000" algn="tl" rotWithShape="0">
                <a:prstClr val="black">
                  <a:alpha val="40000"/>
                </a:prstClr>
              </a:outerShdw>
            </a:effectLst>
          </c:spPr>
          <c:invertIfNegative val="0"/>
          <c:cat>
            <c:strRef>
              <c:f>'Count by Race'!$A$14:$A$19</c:f>
              <c:strCache>
                <c:ptCount val="5"/>
                <c:pt idx="0">
                  <c:v>White</c:v>
                </c:pt>
                <c:pt idx="1">
                  <c:v>AIAN</c:v>
                </c:pt>
                <c:pt idx="2">
                  <c:v>African American</c:v>
                </c:pt>
                <c:pt idx="3">
                  <c:v>Hispanic</c:v>
                </c:pt>
                <c:pt idx="4">
                  <c:v>API</c:v>
                </c:pt>
              </c:strCache>
            </c:strRef>
          </c:cat>
          <c:val>
            <c:numRef>
              <c:f>'Count by Race'!$C$14:$C$19</c:f>
              <c:numCache>
                <c:formatCode>General</c:formatCode>
                <c:ptCount val="5"/>
                <c:pt idx="0">
                  <c:v>2493</c:v>
                </c:pt>
                <c:pt idx="1">
                  <c:v>146</c:v>
                </c:pt>
                <c:pt idx="2">
                  <c:v>65</c:v>
                </c:pt>
                <c:pt idx="3">
                  <c:v>920</c:v>
                </c:pt>
                <c:pt idx="4">
                  <c:v>31</c:v>
                </c:pt>
              </c:numCache>
            </c:numRef>
          </c:val>
        </c:ser>
        <c:ser>
          <c:idx val="2"/>
          <c:order val="2"/>
          <c:tx>
            <c:strRef>
              <c:f>'Count by Race'!$D$13</c:f>
              <c:strCache>
                <c:ptCount val="1"/>
                <c:pt idx="0">
                  <c:v>2012</c:v>
                </c:pt>
              </c:strCache>
            </c:strRef>
          </c:tx>
          <c:spPr>
            <a:solidFill>
              <a:schemeClr val="accent2">
                <a:lumMod val="40000"/>
                <a:lumOff val="60000"/>
              </a:schemeClr>
            </a:solidFill>
            <a:ln>
              <a:noFill/>
            </a:ln>
            <a:effectLst>
              <a:outerShdw blurRad="50800" dist="38100" dir="2700000" algn="tl" rotWithShape="0">
                <a:prstClr val="black">
                  <a:alpha val="40000"/>
                </a:prstClr>
              </a:outerShdw>
            </a:effectLst>
          </c:spPr>
          <c:invertIfNegative val="0"/>
          <c:cat>
            <c:strRef>
              <c:f>'Count by Race'!$A$14:$A$19</c:f>
              <c:strCache>
                <c:ptCount val="5"/>
                <c:pt idx="0">
                  <c:v>White</c:v>
                </c:pt>
                <c:pt idx="1">
                  <c:v>AIAN</c:v>
                </c:pt>
                <c:pt idx="2">
                  <c:v>African American</c:v>
                </c:pt>
                <c:pt idx="3">
                  <c:v>Hispanic</c:v>
                </c:pt>
                <c:pt idx="4">
                  <c:v>API</c:v>
                </c:pt>
              </c:strCache>
            </c:strRef>
          </c:cat>
          <c:val>
            <c:numRef>
              <c:f>'Count by Race'!$D$14:$D$19</c:f>
              <c:numCache>
                <c:formatCode>General</c:formatCode>
                <c:ptCount val="5"/>
                <c:pt idx="0">
                  <c:v>4877</c:v>
                </c:pt>
                <c:pt idx="1">
                  <c:v>257</c:v>
                </c:pt>
                <c:pt idx="2">
                  <c:v>137</c:v>
                </c:pt>
                <c:pt idx="3">
                  <c:v>1911</c:v>
                </c:pt>
                <c:pt idx="4">
                  <c:v>26</c:v>
                </c:pt>
              </c:numCache>
            </c:numRef>
          </c:val>
        </c:ser>
        <c:ser>
          <c:idx val="3"/>
          <c:order val="3"/>
          <c:tx>
            <c:strRef>
              <c:f>'Count by Race'!$E$13</c:f>
              <c:strCache>
                <c:ptCount val="1"/>
                <c:pt idx="0">
                  <c:v>2013</c:v>
                </c:pt>
              </c:strCache>
            </c:strRef>
          </c:tx>
          <c:spPr>
            <a:solidFill>
              <a:schemeClr val="accent2"/>
            </a:solidFill>
            <a:ln>
              <a:noFill/>
            </a:ln>
            <a:effectLst>
              <a:outerShdw blurRad="50800" dist="38100" dir="2700000" algn="tl" rotWithShape="0">
                <a:prstClr val="black">
                  <a:alpha val="40000"/>
                </a:prstClr>
              </a:outerShdw>
            </a:effectLst>
          </c:spPr>
          <c:invertIfNegative val="0"/>
          <c:cat>
            <c:strRef>
              <c:f>'Count by Race'!$A$14:$A$19</c:f>
              <c:strCache>
                <c:ptCount val="5"/>
                <c:pt idx="0">
                  <c:v>White</c:v>
                </c:pt>
                <c:pt idx="1">
                  <c:v>AIAN</c:v>
                </c:pt>
                <c:pt idx="2">
                  <c:v>African American</c:v>
                </c:pt>
                <c:pt idx="3">
                  <c:v>Hispanic</c:v>
                </c:pt>
                <c:pt idx="4">
                  <c:v>API</c:v>
                </c:pt>
              </c:strCache>
            </c:strRef>
          </c:cat>
          <c:val>
            <c:numRef>
              <c:f>'Count by Race'!$E$14:$E$19</c:f>
              <c:numCache>
                <c:formatCode>General</c:formatCode>
                <c:ptCount val="5"/>
                <c:pt idx="0">
                  <c:v>4915</c:v>
                </c:pt>
                <c:pt idx="1">
                  <c:v>345</c:v>
                </c:pt>
                <c:pt idx="2">
                  <c:v>150</c:v>
                </c:pt>
                <c:pt idx="3">
                  <c:v>2049</c:v>
                </c:pt>
                <c:pt idx="4">
                  <c:v>27</c:v>
                </c:pt>
              </c:numCache>
            </c:numRef>
          </c:val>
        </c:ser>
        <c:dLbls>
          <c:showLegendKey val="0"/>
          <c:showVal val="0"/>
          <c:showCatName val="0"/>
          <c:showSerName val="0"/>
          <c:showPercent val="0"/>
          <c:showBubbleSize val="0"/>
        </c:dLbls>
        <c:gapWidth val="219"/>
        <c:overlap val="-27"/>
        <c:axId val="282490352"/>
        <c:axId val="282490912"/>
      </c:barChart>
      <c:catAx>
        <c:axId val="282490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crossAx val="282490912"/>
        <c:crosses val="autoZero"/>
        <c:auto val="1"/>
        <c:lblAlgn val="ctr"/>
        <c:lblOffset val="100"/>
        <c:noMultiLvlLbl val="0"/>
      </c:catAx>
      <c:valAx>
        <c:axId val="28249091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r>
                  <a:rPr lang="en-US"/>
                  <a:t>Counts of Dementia Admissions</a:t>
                </a:r>
              </a:p>
            </c:rich>
          </c:tx>
          <c:layout>
            <c:manualLayout>
              <c:xMode val="edge"/>
              <c:yMode val="edge"/>
              <c:x val="0"/>
              <c:y val="4.9353848658005399E-2"/>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crossAx val="282490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solidFill>
            <a:schemeClr val="tx1">
              <a:lumMod val="85000"/>
              <a:lumOff val="15000"/>
            </a:schemeClr>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Sheet1!$B$12</c:f>
              <c:strCache>
                <c:ptCount val="1"/>
                <c:pt idx="0">
                  <c:v>2010</c:v>
                </c:pt>
              </c:strCache>
            </c:strRef>
          </c:tx>
          <c:spPr>
            <a:solidFill>
              <a:schemeClr val="accent1">
                <a:lumMod val="75000"/>
              </a:schemeClr>
            </a:solidFill>
            <a:ln>
              <a:noFill/>
            </a:ln>
            <a:effectLst>
              <a:outerShdw blurRad="50800" dist="38100" dir="2700000" algn="tl" rotWithShape="0">
                <a:prstClr val="black">
                  <a:alpha val="40000"/>
                </a:prstClr>
              </a:outerShdw>
            </a:effectLst>
          </c:spPr>
          <c:invertIfNegative val="0"/>
          <c:cat>
            <c:strRef>
              <c:f>Sheet1!$A$13:$A$17</c:f>
              <c:strCache>
                <c:ptCount val="5"/>
                <c:pt idx="0">
                  <c:v>NW</c:v>
                </c:pt>
                <c:pt idx="1">
                  <c:v>NE</c:v>
                </c:pt>
                <c:pt idx="2">
                  <c:v>Metro</c:v>
                </c:pt>
                <c:pt idx="3">
                  <c:v>SE</c:v>
                </c:pt>
                <c:pt idx="4">
                  <c:v>SW</c:v>
                </c:pt>
              </c:strCache>
            </c:strRef>
          </c:cat>
          <c:val>
            <c:numRef>
              <c:f>Sheet1!$B$13:$B$17</c:f>
              <c:numCache>
                <c:formatCode>General</c:formatCode>
                <c:ptCount val="5"/>
                <c:pt idx="0">
                  <c:v>308</c:v>
                </c:pt>
                <c:pt idx="1">
                  <c:v>435</c:v>
                </c:pt>
                <c:pt idx="2">
                  <c:v>1255</c:v>
                </c:pt>
                <c:pt idx="3">
                  <c:v>558</c:v>
                </c:pt>
                <c:pt idx="4">
                  <c:v>723</c:v>
                </c:pt>
              </c:numCache>
            </c:numRef>
          </c:val>
        </c:ser>
        <c:ser>
          <c:idx val="1"/>
          <c:order val="1"/>
          <c:tx>
            <c:strRef>
              <c:f>Sheet1!$C$12</c:f>
              <c:strCache>
                <c:ptCount val="1"/>
                <c:pt idx="0">
                  <c:v>2011</c:v>
                </c:pt>
              </c:strCache>
            </c:strRef>
          </c:tx>
          <c:spPr>
            <a:solidFill>
              <a:schemeClr val="accent3">
                <a:lumMod val="75000"/>
              </a:schemeClr>
            </a:solidFill>
            <a:ln>
              <a:noFill/>
            </a:ln>
            <a:effectLst>
              <a:outerShdw blurRad="50800" dist="38100" dir="2700000" algn="tl" rotWithShape="0">
                <a:prstClr val="black">
                  <a:alpha val="40000"/>
                </a:prstClr>
              </a:outerShdw>
            </a:effectLst>
          </c:spPr>
          <c:invertIfNegative val="0"/>
          <c:cat>
            <c:strRef>
              <c:f>Sheet1!$A$13:$A$17</c:f>
              <c:strCache>
                <c:ptCount val="5"/>
                <c:pt idx="0">
                  <c:v>NW</c:v>
                </c:pt>
                <c:pt idx="1">
                  <c:v>NE</c:v>
                </c:pt>
                <c:pt idx="2">
                  <c:v>Metro</c:v>
                </c:pt>
                <c:pt idx="3">
                  <c:v>SE</c:v>
                </c:pt>
                <c:pt idx="4">
                  <c:v>SW</c:v>
                </c:pt>
              </c:strCache>
            </c:strRef>
          </c:cat>
          <c:val>
            <c:numRef>
              <c:f>Sheet1!$C$13:$C$17</c:f>
              <c:numCache>
                <c:formatCode>General</c:formatCode>
                <c:ptCount val="5"/>
                <c:pt idx="0">
                  <c:v>387</c:v>
                </c:pt>
                <c:pt idx="1">
                  <c:v>623</c:v>
                </c:pt>
                <c:pt idx="2">
                  <c:v>1462</c:v>
                </c:pt>
                <c:pt idx="3">
                  <c:v>744</c:v>
                </c:pt>
                <c:pt idx="4">
                  <c:v>914</c:v>
                </c:pt>
              </c:numCache>
            </c:numRef>
          </c:val>
        </c:ser>
        <c:ser>
          <c:idx val="2"/>
          <c:order val="2"/>
          <c:tx>
            <c:strRef>
              <c:f>Sheet1!$D$12</c:f>
              <c:strCache>
                <c:ptCount val="1"/>
                <c:pt idx="0">
                  <c:v>2012</c:v>
                </c:pt>
              </c:strCache>
            </c:strRef>
          </c:tx>
          <c:spPr>
            <a:solidFill>
              <a:schemeClr val="accent2">
                <a:lumMod val="40000"/>
                <a:lumOff val="60000"/>
              </a:schemeClr>
            </a:solidFill>
            <a:ln>
              <a:noFill/>
            </a:ln>
            <a:effectLst>
              <a:outerShdw blurRad="50800" dist="38100" dir="2700000" algn="tl" rotWithShape="0">
                <a:prstClr val="black">
                  <a:alpha val="40000"/>
                </a:prstClr>
              </a:outerShdw>
            </a:effectLst>
          </c:spPr>
          <c:invertIfNegative val="0"/>
          <c:cat>
            <c:strRef>
              <c:f>Sheet1!$A$13:$A$17</c:f>
              <c:strCache>
                <c:ptCount val="5"/>
                <c:pt idx="0">
                  <c:v>NW</c:v>
                </c:pt>
                <c:pt idx="1">
                  <c:v>NE</c:v>
                </c:pt>
                <c:pt idx="2">
                  <c:v>Metro</c:v>
                </c:pt>
                <c:pt idx="3">
                  <c:v>SE</c:v>
                </c:pt>
                <c:pt idx="4">
                  <c:v>SW</c:v>
                </c:pt>
              </c:strCache>
            </c:strRef>
          </c:cat>
          <c:val>
            <c:numRef>
              <c:f>Sheet1!$D$13:$D$17</c:f>
              <c:numCache>
                <c:formatCode>General</c:formatCode>
                <c:ptCount val="5"/>
                <c:pt idx="0">
                  <c:v>666</c:v>
                </c:pt>
                <c:pt idx="1">
                  <c:v>1096</c:v>
                </c:pt>
                <c:pt idx="2">
                  <c:v>3152</c:v>
                </c:pt>
                <c:pt idx="3">
                  <c:v>1229</c:v>
                </c:pt>
                <c:pt idx="4">
                  <c:v>1538</c:v>
                </c:pt>
              </c:numCache>
            </c:numRef>
          </c:val>
        </c:ser>
        <c:ser>
          <c:idx val="3"/>
          <c:order val="3"/>
          <c:tx>
            <c:strRef>
              <c:f>Sheet1!$E$12</c:f>
              <c:strCache>
                <c:ptCount val="1"/>
                <c:pt idx="0">
                  <c:v>2013</c:v>
                </c:pt>
              </c:strCache>
            </c:strRef>
          </c:tx>
          <c:spPr>
            <a:solidFill>
              <a:schemeClr val="accent2"/>
            </a:solidFill>
            <a:ln>
              <a:noFill/>
            </a:ln>
            <a:effectLst>
              <a:outerShdw blurRad="50800" dist="38100" dir="2700000" algn="tl" rotWithShape="0">
                <a:prstClr val="black">
                  <a:alpha val="40000"/>
                </a:prstClr>
              </a:outerShdw>
            </a:effectLst>
          </c:spPr>
          <c:invertIfNegative val="0"/>
          <c:cat>
            <c:strRef>
              <c:f>Sheet1!$A$13:$A$17</c:f>
              <c:strCache>
                <c:ptCount val="5"/>
                <c:pt idx="0">
                  <c:v>NW</c:v>
                </c:pt>
                <c:pt idx="1">
                  <c:v>NE</c:v>
                </c:pt>
                <c:pt idx="2">
                  <c:v>Metro</c:v>
                </c:pt>
                <c:pt idx="3">
                  <c:v>SE</c:v>
                </c:pt>
                <c:pt idx="4">
                  <c:v>SW</c:v>
                </c:pt>
              </c:strCache>
            </c:strRef>
          </c:cat>
          <c:val>
            <c:numRef>
              <c:f>Sheet1!$E$13:$E$17</c:f>
              <c:numCache>
                <c:formatCode>General</c:formatCode>
                <c:ptCount val="5"/>
                <c:pt idx="0">
                  <c:v>751</c:v>
                </c:pt>
                <c:pt idx="1">
                  <c:v>1140</c:v>
                </c:pt>
                <c:pt idx="2">
                  <c:v>3372</c:v>
                </c:pt>
                <c:pt idx="3">
                  <c:v>1066</c:v>
                </c:pt>
                <c:pt idx="4">
                  <c:v>1422</c:v>
                </c:pt>
              </c:numCache>
            </c:numRef>
          </c:val>
        </c:ser>
        <c:dLbls>
          <c:showLegendKey val="0"/>
          <c:showVal val="0"/>
          <c:showCatName val="0"/>
          <c:showSerName val="0"/>
          <c:showPercent val="0"/>
          <c:showBubbleSize val="0"/>
        </c:dLbls>
        <c:gapWidth val="219"/>
        <c:overlap val="-27"/>
        <c:axId val="326329808"/>
        <c:axId val="326330368"/>
      </c:barChart>
      <c:catAx>
        <c:axId val="326329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crossAx val="326330368"/>
        <c:crosses val="autoZero"/>
        <c:auto val="1"/>
        <c:lblAlgn val="ctr"/>
        <c:lblOffset val="100"/>
        <c:noMultiLvlLbl val="0"/>
      </c:catAx>
      <c:valAx>
        <c:axId val="32633036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r>
                  <a:rPr lang="en-US"/>
                  <a:t>Counts of Dementia Admissions</a:t>
                </a:r>
              </a:p>
            </c:rich>
          </c:tx>
          <c:layout>
            <c:manualLayout>
              <c:xMode val="edge"/>
              <c:yMode val="edge"/>
              <c:x val="4.7735732252218478E-3"/>
              <c:y val="7.3369671923864094E-2"/>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crossAx val="326329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solidFill>
            <a:schemeClr val="tx1">
              <a:lumMod val="85000"/>
              <a:lumOff val="15000"/>
            </a:schemeClr>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'65+ Age-Specific Rate'!$A$21</c:f>
              <c:strCache>
                <c:ptCount val="1"/>
                <c:pt idx="0">
                  <c:v>Total Pop 65+</c:v>
                </c:pt>
              </c:strCache>
            </c:strRef>
          </c:tx>
          <c:spPr>
            <a:solidFill>
              <a:schemeClr val="accent5">
                <a:lumMod val="75000"/>
              </a:schemeClr>
            </a:solidFill>
            <a:ln>
              <a:noFill/>
            </a:ln>
            <a:effectLst>
              <a:outerShdw blurRad="50800" dist="38100" dir="2700000" algn="tl" rotWithShape="0">
                <a:prstClr val="black">
                  <a:alpha val="40000"/>
                </a:prstClr>
              </a:outerShdw>
            </a:effectLst>
          </c:spPr>
          <c:invertIfNegative val="0"/>
          <c:cat>
            <c:numRef>
              <c:f>'65+ Age-Specific Rate'!$B$20:$E$20</c:f>
              <c:numCache>
                <c:formatCode>General</c:formatCode>
                <c:ptCount val="4"/>
                <c:pt idx="0">
                  <c:v>2010</c:v>
                </c:pt>
                <c:pt idx="1">
                  <c:v>2011</c:v>
                </c:pt>
                <c:pt idx="2">
                  <c:v>2012</c:v>
                </c:pt>
                <c:pt idx="3">
                  <c:v>2013</c:v>
                </c:pt>
              </c:numCache>
            </c:numRef>
          </c:cat>
          <c:val>
            <c:numRef>
              <c:f>'65+ Age-Specific Rate'!$B$21:$E$21</c:f>
              <c:numCache>
                <c:formatCode>#,##0</c:formatCode>
                <c:ptCount val="4"/>
                <c:pt idx="0">
                  <c:v>273723</c:v>
                </c:pt>
                <c:pt idx="1">
                  <c:v>291942</c:v>
                </c:pt>
                <c:pt idx="2">
                  <c:v>293004</c:v>
                </c:pt>
                <c:pt idx="3">
                  <c:v>293871</c:v>
                </c:pt>
              </c:numCache>
            </c:numRef>
          </c:val>
        </c:ser>
        <c:dLbls>
          <c:showLegendKey val="0"/>
          <c:showVal val="0"/>
          <c:showCatName val="0"/>
          <c:showSerName val="0"/>
          <c:showPercent val="0"/>
          <c:showBubbleSize val="0"/>
        </c:dLbls>
        <c:gapWidth val="219"/>
        <c:overlap val="-27"/>
        <c:axId val="282493712"/>
        <c:axId val="282494272"/>
      </c:barChart>
      <c:lineChart>
        <c:grouping val="standard"/>
        <c:varyColors val="0"/>
        <c:ser>
          <c:idx val="1"/>
          <c:order val="1"/>
          <c:tx>
            <c:strRef>
              <c:f>'65+ Age-Specific Rate'!$A$22</c:f>
              <c:strCache>
                <c:ptCount val="1"/>
                <c:pt idx="0">
                  <c:v>Age Specific Crude Rate</c:v>
                </c:pt>
              </c:strCache>
            </c:strRef>
          </c:tx>
          <c:spPr>
            <a:ln w="28575" cap="rnd">
              <a:solidFill>
                <a:schemeClr val="accent2">
                  <a:lumMod val="75000"/>
                </a:schemeClr>
              </a:solidFill>
              <a:round/>
            </a:ln>
            <a:effectLst/>
          </c:spPr>
          <c:marker>
            <c:symbol val="square"/>
            <c:size val="7"/>
            <c:spPr>
              <a:solidFill>
                <a:schemeClr val="accent2">
                  <a:lumMod val="75000"/>
                </a:schemeClr>
              </a:solidFill>
              <a:ln w="9525">
                <a:solidFill>
                  <a:schemeClr val="accent2"/>
                </a:solidFill>
              </a:ln>
              <a:effectLst/>
            </c:spPr>
          </c:marker>
          <c:cat>
            <c:numRef>
              <c:f>'65+ Age-Specific Rate'!$B$20:$E$20</c:f>
              <c:numCache>
                <c:formatCode>General</c:formatCode>
                <c:ptCount val="4"/>
                <c:pt idx="0">
                  <c:v>2010</c:v>
                </c:pt>
                <c:pt idx="1">
                  <c:v>2011</c:v>
                </c:pt>
                <c:pt idx="2">
                  <c:v>2012</c:v>
                </c:pt>
                <c:pt idx="3">
                  <c:v>2013</c:v>
                </c:pt>
              </c:numCache>
            </c:numRef>
          </c:cat>
          <c:val>
            <c:numRef>
              <c:f>'65+ Age-Specific Rate'!$B$22:$E$22</c:f>
              <c:numCache>
                <c:formatCode>0.0</c:formatCode>
                <c:ptCount val="4"/>
                <c:pt idx="0">
                  <c:v>1228.2489962480317</c:v>
                </c:pt>
                <c:pt idx="1">
                  <c:v>1438.9844558165664</c:v>
                </c:pt>
                <c:pt idx="2">
                  <c:v>2623.5136721682979</c:v>
                </c:pt>
                <c:pt idx="3">
                  <c:v>2637.8921363455393</c:v>
                </c:pt>
              </c:numCache>
            </c:numRef>
          </c:val>
          <c:smooth val="0"/>
        </c:ser>
        <c:dLbls>
          <c:showLegendKey val="0"/>
          <c:showVal val="0"/>
          <c:showCatName val="0"/>
          <c:showSerName val="0"/>
          <c:showPercent val="0"/>
          <c:showBubbleSize val="0"/>
        </c:dLbls>
        <c:marker val="1"/>
        <c:smooth val="0"/>
        <c:axId val="282495392"/>
        <c:axId val="282494832"/>
      </c:lineChart>
      <c:catAx>
        <c:axId val="28249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crossAx val="282494272"/>
        <c:crosses val="autoZero"/>
        <c:auto val="1"/>
        <c:lblAlgn val="ctr"/>
        <c:lblOffset val="100"/>
        <c:noMultiLvlLbl val="0"/>
      </c:catAx>
      <c:valAx>
        <c:axId val="28249427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r>
                  <a:rPr lang="en-US"/>
                  <a:t>Estimated Population of 65+</a:t>
                </a:r>
              </a:p>
            </c:rich>
          </c:tx>
          <c:layout>
            <c:manualLayout>
              <c:xMode val="edge"/>
              <c:yMode val="edge"/>
              <c:x val="3.6423018737241166E-3"/>
              <c:y val="0.13146606019797263"/>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crossAx val="282493712"/>
        <c:crosses val="autoZero"/>
        <c:crossBetween val="between"/>
      </c:valAx>
      <c:valAx>
        <c:axId val="282494832"/>
        <c:scaling>
          <c:orientation val="minMax"/>
        </c:scaling>
        <c:delete val="0"/>
        <c:axPos val="r"/>
        <c:title>
          <c:tx>
            <c:rich>
              <a:bodyPr rot="5400000" spcFirstLastPara="1" vertOverflow="ellipsis" wrap="square" anchor="ctr" anchorCtr="1"/>
              <a:lstStyle/>
              <a:p>
                <a:pPr>
                  <a:defRPr sz="2000" b="0" i="0" u="none" strike="noStrike" kern="1200" baseline="0">
                    <a:solidFill>
                      <a:schemeClr val="tx1">
                        <a:lumMod val="85000"/>
                        <a:lumOff val="15000"/>
                      </a:schemeClr>
                    </a:solidFill>
                    <a:latin typeface="+mn-lt"/>
                    <a:ea typeface="+mn-ea"/>
                    <a:cs typeface="+mn-cs"/>
                  </a:defRPr>
                </a:pPr>
                <a:r>
                  <a:rPr lang="en-US"/>
                  <a:t>Age Specific Hospitalization Rate per 100,000 Population</a:t>
                </a:r>
              </a:p>
            </c:rich>
          </c:tx>
          <c:layout>
            <c:manualLayout>
              <c:xMode val="edge"/>
              <c:yMode val="edge"/>
              <c:x val="0.92012322858903262"/>
              <c:y val="9.3195612597533742E-2"/>
            </c:manualLayout>
          </c:layout>
          <c:overlay val="0"/>
          <c:spPr>
            <a:noFill/>
            <a:ln>
              <a:noFill/>
            </a:ln>
            <a:effectLst/>
          </c:spPr>
          <c:txPr>
            <a:bodyPr rot="5400000" spcFirstLastPara="1" vertOverflow="ellipsis"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crossAx val="282495392"/>
        <c:crosses val="max"/>
        <c:crossBetween val="between"/>
      </c:valAx>
      <c:catAx>
        <c:axId val="282495392"/>
        <c:scaling>
          <c:orientation val="minMax"/>
        </c:scaling>
        <c:delete val="1"/>
        <c:axPos val="b"/>
        <c:numFmt formatCode="General" sourceLinked="1"/>
        <c:majorTickMark val="out"/>
        <c:minorTickMark val="none"/>
        <c:tickLblPos val="nextTo"/>
        <c:crossAx val="28249483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solidFill>
            <a:schemeClr val="tx1">
              <a:lumMod val="85000"/>
              <a:lumOff val="15000"/>
            </a:schemeClr>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Sheet1!$B$16</c:f>
              <c:strCache>
                <c:ptCount val="1"/>
                <c:pt idx="0">
                  <c:v># of Beneficiaries w/ Part A &amp; B</c:v>
                </c:pt>
              </c:strCache>
            </c:strRef>
          </c:tx>
          <c:spPr>
            <a:solidFill>
              <a:schemeClr val="accent1">
                <a:lumMod val="60000"/>
                <a:lumOff val="40000"/>
              </a:schemeClr>
            </a:solidFill>
            <a:ln>
              <a:solidFill>
                <a:schemeClr val="accent1">
                  <a:lumMod val="40000"/>
                  <a:lumOff val="60000"/>
                </a:schemeClr>
              </a:solidFill>
            </a:ln>
            <a:effectLst>
              <a:outerShdw blurRad="50800" dist="38100" dir="2700000" algn="tl" rotWithShape="0">
                <a:prstClr val="black">
                  <a:alpha val="40000"/>
                </a:prstClr>
              </a:outerShdw>
            </a:effectLst>
          </c:spPr>
          <c:invertIfNegative val="0"/>
          <c:trendline>
            <c:spPr>
              <a:ln w="19050" cap="rnd">
                <a:solidFill>
                  <a:schemeClr val="accent5">
                    <a:lumMod val="75000"/>
                  </a:schemeClr>
                </a:solidFill>
                <a:prstDash val="sysDot"/>
              </a:ln>
              <a:effectLst/>
            </c:spPr>
            <c:trendlineType val="linear"/>
            <c:dispRSqr val="0"/>
            <c:dispEq val="0"/>
          </c:trendline>
          <c:cat>
            <c:numRef>
              <c:f>Sheet1!$A$17:$A$21</c:f>
              <c:numCache>
                <c:formatCode>General</c:formatCode>
                <c:ptCount val="5"/>
                <c:pt idx="0">
                  <c:v>2009</c:v>
                </c:pt>
                <c:pt idx="1">
                  <c:v>2010</c:v>
                </c:pt>
                <c:pt idx="2">
                  <c:v>2011</c:v>
                </c:pt>
                <c:pt idx="3">
                  <c:v>2012</c:v>
                </c:pt>
                <c:pt idx="4">
                  <c:v>2013</c:v>
                </c:pt>
              </c:numCache>
            </c:numRef>
          </c:cat>
          <c:val>
            <c:numRef>
              <c:f>Sheet1!$B$17:$B$21</c:f>
              <c:numCache>
                <c:formatCode>#,##0</c:formatCode>
                <c:ptCount val="5"/>
                <c:pt idx="0">
                  <c:v>288714</c:v>
                </c:pt>
                <c:pt idx="1">
                  <c:v>297494</c:v>
                </c:pt>
                <c:pt idx="2">
                  <c:v>307998</c:v>
                </c:pt>
                <c:pt idx="3">
                  <c:v>319972</c:v>
                </c:pt>
                <c:pt idx="4">
                  <c:v>331375</c:v>
                </c:pt>
              </c:numCache>
            </c:numRef>
          </c:val>
        </c:ser>
        <c:dLbls>
          <c:showLegendKey val="0"/>
          <c:showVal val="0"/>
          <c:showCatName val="0"/>
          <c:showSerName val="0"/>
          <c:showPercent val="0"/>
          <c:showBubbleSize val="0"/>
        </c:dLbls>
        <c:gapWidth val="219"/>
        <c:overlap val="-27"/>
        <c:axId val="279915328"/>
        <c:axId val="279915888"/>
      </c:barChart>
      <c:lineChart>
        <c:grouping val="standard"/>
        <c:varyColors val="0"/>
        <c:ser>
          <c:idx val="1"/>
          <c:order val="1"/>
          <c:tx>
            <c:strRef>
              <c:f>Sheet1!$C$16</c:f>
              <c:strCache>
                <c:ptCount val="1"/>
                <c:pt idx="0">
                  <c:v>Count of Medicare beneficiaries with Alzheimer's and related disorders</c:v>
                </c:pt>
              </c:strCache>
            </c:strRef>
          </c:tx>
          <c:spPr>
            <a:ln w="28575" cap="rnd">
              <a:solidFill>
                <a:schemeClr val="accent2">
                  <a:lumMod val="75000"/>
                </a:schemeClr>
              </a:solidFill>
              <a:round/>
            </a:ln>
            <a:effectLst/>
          </c:spPr>
          <c:marker>
            <c:symbol val="square"/>
            <c:size val="7"/>
            <c:spPr>
              <a:solidFill>
                <a:schemeClr val="accent2">
                  <a:lumMod val="75000"/>
                </a:schemeClr>
              </a:solidFill>
              <a:ln w="9525">
                <a:solidFill>
                  <a:schemeClr val="accent2">
                    <a:lumMod val="75000"/>
                  </a:schemeClr>
                </a:solidFill>
              </a:ln>
              <a:effectLst/>
            </c:spPr>
          </c:marker>
          <c:dLbls>
            <c:spPr>
              <a:noFill/>
              <a:ln>
                <a:noFill/>
              </a:ln>
              <a:effectLst/>
            </c:spPr>
            <c:txPr>
              <a:bodyPr rot="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Sheet1!$A$17:$A$21</c:f>
              <c:numCache>
                <c:formatCode>General</c:formatCode>
                <c:ptCount val="5"/>
                <c:pt idx="0">
                  <c:v>2009</c:v>
                </c:pt>
                <c:pt idx="1">
                  <c:v>2010</c:v>
                </c:pt>
                <c:pt idx="2">
                  <c:v>2011</c:v>
                </c:pt>
                <c:pt idx="3">
                  <c:v>2012</c:v>
                </c:pt>
                <c:pt idx="4">
                  <c:v>2013</c:v>
                </c:pt>
              </c:numCache>
            </c:numRef>
          </c:cat>
          <c:val>
            <c:numRef>
              <c:f>Sheet1!$C$17:$C$21</c:f>
              <c:numCache>
                <c:formatCode>#,##0</c:formatCode>
                <c:ptCount val="5"/>
                <c:pt idx="0">
                  <c:v>17606</c:v>
                </c:pt>
                <c:pt idx="1">
                  <c:v>17888</c:v>
                </c:pt>
                <c:pt idx="2">
                  <c:v>18135</c:v>
                </c:pt>
                <c:pt idx="3">
                  <c:v>18486</c:v>
                </c:pt>
                <c:pt idx="4">
                  <c:v>18542</c:v>
                </c:pt>
              </c:numCache>
            </c:numRef>
          </c:val>
          <c:smooth val="0"/>
        </c:ser>
        <c:dLbls>
          <c:showLegendKey val="0"/>
          <c:showVal val="0"/>
          <c:showCatName val="0"/>
          <c:showSerName val="0"/>
          <c:showPercent val="0"/>
          <c:showBubbleSize val="0"/>
        </c:dLbls>
        <c:marker val="1"/>
        <c:smooth val="0"/>
        <c:axId val="279915328"/>
        <c:axId val="279915888"/>
      </c:lineChart>
      <c:catAx>
        <c:axId val="279915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crossAx val="279915888"/>
        <c:crosses val="autoZero"/>
        <c:auto val="1"/>
        <c:lblAlgn val="ctr"/>
        <c:lblOffset val="100"/>
        <c:noMultiLvlLbl val="0"/>
      </c:catAx>
      <c:valAx>
        <c:axId val="27991588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crossAx val="279915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solidFill>
            <a:schemeClr val="tx1">
              <a:lumMod val="85000"/>
              <a:lumOff val="15000"/>
            </a:schemeClr>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3"/>
          <c:order val="3"/>
          <c:tx>
            <c:strRef>
              <c:f>Overall!$A$13</c:f>
              <c:strCache>
                <c:ptCount val="1"/>
                <c:pt idx="0">
                  <c:v>Total Deaths</c:v>
                </c:pt>
              </c:strCache>
            </c:strRef>
          </c:tx>
          <c:spPr>
            <a:solidFill>
              <a:schemeClr val="accent1">
                <a:lumMod val="40000"/>
                <a:lumOff val="60000"/>
              </a:schemeClr>
            </a:solidFill>
            <a:ln>
              <a:solidFill>
                <a:schemeClr val="accent1">
                  <a:lumMod val="40000"/>
                  <a:lumOff val="60000"/>
                </a:schemeClr>
              </a:solidFill>
            </a:ln>
            <a:effectLst>
              <a:outerShdw blurRad="50800" dist="38100" dir="2700000" algn="tl" rotWithShape="0">
                <a:prstClr val="black">
                  <a:alpha val="40000"/>
                </a:prstClr>
              </a:outerShdw>
            </a:effectLst>
          </c:spPr>
          <c:invertIfNegative val="0"/>
          <c:cat>
            <c:numRef>
              <c:f>Overall!$B$9:$G$9</c:f>
              <c:numCache>
                <c:formatCode>General</c:formatCode>
                <c:ptCount val="6"/>
                <c:pt idx="0">
                  <c:v>2009</c:v>
                </c:pt>
                <c:pt idx="1">
                  <c:v>2010</c:v>
                </c:pt>
                <c:pt idx="2">
                  <c:v>2011</c:v>
                </c:pt>
                <c:pt idx="3">
                  <c:v>2012</c:v>
                </c:pt>
                <c:pt idx="4">
                  <c:v>2013</c:v>
                </c:pt>
                <c:pt idx="5">
                  <c:v>2014</c:v>
                </c:pt>
              </c:numCache>
            </c:numRef>
          </c:cat>
          <c:val>
            <c:numRef>
              <c:f>Overall!$B$13:$G$13</c:f>
              <c:numCache>
                <c:formatCode>#,##0</c:formatCode>
                <c:ptCount val="6"/>
                <c:pt idx="0">
                  <c:v>15909</c:v>
                </c:pt>
                <c:pt idx="1">
                  <c:v>16424</c:v>
                </c:pt>
                <c:pt idx="2">
                  <c:v>16799</c:v>
                </c:pt>
                <c:pt idx="3">
                  <c:v>17144</c:v>
                </c:pt>
                <c:pt idx="4">
                  <c:v>17344</c:v>
                </c:pt>
                <c:pt idx="5">
                  <c:v>18157</c:v>
                </c:pt>
              </c:numCache>
            </c:numRef>
          </c:val>
        </c:ser>
        <c:dLbls>
          <c:showLegendKey val="0"/>
          <c:showVal val="0"/>
          <c:showCatName val="0"/>
          <c:showSerName val="0"/>
          <c:showPercent val="0"/>
          <c:showBubbleSize val="0"/>
        </c:dLbls>
        <c:gapWidth val="219"/>
        <c:axId val="282499312"/>
        <c:axId val="282499872"/>
      </c:barChart>
      <c:lineChart>
        <c:grouping val="standard"/>
        <c:varyColors val="0"/>
        <c:ser>
          <c:idx val="0"/>
          <c:order val="0"/>
          <c:tx>
            <c:strRef>
              <c:f>Overall!$A$10</c:f>
              <c:strCache>
                <c:ptCount val="1"/>
                <c:pt idx="0">
                  <c:v>% AZ of all Deaths</c:v>
                </c:pt>
              </c:strCache>
            </c:strRef>
          </c:tx>
          <c:spPr>
            <a:ln w="28575" cap="rnd">
              <a:solidFill>
                <a:schemeClr val="accent5">
                  <a:lumMod val="75000"/>
                </a:schemeClr>
              </a:solidFill>
              <a:round/>
            </a:ln>
            <a:effectLst/>
          </c:spPr>
          <c:marker>
            <c:symbol val="circle"/>
            <c:size val="7"/>
            <c:spPr>
              <a:solidFill>
                <a:schemeClr val="accent5">
                  <a:lumMod val="75000"/>
                </a:schemeClr>
              </a:solidFill>
              <a:ln w="9525">
                <a:solidFill>
                  <a:schemeClr val="accent5">
                    <a:lumMod val="75000"/>
                  </a:schemeClr>
                </a:solidFill>
              </a:ln>
              <a:effectLst/>
            </c:spPr>
          </c:marker>
          <c:cat>
            <c:numRef>
              <c:f>Overall!$B$9:$G$9</c:f>
              <c:numCache>
                <c:formatCode>General</c:formatCode>
                <c:ptCount val="6"/>
                <c:pt idx="0">
                  <c:v>2009</c:v>
                </c:pt>
                <c:pt idx="1">
                  <c:v>2010</c:v>
                </c:pt>
                <c:pt idx="2">
                  <c:v>2011</c:v>
                </c:pt>
                <c:pt idx="3">
                  <c:v>2012</c:v>
                </c:pt>
                <c:pt idx="4">
                  <c:v>2013</c:v>
                </c:pt>
                <c:pt idx="5">
                  <c:v>2014</c:v>
                </c:pt>
              </c:numCache>
            </c:numRef>
          </c:cat>
          <c:val>
            <c:numRef>
              <c:f>Overall!$B$10:$G$10</c:f>
              <c:numCache>
                <c:formatCode>0.0%</c:formatCode>
                <c:ptCount val="6"/>
                <c:pt idx="0">
                  <c:v>2.332013325790433E-2</c:v>
                </c:pt>
                <c:pt idx="1">
                  <c:v>2.0944958597174865E-2</c:v>
                </c:pt>
                <c:pt idx="2">
                  <c:v>2.5120542889457705E-2</c:v>
                </c:pt>
                <c:pt idx="3">
                  <c:v>2.1756882874475036E-2</c:v>
                </c:pt>
                <c:pt idx="4">
                  <c:v>1.9949261992619927E-2</c:v>
                </c:pt>
                <c:pt idx="5">
                  <c:v>2.4618604394999175E-2</c:v>
                </c:pt>
              </c:numCache>
            </c:numRef>
          </c:val>
          <c:smooth val="0"/>
        </c:ser>
        <c:ser>
          <c:idx val="1"/>
          <c:order val="1"/>
          <c:tx>
            <c:strRef>
              <c:f>Overall!$A$11</c:f>
              <c:strCache>
                <c:ptCount val="1"/>
                <c:pt idx="0">
                  <c:v>% Dem of all Deaths</c:v>
                </c:pt>
              </c:strCache>
            </c:strRef>
          </c:tx>
          <c:spPr>
            <a:ln w="28575" cap="rnd">
              <a:solidFill>
                <a:schemeClr val="accent2">
                  <a:lumMod val="75000"/>
                </a:schemeClr>
              </a:solidFill>
              <a:round/>
            </a:ln>
            <a:effectLst/>
          </c:spPr>
          <c:marker>
            <c:symbol val="square"/>
            <c:size val="7"/>
            <c:spPr>
              <a:solidFill>
                <a:schemeClr val="accent2">
                  <a:lumMod val="75000"/>
                </a:schemeClr>
              </a:solidFill>
              <a:ln w="9525">
                <a:solidFill>
                  <a:schemeClr val="accent2">
                    <a:lumMod val="75000"/>
                  </a:schemeClr>
                </a:solidFill>
              </a:ln>
              <a:effectLst/>
            </c:spPr>
          </c:marker>
          <c:cat>
            <c:numRef>
              <c:f>Overall!$B$9:$G$9</c:f>
              <c:numCache>
                <c:formatCode>General</c:formatCode>
                <c:ptCount val="6"/>
                <c:pt idx="0">
                  <c:v>2009</c:v>
                </c:pt>
                <c:pt idx="1">
                  <c:v>2010</c:v>
                </c:pt>
                <c:pt idx="2">
                  <c:v>2011</c:v>
                </c:pt>
                <c:pt idx="3">
                  <c:v>2012</c:v>
                </c:pt>
                <c:pt idx="4">
                  <c:v>2013</c:v>
                </c:pt>
                <c:pt idx="5">
                  <c:v>2014</c:v>
                </c:pt>
              </c:numCache>
            </c:numRef>
          </c:cat>
          <c:val>
            <c:numRef>
              <c:f>Overall!$B$11:$G$11</c:f>
              <c:numCache>
                <c:formatCode>0.0%</c:formatCode>
                <c:ptCount val="6"/>
                <c:pt idx="0">
                  <c:v>4.230309887485071E-2</c:v>
                </c:pt>
                <c:pt idx="1">
                  <c:v>4.6578178275694104E-2</c:v>
                </c:pt>
                <c:pt idx="2">
                  <c:v>4.7740936960533366E-2</c:v>
                </c:pt>
                <c:pt idx="3">
                  <c:v>5.3838077461502563E-2</c:v>
                </c:pt>
                <c:pt idx="4">
                  <c:v>5.4543357933579333E-2</c:v>
                </c:pt>
                <c:pt idx="5">
                  <c:v>5.2541719447045214E-2</c:v>
                </c:pt>
              </c:numCache>
            </c:numRef>
          </c:val>
          <c:smooth val="0"/>
        </c:ser>
        <c:ser>
          <c:idx val="2"/>
          <c:order val="2"/>
          <c:tx>
            <c:strRef>
              <c:f>Overall!$A$12</c:f>
              <c:strCache>
                <c:ptCount val="1"/>
                <c:pt idx="0">
                  <c:v>% Combined AZ and Dem.</c:v>
                </c:pt>
              </c:strCache>
            </c:strRef>
          </c:tx>
          <c:spPr>
            <a:ln w="28575" cap="rnd">
              <a:solidFill>
                <a:schemeClr val="bg2">
                  <a:lumMod val="50000"/>
                </a:schemeClr>
              </a:solidFill>
              <a:round/>
            </a:ln>
            <a:effectLst/>
          </c:spPr>
          <c:marker>
            <c:symbol val="triangle"/>
            <c:size val="7"/>
            <c:spPr>
              <a:solidFill>
                <a:schemeClr val="bg2">
                  <a:lumMod val="50000"/>
                </a:schemeClr>
              </a:solidFill>
              <a:ln w="9525">
                <a:solidFill>
                  <a:schemeClr val="bg2">
                    <a:lumMod val="50000"/>
                  </a:schemeClr>
                </a:solidFill>
              </a:ln>
              <a:effectLst/>
            </c:spPr>
          </c:marker>
          <c:cat>
            <c:numRef>
              <c:f>Overall!$B$9:$G$9</c:f>
              <c:numCache>
                <c:formatCode>General</c:formatCode>
                <c:ptCount val="6"/>
                <c:pt idx="0">
                  <c:v>2009</c:v>
                </c:pt>
                <c:pt idx="1">
                  <c:v>2010</c:v>
                </c:pt>
                <c:pt idx="2">
                  <c:v>2011</c:v>
                </c:pt>
                <c:pt idx="3">
                  <c:v>2012</c:v>
                </c:pt>
                <c:pt idx="4">
                  <c:v>2013</c:v>
                </c:pt>
                <c:pt idx="5">
                  <c:v>2014</c:v>
                </c:pt>
              </c:numCache>
            </c:numRef>
          </c:cat>
          <c:val>
            <c:numRef>
              <c:f>Overall!$B$12:$G$12</c:f>
              <c:numCache>
                <c:formatCode>0.0%</c:formatCode>
                <c:ptCount val="6"/>
                <c:pt idx="0">
                  <c:v>6.5623232132755033E-2</c:v>
                </c:pt>
                <c:pt idx="1">
                  <c:v>6.7523136872868969E-2</c:v>
                </c:pt>
                <c:pt idx="2">
                  <c:v>7.286147984999107E-2</c:v>
                </c:pt>
                <c:pt idx="3">
                  <c:v>7.5594960335977596E-2</c:v>
                </c:pt>
                <c:pt idx="4">
                  <c:v>7.4492619926199266E-2</c:v>
                </c:pt>
                <c:pt idx="5">
                  <c:v>7.7160323842044382E-2</c:v>
                </c:pt>
              </c:numCache>
            </c:numRef>
          </c:val>
          <c:smooth val="0"/>
        </c:ser>
        <c:dLbls>
          <c:showLegendKey val="0"/>
          <c:showVal val="0"/>
          <c:showCatName val="0"/>
          <c:showSerName val="0"/>
          <c:showPercent val="0"/>
          <c:showBubbleSize val="0"/>
        </c:dLbls>
        <c:marker val="1"/>
        <c:smooth val="0"/>
        <c:axId val="282500992"/>
        <c:axId val="282500432"/>
      </c:lineChart>
      <c:catAx>
        <c:axId val="282499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crossAx val="282499872"/>
        <c:crosses val="autoZero"/>
        <c:auto val="1"/>
        <c:lblAlgn val="ctr"/>
        <c:lblOffset val="100"/>
        <c:noMultiLvlLbl val="0"/>
      </c:catAx>
      <c:valAx>
        <c:axId val="28249987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r>
                  <a:rPr lang="en-US"/>
                  <a:t>Number of Deaths</a:t>
                </a:r>
              </a:p>
            </c:rich>
          </c:tx>
          <c:layout>
            <c:manualLayout>
              <c:xMode val="edge"/>
              <c:yMode val="edge"/>
              <c:x val="1.0101237345331835E-3"/>
              <c:y val="0.22473378214907253"/>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crossAx val="282499312"/>
        <c:crosses val="autoZero"/>
        <c:crossBetween val="between"/>
      </c:valAx>
      <c:valAx>
        <c:axId val="282500432"/>
        <c:scaling>
          <c:orientation val="minMax"/>
        </c:scaling>
        <c:delete val="0"/>
        <c:axPos val="r"/>
        <c:title>
          <c:tx>
            <c:rich>
              <a:bodyPr rot="5400000" spcFirstLastPara="1" vertOverflow="ellipsis" wrap="square" anchor="ctr" anchorCtr="1"/>
              <a:lstStyle/>
              <a:p>
                <a:pPr>
                  <a:defRPr sz="2000" b="0" i="0" u="none" strike="noStrike" kern="1200" baseline="0">
                    <a:solidFill>
                      <a:schemeClr val="tx1">
                        <a:lumMod val="85000"/>
                        <a:lumOff val="15000"/>
                      </a:schemeClr>
                    </a:solidFill>
                    <a:latin typeface="+mn-lt"/>
                    <a:ea typeface="+mn-ea"/>
                    <a:cs typeface="+mn-cs"/>
                  </a:defRPr>
                </a:pPr>
                <a:r>
                  <a:rPr lang="en-US"/>
                  <a:t>Percent of Deaths</a:t>
                </a:r>
              </a:p>
            </c:rich>
          </c:tx>
          <c:layout>
            <c:manualLayout>
              <c:xMode val="edge"/>
              <c:yMode val="edge"/>
              <c:x val="0.95918172728408946"/>
              <c:y val="0.23061975105097424"/>
            </c:manualLayout>
          </c:layout>
          <c:overlay val="0"/>
          <c:spPr>
            <a:noFill/>
            <a:ln>
              <a:noFill/>
            </a:ln>
            <a:effectLst/>
          </c:spPr>
          <c:txPr>
            <a:bodyPr rot="5400000" spcFirstLastPara="1" vertOverflow="ellipsis"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crossAx val="282500992"/>
        <c:crosses val="max"/>
        <c:crossBetween val="between"/>
      </c:valAx>
      <c:catAx>
        <c:axId val="282500992"/>
        <c:scaling>
          <c:orientation val="minMax"/>
        </c:scaling>
        <c:delete val="1"/>
        <c:axPos val="b"/>
        <c:numFmt formatCode="General" sourceLinked="1"/>
        <c:majorTickMark val="out"/>
        <c:minorTickMark val="none"/>
        <c:tickLblPos val="nextTo"/>
        <c:crossAx val="28250043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solidFill>
            <a:schemeClr val="tx1">
              <a:lumMod val="85000"/>
              <a:lumOff val="15000"/>
            </a:schemeClr>
          </a:solidFill>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Graphs_AZ!$A$4</c:f>
              <c:strCache>
                <c:ptCount val="1"/>
                <c:pt idx="0">
                  <c:v>Male</c:v>
                </c:pt>
              </c:strCache>
            </c:strRef>
          </c:tx>
          <c:spPr>
            <a:ln w="28575" cap="rnd">
              <a:solidFill>
                <a:schemeClr val="accent5">
                  <a:lumMod val="75000"/>
                </a:schemeClr>
              </a:solidFill>
              <a:round/>
            </a:ln>
            <a:effectLst/>
          </c:spPr>
          <c:marker>
            <c:symbol val="circle"/>
            <c:size val="7"/>
            <c:spPr>
              <a:solidFill>
                <a:schemeClr val="accent5">
                  <a:lumMod val="75000"/>
                </a:schemeClr>
              </a:solidFill>
              <a:ln w="9525">
                <a:solidFill>
                  <a:schemeClr val="accent5">
                    <a:lumMod val="75000"/>
                  </a:schemeClr>
                </a:solidFill>
              </a:ln>
              <a:effectLst/>
            </c:spPr>
          </c:marker>
          <c:cat>
            <c:numRef>
              <c:f>Graphs_AZ!$B$3:$G$3</c:f>
              <c:numCache>
                <c:formatCode>General</c:formatCode>
                <c:ptCount val="6"/>
                <c:pt idx="0">
                  <c:v>2009</c:v>
                </c:pt>
                <c:pt idx="1">
                  <c:v>2010</c:v>
                </c:pt>
                <c:pt idx="2">
                  <c:v>2011</c:v>
                </c:pt>
                <c:pt idx="3">
                  <c:v>2012</c:v>
                </c:pt>
                <c:pt idx="4">
                  <c:v>2013</c:v>
                </c:pt>
                <c:pt idx="5">
                  <c:v>2014</c:v>
                </c:pt>
              </c:numCache>
            </c:numRef>
          </c:cat>
          <c:val>
            <c:numRef>
              <c:f>Graphs_AZ!$B$4:$G$4</c:f>
              <c:numCache>
                <c:formatCode>General</c:formatCode>
                <c:ptCount val="6"/>
                <c:pt idx="0">
                  <c:v>114</c:v>
                </c:pt>
                <c:pt idx="1">
                  <c:v>108</c:v>
                </c:pt>
                <c:pt idx="2">
                  <c:v>127</c:v>
                </c:pt>
                <c:pt idx="3">
                  <c:v>111</c:v>
                </c:pt>
                <c:pt idx="4">
                  <c:v>103</c:v>
                </c:pt>
                <c:pt idx="5">
                  <c:v>154</c:v>
                </c:pt>
              </c:numCache>
            </c:numRef>
          </c:val>
          <c:smooth val="0"/>
        </c:ser>
        <c:ser>
          <c:idx val="1"/>
          <c:order val="1"/>
          <c:tx>
            <c:strRef>
              <c:f>Graphs_AZ!$A$5</c:f>
              <c:strCache>
                <c:ptCount val="1"/>
                <c:pt idx="0">
                  <c:v>Female</c:v>
                </c:pt>
              </c:strCache>
            </c:strRef>
          </c:tx>
          <c:spPr>
            <a:ln w="28575" cap="rnd">
              <a:solidFill>
                <a:schemeClr val="accent2">
                  <a:lumMod val="75000"/>
                </a:schemeClr>
              </a:solidFill>
              <a:round/>
            </a:ln>
            <a:effectLst/>
          </c:spPr>
          <c:marker>
            <c:symbol val="square"/>
            <c:size val="7"/>
            <c:spPr>
              <a:solidFill>
                <a:schemeClr val="accent2">
                  <a:lumMod val="75000"/>
                </a:schemeClr>
              </a:solidFill>
              <a:ln w="9525">
                <a:solidFill>
                  <a:schemeClr val="accent2">
                    <a:lumMod val="75000"/>
                  </a:schemeClr>
                </a:solidFill>
              </a:ln>
              <a:effectLst/>
            </c:spPr>
          </c:marker>
          <c:cat>
            <c:numRef>
              <c:f>Graphs_AZ!$B$3:$G$3</c:f>
              <c:numCache>
                <c:formatCode>General</c:formatCode>
                <c:ptCount val="6"/>
                <c:pt idx="0">
                  <c:v>2009</c:v>
                </c:pt>
                <c:pt idx="1">
                  <c:v>2010</c:v>
                </c:pt>
                <c:pt idx="2">
                  <c:v>2011</c:v>
                </c:pt>
                <c:pt idx="3">
                  <c:v>2012</c:v>
                </c:pt>
                <c:pt idx="4">
                  <c:v>2013</c:v>
                </c:pt>
                <c:pt idx="5">
                  <c:v>2014</c:v>
                </c:pt>
              </c:numCache>
            </c:numRef>
          </c:cat>
          <c:val>
            <c:numRef>
              <c:f>Graphs_AZ!$B$5:$G$5</c:f>
              <c:numCache>
                <c:formatCode>General</c:formatCode>
                <c:ptCount val="6"/>
                <c:pt idx="0">
                  <c:v>257</c:v>
                </c:pt>
                <c:pt idx="1">
                  <c:v>236</c:v>
                </c:pt>
                <c:pt idx="2">
                  <c:v>295</c:v>
                </c:pt>
                <c:pt idx="3">
                  <c:v>262</c:v>
                </c:pt>
                <c:pt idx="4">
                  <c:v>243</c:v>
                </c:pt>
                <c:pt idx="5">
                  <c:v>293</c:v>
                </c:pt>
              </c:numCache>
            </c:numRef>
          </c:val>
          <c:smooth val="0"/>
        </c:ser>
        <c:dLbls>
          <c:showLegendKey val="0"/>
          <c:showVal val="0"/>
          <c:showCatName val="0"/>
          <c:showSerName val="0"/>
          <c:showPercent val="0"/>
          <c:showBubbleSize val="0"/>
        </c:dLbls>
        <c:marker val="1"/>
        <c:smooth val="0"/>
        <c:axId val="282503792"/>
        <c:axId val="282504352"/>
      </c:lineChart>
      <c:catAx>
        <c:axId val="282503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95000"/>
                    <a:lumOff val="5000"/>
                  </a:schemeClr>
                </a:solidFill>
                <a:latin typeface="+mn-lt"/>
                <a:ea typeface="+mn-ea"/>
                <a:cs typeface="+mn-cs"/>
              </a:defRPr>
            </a:pPr>
            <a:endParaRPr lang="en-US"/>
          </a:p>
        </c:txPr>
        <c:crossAx val="282504352"/>
        <c:crosses val="autoZero"/>
        <c:auto val="1"/>
        <c:lblAlgn val="ctr"/>
        <c:lblOffset val="100"/>
        <c:noMultiLvlLbl val="0"/>
      </c:catAx>
      <c:valAx>
        <c:axId val="28250435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2000" b="0" i="0" u="none" strike="noStrike" kern="1200" baseline="0">
                    <a:solidFill>
                      <a:schemeClr val="tx1">
                        <a:lumMod val="95000"/>
                        <a:lumOff val="5000"/>
                      </a:schemeClr>
                    </a:solidFill>
                    <a:latin typeface="+mn-lt"/>
                    <a:ea typeface="+mn-ea"/>
                    <a:cs typeface="+mn-cs"/>
                  </a:defRPr>
                </a:pPr>
                <a:r>
                  <a:rPr lang="en-US"/>
                  <a:t>Count of Alzheimer's Deaths</a:t>
                </a:r>
              </a:p>
            </c:rich>
          </c:tx>
          <c:layout>
            <c:manualLayout>
              <c:xMode val="edge"/>
              <c:yMode val="edge"/>
              <c:x val="2.6667673485258787E-3"/>
              <c:y val="0.10379003213163375"/>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95000"/>
                      <a:lumOff val="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95000"/>
                    <a:lumOff val="5000"/>
                  </a:schemeClr>
                </a:solidFill>
                <a:latin typeface="+mn-lt"/>
                <a:ea typeface="+mn-ea"/>
                <a:cs typeface="+mn-cs"/>
              </a:defRPr>
            </a:pPr>
            <a:endParaRPr lang="en-US"/>
          </a:p>
        </c:txPr>
        <c:crossAx val="282503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95000"/>
                  <a:lumOff val="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solidFill>
            <a:schemeClr val="tx1">
              <a:lumMod val="95000"/>
              <a:lumOff val="5000"/>
            </a:schemeClr>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Graphs_AZ!$B$7</c:f>
              <c:strCache>
                <c:ptCount val="1"/>
                <c:pt idx="0">
                  <c:v>2009</c:v>
                </c:pt>
              </c:strCache>
            </c:strRef>
          </c:tx>
          <c:spPr>
            <a:solidFill>
              <a:schemeClr val="accent1">
                <a:lumMod val="40000"/>
                <a:lumOff val="60000"/>
              </a:schemeClr>
            </a:solidFill>
            <a:ln>
              <a:noFill/>
            </a:ln>
            <a:effectLst>
              <a:outerShdw blurRad="50800" dist="38100" dir="2700000" algn="tl" rotWithShape="0">
                <a:prstClr val="black">
                  <a:alpha val="40000"/>
                </a:prstClr>
              </a:outerShdw>
            </a:effectLst>
          </c:spPr>
          <c:invertIfNegative val="0"/>
          <c:cat>
            <c:strRef>
              <c:f>Graphs_AZ!$A$8:$A$13</c:f>
              <c:strCache>
                <c:ptCount val="5"/>
                <c:pt idx="0">
                  <c:v>White</c:v>
                </c:pt>
                <c:pt idx="1">
                  <c:v>AIAN</c:v>
                </c:pt>
                <c:pt idx="2">
                  <c:v>African American</c:v>
                </c:pt>
                <c:pt idx="3">
                  <c:v>Hispanic</c:v>
                </c:pt>
                <c:pt idx="4">
                  <c:v>API</c:v>
                </c:pt>
              </c:strCache>
            </c:strRef>
          </c:cat>
          <c:val>
            <c:numRef>
              <c:f>Graphs_AZ!$B$8:$B$13</c:f>
              <c:numCache>
                <c:formatCode>General</c:formatCode>
                <c:ptCount val="5"/>
                <c:pt idx="0">
                  <c:v>272</c:v>
                </c:pt>
                <c:pt idx="1">
                  <c:v>11</c:v>
                </c:pt>
                <c:pt idx="2">
                  <c:v>3</c:v>
                </c:pt>
                <c:pt idx="3">
                  <c:v>83</c:v>
                </c:pt>
                <c:pt idx="4">
                  <c:v>2</c:v>
                </c:pt>
              </c:numCache>
            </c:numRef>
          </c:val>
        </c:ser>
        <c:ser>
          <c:idx val="1"/>
          <c:order val="1"/>
          <c:tx>
            <c:strRef>
              <c:f>Graphs_AZ!$C$7</c:f>
              <c:strCache>
                <c:ptCount val="1"/>
                <c:pt idx="0">
                  <c:v>2010</c:v>
                </c:pt>
              </c:strCache>
            </c:strRef>
          </c:tx>
          <c:spPr>
            <a:solidFill>
              <a:schemeClr val="accent1">
                <a:lumMod val="75000"/>
              </a:schemeClr>
            </a:solidFill>
            <a:ln>
              <a:solidFill>
                <a:schemeClr val="accent1"/>
              </a:solidFill>
            </a:ln>
            <a:effectLst>
              <a:outerShdw blurRad="50800" dist="38100" dir="2700000" algn="tl" rotWithShape="0">
                <a:prstClr val="black">
                  <a:alpha val="40000"/>
                </a:prstClr>
              </a:outerShdw>
            </a:effectLst>
          </c:spPr>
          <c:invertIfNegative val="0"/>
          <c:cat>
            <c:strRef>
              <c:f>Graphs_AZ!$A$8:$A$13</c:f>
              <c:strCache>
                <c:ptCount val="5"/>
                <c:pt idx="0">
                  <c:v>White</c:v>
                </c:pt>
                <c:pt idx="1">
                  <c:v>AIAN</c:v>
                </c:pt>
                <c:pt idx="2">
                  <c:v>African American</c:v>
                </c:pt>
                <c:pt idx="3">
                  <c:v>Hispanic</c:v>
                </c:pt>
                <c:pt idx="4">
                  <c:v>API</c:v>
                </c:pt>
              </c:strCache>
            </c:strRef>
          </c:cat>
          <c:val>
            <c:numRef>
              <c:f>Graphs_AZ!$C$8:$C$13</c:f>
              <c:numCache>
                <c:formatCode>General</c:formatCode>
                <c:ptCount val="5"/>
                <c:pt idx="0">
                  <c:v>251</c:v>
                </c:pt>
                <c:pt idx="1">
                  <c:v>16</c:v>
                </c:pt>
                <c:pt idx="2">
                  <c:v>1</c:v>
                </c:pt>
                <c:pt idx="3">
                  <c:v>74</c:v>
                </c:pt>
                <c:pt idx="4">
                  <c:v>2</c:v>
                </c:pt>
              </c:numCache>
            </c:numRef>
          </c:val>
        </c:ser>
        <c:ser>
          <c:idx val="2"/>
          <c:order val="2"/>
          <c:tx>
            <c:strRef>
              <c:f>Graphs_AZ!$D$7</c:f>
              <c:strCache>
                <c:ptCount val="1"/>
                <c:pt idx="0">
                  <c:v>2011</c:v>
                </c:pt>
              </c:strCache>
            </c:strRef>
          </c:tx>
          <c:spPr>
            <a:solidFill>
              <a:schemeClr val="accent3"/>
            </a:solidFill>
            <a:ln>
              <a:noFill/>
            </a:ln>
            <a:effectLst>
              <a:outerShdw blurRad="50800" dist="38100" dir="2700000" algn="tl" rotWithShape="0">
                <a:prstClr val="black">
                  <a:alpha val="40000"/>
                </a:prstClr>
              </a:outerShdw>
            </a:effectLst>
          </c:spPr>
          <c:invertIfNegative val="0"/>
          <c:cat>
            <c:strRef>
              <c:f>Graphs_AZ!$A$8:$A$13</c:f>
              <c:strCache>
                <c:ptCount val="5"/>
                <c:pt idx="0">
                  <c:v>White</c:v>
                </c:pt>
                <c:pt idx="1">
                  <c:v>AIAN</c:v>
                </c:pt>
                <c:pt idx="2">
                  <c:v>African American</c:v>
                </c:pt>
                <c:pt idx="3">
                  <c:v>Hispanic</c:v>
                </c:pt>
                <c:pt idx="4">
                  <c:v>API</c:v>
                </c:pt>
              </c:strCache>
            </c:strRef>
          </c:cat>
          <c:val>
            <c:numRef>
              <c:f>Graphs_AZ!$D$8:$D$13</c:f>
              <c:numCache>
                <c:formatCode>General</c:formatCode>
                <c:ptCount val="5"/>
                <c:pt idx="0">
                  <c:v>299</c:v>
                </c:pt>
                <c:pt idx="1">
                  <c:v>6</c:v>
                </c:pt>
                <c:pt idx="2">
                  <c:v>5</c:v>
                </c:pt>
                <c:pt idx="3">
                  <c:v>111</c:v>
                </c:pt>
                <c:pt idx="4">
                  <c:v>1</c:v>
                </c:pt>
              </c:numCache>
            </c:numRef>
          </c:val>
        </c:ser>
        <c:ser>
          <c:idx val="3"/>
          <c:order val="3"/>
          <c:tx>
            <c:strRef>
              <c:f>Graphs_AZ!$E$7</c:f>
              <c:strCache>
                <c:ptCount val="1"/>
                <c:pt idx="0">
                  <c:v>2012</c:v>
                </c:pt>
              </c:strCache>
            </c:strRef>
          </c:tx>
          <c:spPr>
            <a:solidFill>
              <a:schemeClr val="accent2">
                <a:lumMod val="40000"/>
                <a:lumOff val="60000"/>
              </a:schemeClr>
            </a:solidFill>
            <a:ln>
              <a:noFill/>
            </a:ln>
            <a:effectLst>
              <a:outerShdw blurRad="50800" dist="38100" dir="2700000" algn="tl" rotWithShape="0">
                <a:prstClr val="black">
                  <a:alpha val="40000"/>
                </a:prstClr>
              </a:outerShdw>
            </a:effectLst>
          </c:spPr>
          <c:invertIfNegative val="0"/>
          <c:cat>
            <c:strRef>
              <c:f>Graphs_AZ!$A$8:$A$13</c:f>
              <c:strCache>
                <c:ptCount val="5"/>
                <c:pt idx="0">
                  <c:v>White</c:v>
                </c:pt>
                <c:pt idx="1">
                  <c:v>AIAN</c:v>
                </c:pt>
                <c:pt idx="2">
                  <c:v>African American</c:v>
                </c:pt>
                <c:pt idx="3">
                  <c:v>Hispanic</c:v>
                </c:pt>
                <c:pt idx="4">
                  <c:v>API</c:v>
                </c:pt>
              </c:strCache>
            </c:strRef>
          </c:cat>
          <c:val>
            <c:numRef>
              <c:f>Graphs_AZ!$E$8:$E$13</c:f>
              <c:numCache>
                <c:formatCode>General</c:formatCode>
                <c:ptCount val="5"/>
                <c:pt idx="0">
                  <c:v>264</c:v>
                </c:pt>
                <c:pt idx="1">
                  <c:v>10</c:v>
                </c:pt>
                <c:pt idx="2">
                  <c:v>2</c:v>
                </c:pt>
                <c:pt idx="3">
                  <c:v>96</c:v>
                </c:pt>
                <c:pt idx="4">
                  <c:v>1</c:v>
                </c:pt>
              </c:numCache>
            </c:numRef>
          </c:val>
        </c:ser>
        <c:ser>
          <c:idx val="4"/>
          <c:order val="4"/>
          <c:tx>
            <c:strRef>
              <c:f>Graphs_AZ!$F$7</c:f>
              <c:strCache>
                <c:ptCount val="1"/>
                <c:pt idx="0">
                  <c:v>2013</c:v>
                </c:pt>
              </c:strCache>
            </c:strRef>
          </c:tx>
          <c:spPr>
            <a:solidFill>
              <a:schemeClr val="accent2">
                <a:lumMod val="75000"/>
              </a:schemeClr>
            </a:solidFill>
            <a:ln>
              <a:noFill/>
            </a:ln>
            <a:effectLst>
              <a:outerShdw blurRad="50800" dist="38100" dir="2700000" algn="tl" rotWithShape="0">
                <a:prstClr val="black">
                  <a:alpha val="40000"/>
                </a:prstClr>
              </a:outerShdw>
            </a:effectLst>
          </c:spPr>
          <c:invertIfNegative val="0"/>
          <c:cat>
            <c:strRef>
              <c:f>Graphs_AZ!$A$8:$A$13</c:f>
              <c:strCache>
                <c:ptCount val="5"/>
                <c:pt idx="0">
                  <c:v>White</c:v>
                </c:pt>
                <c:pt idx="1">
                  <c:v>AIAN</c:v>
                </c:pt>
                <c:pt idx="2">
                  <c:v>African American</c:v>
                </c:pt>
                <c:pt idx="3">
                  <c:v>Hispanic</c:v>
                </c:pt>
                <c:pt idx="4">
                  <c:v>API</c:v>
                </c:pt>
              </c:strCache>
            </c:strRef>
          </c:cat>
          <c:val>
            <c:numRef>
              <c:f>Graphs_AZ!$F$8:$F$13</c:f>
              <c:numCache>
                <c:formatCode>General</c:formatCode>
                <c:ptCount val="5"/>
                <c:pt idx="0">
                  <c:v>231</c:v>
                </c:pt>
                <c:pt idx="1">
                  <c:v>10</c:v>
                </c:pt>
                <c:pt idx="2">
                  <c:v>6</c:v>
                </c:pt>
                <c:pt idx="3">
                  <c:v>98</c:v>
                </c:pt>
                <c:pt idx="4">
                  <c:v>0</c:v>
                </c:pt>
              </c:numCache>
            </c:numRef>
          </c:val>
        </c:ser>
        <c:ser>
          <c:idx val="5"/>
          <c:order val="5"/>
          <c:tx>
            <c:strRef>
              <c:f>Graphs_AZ!$G$7</c:f>
              <c:strCache>
                <c:ptCount val="1"/>
                <c:pt idx="0">
                  <c:v>2014</c:v>
                </c:pt>
              </c:strCache>
            </c:strRef>
          </c:tx>
          <c:spPr>
            <a:solidFill>
              <a:schemeClr val="accent2">
                <a:lumMod val="50000"/>
              </a:schemeClr>
            </a:solidFill>
            <a:ln>
              <a:solidFill>
                <a:schemeClr val="accent1"/>
              </a:solidFill>
            </a:ln>
            <a:effectLst>
              <a:outerShdw blurRad="50800" dist="38100" dir="2700000" algn="tl" rotWithShape="0">
                <a:prstClr val="black">
                  <a:alpha val="40000"/>
                </a:prstClr>
              </a:outerShdw>
            </a:effectLst>
          </c:spPr>
          <c:invertIfNegative val="0"/>
          <c:cat>
            <c:strRef>
              <c:f>Graphs_AZ!$A$8:$A$13</c:f>
              <c:strCache>
                <c:ptCount val="5"/>
                <c:pt idx="0">
                  <c:v>White</c:v>
                </c:pt>
                <c:pt idx="1">
                  <c:v>AIAN</c:v>
                </c:pt>
                <c:pt idx="2">
                  <c:v>African American</c:v>
                </c:pt>
                <c:pt idx="3">
                  <c:v>Hispanic</c:v>
                </c:pt>
                <c:pt idx="4">
                  <c:v>API</c:v>
                </c:pt>
              </c:strCache>
            </c:strRef>
          </c:cat>
          <c:val>
            <c:numRef>
              <c:f>Graphs_AZ!$G$8:$G$13</c:f>
              <c:numCache>
                <c:formatCode>General</c:formatCode>
                <c:ptCount val="5"/>
                <c:pt idx="0">
                  <c:v>303</c:v>
                </c:pt>
                <c:pt idx="1">
                  <c:v>11</c:v>
                </c:pt>
                <c:pt idx="2">
                  <c:v>1</c:v>
                </c:pt>
                <c:pt idx="3">
                  <c:v>130</c:v>
                </c:pt>
                <c:pt idx="4">
                  <c:v>2</c:v>
                </c:pt>
              </c:numCache>
            </c:numRef>
          </c:val>
        </c:ser>
        <c:dLbls>
          <c:showLegendKey val="0"/>
          <c:showVal val="0"/>
          <c:showCatName val="0"/>
          <c:showSerName val="0"/>
          <c:showPercent val="0"/>
          <c:showBubbleSize val="0"/>
        </c:dLbls>
        <c:gapWidth val="219"/>
        <c:overlap val="-27"/>
        <c:axId val="283868912"/>
        <c:axId val="283869472"/>
      </c:barChart>
      <c:catAx>
        <c:axId val="283868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95000"/>
                    <a:lumOff val="5000"/>
                  </a:schemeClr>
                </a:solidFill>
                <a:latin typeface="+mn-lt"/>
                <a:ea typeface="+mn-ea"/>
                <a:cs typeface="+mn-cs"/>
              </a:defRPr>
            </a:pPr>
            <a:endParaRPr lang="en-US"/>
          </a:p>
        </c:txPr>
        <c:crossAx val="283869472"/>
        <c:crosses val="autoZero"/>
        <c:auto val="1"/>
        <c:lblAlgn val="ctr"/>
        <c:lblOffset val="100"/>
        <c:noMultiLvlLbl val="0"/>
      </c:catAx>
      <c:valAx>
        <c:axId val="28386947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2000" b="0" i="0" u="none" strike="noStrike" kern="1200" baseline="0">
                    <a:solidFill>
                      <a:schemeClr val="tx1">
                        <a:lumMod val="95000"/>
                        <a:lumOff val="5000"/>
                      </a:schemeClr>
                    </a:solidFill>
                    <a:latin typeface="+mn-lt"/>
                    <a:ea typeface="+mn-ea"/>
                    <a:cs typeface="+mn-cs"/>
                  </a:defRPr>
                </a:pPr>
                <a:r>
                  <a:rPr lang="en-US"/>
                  <a:t>Count of Alzheimer's Deaths</a:t>
                </a:r>
              </a:p>
            </c:rich>
          </c:tx>
          <c:layout>
            <c:manualLayout>
              <c:xMode val="edge"/>
              <c:yMode val="edge"/>
              <c:x val="0"/>
              <c:y val="0.12182341164469508"/>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95000"/>
                      <a:lumOff val="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95000"/>
                    <a:lumOff val="5000"/>
                  </a:schemeClr>
                </a:solidFill>
                <a:latin typeface="+mn-lt"/>
                <a:ea typeface="+mn-ea"/>
                <a:cs typeface="+mn-cs"/>
              </a:defRPr>
            </a:pPr>
            <a:endParaRPr lang="en-US"/>
          </a:p>
        </c:txPr>
        <c:crossAx val="283868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95000"/>
                  <a:lumOff val="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solidFill>
            <a:schemeClr val="tx1">
              <a:lumMod val="95000"/>
              <a:lumOff val="5000"/>
            </a:schemeClr>
          </a:solidFill>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Sheet2!$E$36</c:f>
              <c:strCache>
                <c:ptCount val="1"/>
                <c:pt idx="0">
                  <c:v>2009</c:v>
                </c:pt>
              </c:strCache>
            </c:strRef>
          </c:tx>
          <c:spPr>
            <a:solidFill>
              <a:schemeClr val="accent1">
                <a:lumMod val="40000"/>
                <a:lumOff val="60000"/>
              </a:schemeClr>
            </a:solidFill>
            <a:ln>
              <a:noFill/>
            </a:ln>
            <a:effectLst>
              <a:outerShdw blurRad="50800" dist="38100" dir="2700000" algn="tl" rotWithShape="0">
                <a:prstClr val="black">
                  <a:alpha val="40000"/>
                </a:prstClr>
              </a:outerShdw>
            </a:effectLst>
          </c:spPr>
          <c:invertIfNegative val="0"/>
          <c:cat>
            <c:strRef>
              <c:f>Sheet2!$C$37:$D$41</c:f>
              <c:strCache>
                <c:ptCount val="5"/>
                <c:pt idx="0">
                  <c:v>NW</c:v>
                </c:pt>
                <c:pt idx="1">
                  <c:v>NE</c:v>
                </c:pt>
                <c:pt idx="2">
                  <c:v>Metro</c:v>
                </c:pt>
                <c:pt idx="3">
                  <c:v>SE</c:v>
                </c:pt>
                <c:pt idx="4">
                  <c:v>SW</c:v>
                </c:pt>
              </c:strCache>
            </c:strRef>
          </c:cat>
          <c:val>
            <c:numRef>
              <c:f>Sheet2!$E$37:$E$41</c:f>
              <c:numCache>
                <c:formatCode>General</c:formatCode>
                <c:ptCount val="5"/>
                <c:pt idx="0">
                  <c:v>29</c:v>
                </c:pt>
                <c:pt idx="1">
                  <c:v>52</c:v>
                </c:pt>
                <c:pt idx="2">
                  <c:v>153</c:v>
                </c:pt>
                <c:pt idx="3">
                  <c:v>71</c:v>
                </c:pt>
                <c:pt idx="4">
                  <c:v>64</c:v>
                </c:pt>
              </c:numCache>
            </c:numRef>
          </c:val>
        </c:ser>
        <c:ser>
          <c:idx val="1"/>
          <c:order val="1"/>
          <c:tx>
            <c:strRef>
              <c:f>Sheet2!$F$36</c:f>
              <c:strCache>
                <c:ptCount val="1"/>
                <c:pt idx="0">
                  <c:v>2010</c:v>
                </c:pt>
              </c:strCache>
            </c:strRef>
          </c:tx>
          <c:spPr>
            <a:solidFill>
              <a:schemeClr val="accent1">
                <a:lumMod val="75000"/>
              </a:schemeClr>
            </a:solidFill>
            <a:ln>
              <a:noFill/>
            </a:ln>
            <a:effectLst>
              <a:outerShdw blurRad="50800" dist="38100" dir="2700000" algn="tl" rotWithShape="0">
                <a:prstClr val="black">
                  <a:alpha val="40000"/>
                </a:prstClr>
              </a:outerShdw>
            </a:effectLst>
          </c:spPr>
          <c:invertIfNegative val="0"/>
          <c:cat>
            <c:strRef>
              <c:f>Sheet2!$C$37:$D$41</c:f>
              <c:strCache>
                <c:ptCount val="5"/>
                <c:pt idx="0">
                  <c:v>NW</c:v>
                </c:pt>
                <c:pt idx="1">
                  <c:v>NE</c:v>
                </c:pt>
                <c:pt idx="2">
                  <c:v>Metro</c:v>
                </c:pt>
                <c:pt idx="3">
                  <c:v>SE</c:v>
                </c:pt>
                <c:pt idx="4">
                  <c:v>SW</c:v>
                </c:pt>
              </c:strCache>
            </c:strRef>
          </c:cat>
          <c:val>
            <c:numRef>
              <c:f>Sheet2!$F$37:$F$41</c:f>
              <c:numCache>
                <c:formatCode>General</c:formatCode>
                <c:ptCount val="5"/>
                <c:pt idx="0">
                  <c:v>42</c:v>
                </c:pt>
                <c:pt idx="1">
                  <c:v>36</c:v>
                </c:pt>
                <c:pt idx="2">
                  <c:v>147</c:v>
                </c:pt>
                <c:pt idx="3">
                  <c:v>72</c:v>
                </c:pt>
                <c:pt idx="4">
                  <c:v>42</c:v>
                </c:pt>
              </c:numCache>
            </c:numRef>
          </c:val>
        </c:ser>
        <c:ser>
          <c:idx val="2"/>
          <c:order val="2"/>
          <c:tx>
            <c:strRef>
              <c:f>Sheet2!$G$36</c:f>
              <c:strCache>
                <c:ptCount val="1"/>
                <c:pt idx="0">
                  <c:v>2011</c:v>
                </c:pt>
              </c:strCache>
            </c:strRef>
          </c:tx>
          <c:spPr>
            <a:solidFill>
              <a:schemeClr val="accent3">
                <a:lumMod val="75000"/>
              </a:schemeClr>
            </a:solidFill>
            <a:ln>
              <a:noFill/>
            </a:ln>
            <a:effectLst>
              <a:outerShdw blurRad="50800" dist="38100" dir="2700000" algn="tl" rotWithShape="0">
                <a:prstClr val="black">
                  <a:alpha val="40000"/>
                </a:prstClr>
              </a:outerShdw>
            </a:effectLst>
          </c:spPr>
          <c:invertIfNegative val="0"/>
          <c:cat>
            <c:strRef>
              <c:f>Sheet2!$C$37:$D$41</c:f>
              <c:strCache>
                <c:ptCount val="5"/>
                <c:pt idx="0">
                  <c:v>NW</c:v>
                </c:pt>
                <c:pt idx="1">
                  <c:v>NE</c:v>
                </c:pt>
                <c:pt idx="2">
                  <c:v>Metro</c:v>
                </c:pt>
                <c:pt idx="3">
                  <c:v>SE</c:v>
                </c:pt>
                <c:pt idx="4">
                  <c:v>SW</c:v>
                </c:pt>
              </c:strCache>
            </c:strRef>
          </c:cat>
          <c:val>
            <c:numRef>
              <c:f>Sheet2!$G$37:$G$41</c:f>
              <c:numCache>
                <c:formatCode>General</c:formatCode>
                <c:ptCount val="5"/>
                <c:pt idx="0">
                  <c:v>44</c:v>
                </c:pt>
                <c:pt idx="1">
                  <c:v>48</c:v>
                </c:pt>
                <c:pt idx="2">
                  <c:v>180</c:v>
                </c:pt>
                <c:pt idx="3">
                  <c:v>84</c:v>
                </c:pt>
                <c:pt idx="4">
                  <c:v>61</c:v>
                </c:pt>
              </c:numCache>
            </c:numRef>
          </c:val>
        </c:ser>
        <c:ser>
          <c:idx val="3"/>
          <c:order val="3"/>
          <c:tx>
            <c:strRef>
              <c:f>Sheet2!$H$36</c:f>
              <c:strCache>
                <c:ptCount val="1"/>
                <c:pt idx="0">
                  <c:v>2012</c:v>
                </c:pt>
              </c:strCache>
            </c:strRef>
          </c:tx>
          <c:spPr>
            <a:solidFill>
              <a:schemeClr val="accent2">
                <a:lumMod val="40000"/>
                <a:lumOff val="60000"/>
              </a:schemeClr>
            </a:solidFill>
            <a:ln>
              <a:noFill/>
            </a:ln>
            <a:effectLst>
              <a:outerShdw blurRad="50800" dist="38100" dir="2700000" algn="tl" rotWithShape="0">
                <a:prstClr val="black">
                  <a:alpha val="40000"/>
                </a:prstClr>
              </a:outerShdw>
            </a:effectLst>
          </c:spPr>
          <c:invertIfNegative val="0"/>
          <c:cat>
            <c:strRef>
              <c:f>Sheet2!$C$37:$D$41</c:f>
              <c:strCache>
                <c:ptCount val="5"/>
                <c:pt idx="0">
                  <c:v>NW</c:v>
                </c:pt>
                <c:pt idx="1">
                  <c:v>NE</c:v>
                </c:pt>
                <c:pt idx="2">
                  <c:v>Metro</c:v>
                </c:pt>
                <c:pt idx="3">
                  <c:v>SE</c:v>
                </c:pt>
                <c:pt idx="4">
                  <c:v>SW</c:v>
                </c:pt>
              </c:strCache>
            </c:strRef>
          </c:cat>
          <c:val>
            <c:numRef>
              <c:f>Sheet2!$H$37:$H$41</c:f>
              <c:numCache>
                <c:formatCode>General</c:formatCode>
                <c:ptCount val="5"/>
                <c:pt idx="0">
                  <c:v>33</c:v>
                </c:pt>
                <c:pt idx="1">
                  <c:v>41</c:v>
                </c:pt>
                <c:pt idx="2">
                  <c:v>179</c:v>
                </c:pt>
                <c:pt idx="3">
                  <c:v>57</c:v>
                </c:pt>
                <c:pt idx="4">
                  <c:v>59</c:v>
                </c:pt>
              </c:numCache>
            </c:numRef>
          </c:val>
        </c:ser>
        <c:ser>
          <c:idx val="4"/>
          <c:order val="4"/>
          <c:tx>
            <c:strRef>
              <c:f>Sheet2!$I$36</c:f>
              <c:strCache>
                <c:ptCount val="1"/>
                <c:pt idx="0">
                  <c:v>2013</c:v>
                </c:pt>
              </c:strCache>
            </c:strRef>
          </c:tx>
          <c:spPr>
            <a:solidFill>
              <a:schemeClr val="accent2"/>
            </a:solidFill>
            <a:ln>
              <a:noFill/>
            </a:ln>
            <a:effectLst>
              <a:outerShdw blurRad="50800" dist="38100" dir="2700000" algn="tl" rotWithShape="0">
                <a:prstClr val="black">
                  <a:alpha val="40000"/>
                </a:prstClr>
              </a:outerShdw>
            </a:effectLst>
          </c:spPr>
          <c:invertIfNegative val="0"/>
          <c:cat>
            <c:strRef>
              <c:f>Sheet2!$C$37:$D$41</c:f>
              <c:strCache>
                <c:ptCount val="5"/>
                <c:pt idx="0">
                  <c:v>NW</c:v>
                </c:pt>
                <c:pt idx="1">
                  <c:v>NE</c:v>
                </c:pt>
                <c:pt idx="2">
                  <c:v>Metro</c:v>
                </c:pt>
                <c:pt idx="3">
                  <c:v>SE</c:v>
                </c:pt>
                <c:pt idx="4">
                  <c:v>SW</c:v>
                </c:pt>
              </c:strCache>
            </c:strRef>
          </c:cat>
          <c:val>
            <c:numRef>
              <c:f>Sheet2!$I$37:$I$41</c:f>
              <c:numCache>
                <c:formatCode>General</c:formatCode>
                <c:ptCount val="5"/>
                <c:pt idx="0">
                  <c:v>35</c:v>
                </c:pt>
                <c:pt idx="1">
                  <c:v>35</c:v>
                </c:pt>
                <c:pt idx="2">
                  <c:v>168</c:v>
                </c:pt>
                <c:pt idx="3">
                  <c:v>62</c:v>
                </c:pt>
                <c:pt idx="4">
                  <c:v>39</c:v>
                </c:pt>
              </c:numCache>
            </c:numRef>
          </c:val>
        </c:ser>
        <c:ser>
          <c:idx val="5"/>
          <c:order val="5"/>
          <c:tx>
            <c:strRef>
              <c:f>Sheet2!$J$36</c:f>
              <c:strCache>
                <c:ptCount val="1"/>
                <c:pt idx="0">
                  <c:v>2014</c:v>
                </c:pt>
              </c:strCache>
            </c:strRef>
          </c:tx>
          <c:spPr>
            <a:solidFill>
              <a:schemeClr val="accent2">
                <a:lumMod val="50000"/>
              </a:schemeClr>
            </a:solidFill>
            <a:ln>
              <a:noFill/>
            </a:ln>
            <a:effectLst/>
          </c:spPr>
          <c:invertIfNegative val="0"/>
          <c:cat>
            <c:strRef>
              <c:f>Sheet2!$C$37:$D$41</c:f>
              <c:strCache>
                <c:ptCount val="5"/>
                <c:pt idx="0">
                  <c:v>NW</c:v>
                </c:pt>
                <c:pt idx="1">
                  <c:v>NE</c:v>
                </c:pt>
                <c:pt idx="2">
                  <c:v>Metro</c:v>
                </c:pt>
                <c:pt idx="3">
                  <c:v>SE</c:v>
                </c:pt>
                <c:pt idx="4">
                  <c:v>SW</c:v>
                </c:pt>
              </c:strCache>
            </c:strRef>
          </c:cat>
          <c:val>
            <c:numRef>
              <c:f>Sheet2!$J$37:$J$41</c:f>
              <c:numCache>
                <c:formatCode>General</c:formatCode>
                <c:ptCount val="5"/>
                <c:pt idx="0">
                  <c:v>42</c:v>
                </c:pt>
                <c:pt idx="1">
                  <c:v>48</c:v>
                </c:pt>
                <c:pt idx="2">
                  <c:v>257</c:v>
                </c:pt>
                <c:pt idx="3">
                  <c:v>57</c:v>
                </c:pt>
                <c:pt idx="4">
                  <c:v>35</c:v>
                </c:pt>
              </c:numCache>
            </c:numRef>
          </c:val>
        </c:ser>
        <c:dLbls>
          <c:showLegendKey val="0"/>
          <c:showVal val="0"/>
          <c:showCatName val="0"/>
          <c:showSerName val="0"/>
          <c:showPercent val="0"/>
          <c:showBubbleSize val="0"/>
        </c:dLbls>
        <c:gapWidth val="219"/>
        <c:overlap val="-27"/>
        <c:axId val="283874512"/>
        <c:axId val="283875072"/>
      </c:barChart>
      <c:catAx>
        <c:axId val="283874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crossAx val="283875072"/>
        <c:crosses val="autoZero"/>
        <c:auto val="1"/>
        <c:lblAlgn val="ctr"/>
        <c:lblOffset val="100"/>
        <c:noMultiLvlLbl val="0"/>
      </c:catAx>
      <c:valAx>
        <c:axId val="28387507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r>
                  <a:rPr lang="en-US" dirty="0"/>
                  <a:t>Counts of Alzheimer's </a:t>
                </a:r>
                <a:r>
                  <a:rPr lang="en-US" dirty="0" smtClean="0"/>
                  <a:t>Deaths</a:t>
                </a:r>
              </a:p>
            </c:rich>
          </c:tx>
          <c:layout>
            <c:manualLayout>
              <c:xMode val="edge"/>
              <c:yMode val="edge"/>
              <c:x val="5.0036140195402331E-3"/>
              <c:y val="9.7978991434993792E-2"/>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crossAx val="283874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solidFill>
            <a:schemeClr val="tx1">
              <a:lumMod val="85000"/>
              <a:lumOff val="15000"/>
            </a:schemeClr>
          </a:solidFill>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Graphs_AZ!$A$17</c:f>
              <c:strCache>
                <c:ptCount val="1"/>
                <c:pt idx="0">
                  <c:v>Total Pop 65+</c:v>
                </c:pt>
              </c:strCache>
            </c:strRef>
          </c:tx>
          <c:spPr>
            <a:solidFill>
              <a:schemeClr val="accent5">
                <a:lumMod val="75000"/>
              </a:schemeClr>
            </a:solidFill>
            <a:ln>
              <a:noFill/>
            </a:ln>
            <a:effectLst>
              <a:outerShdw blurRad="50800" dist="38100" dir="2700000" algn="tl" rotWithShape="0">
                <a:prstClr val="black">
                  <a:alpha val="40000"/>
                </a:prstClr>
              </a:outerShdw>
            </a:effectLst>
          </c:spPr>
          <c:invertIfNegative val="0"/>
          <c:cat>
            <c:numRef>
              <c:f>Graphs_AZ!$B$16:$G$16</c:f>
              <c:numCache>
                <c:formatCode>General</c:formatCode>
                <c:ptCount val="6"/>
                <c:pt idx="0">
                  <c:v>2009</c:v>
                </c:pt>
                <c:pt idx="1">
                  <c:v>2010</c:v>
                </c:pt>
                <c:pt idx="2">
                  <c:v>2011</c:v>
                </c:pt>
                <c:pt idx="3">
                  <c:v>2012</c:v>
                </c:pt>
                <c:pt idx="4">
                  <c:v>2013</c:v>
                </c:pt>
                <c:pt idx="5">
                  <c:v>2014</c:v>
                </c:pt>
              </c:numCache>
            </c:numRef>
          </c:cat>
          <c:val>
            <c:numRef>
              <c:f>Graphs_AZ!$B$17:$G$17</c:f>
              <c:numCache>
                <c:formatCode>#,##0</c:formatCode>
                <c:ptCount val="6"/>
                <c:pt idx="0">
                  <c:v>266681</c:v>
                </c:pt>
                <c:pt idx="1">
                  <c:v>273723</c:v>
                </c:pt>
                <c:pt idx="2">
                  <c:v>291942</c:v>
                </c:pt>
                <c:pt idx="3">
                  <c:v>293004</c:v>
                </c:pt>
                <c:pt idx="4">
                  <c:v>293871</c:v>
                </c:pt>
                <c:pt idx="5">
                  <c:v>294470</c:v>
                </c:pt>
              </c:numCache>
            </c:numRef>
          </c:val>
        </c:ser>
        <c:dLbls>
          <c:showLegendKey val="0"/>
          <c:showVal val="0"/>
          <c:showCatName val="0"/>
          <c:showSerName val="0"/>
          <c:showPercent val="0"/>
          <c:showBubbleSize val="0"/>
        </c:dLbls>
        <c:gapWidth val="219"/>
        <c:overlap val="-27"/>
        <c:axId val="283877872"/>
        <c:axId val="283878432"/>
      </c:barChart>
      <c:lineChart>
        <c:grouping val="standard"/>
        <c:varyColors val="0"/>
        <c:ser>
          <c:idx val="1"/>
          <c:order val="1"/>
          <c:tx>
            <c:strRef>
              <c:f>Graphs_AZ!$A$18</c:f>
              <c:strCache>
                <c:ptCount val="1"/>
                <c:pt idx="0">
                  <c:v>Age Specific Crude Rate </c:v>
                </c:pt>
              </c:strCache>
            </c:strRef>
          </c:tx>
          <c:spPr>
            <a:ln w="28575" cap="rnd">
              <a:solidFill>
                <a:schemeClr val="accent2">
                  <a:lumMod val="75000"/>
                </a:schemeClr>
              </a:solidFill>
              <a:round/>
            </a:ln>
            <a:effectLst/>
          </c:spPr>
          <c:marker>
            <c:symbol val="square"/>
            <c:size val="7"/>
            <c:spPr>
              <a:solidFill>
                <a:schemeClr val="accent2">
                  <a:lumMod val="75000"/>
                </a:schemeClr>
              </a:solidFill>
              <a:ln w="9525">
                <a:solidFill>
                  <a:schemeClr val="accent2">
                    <a:lumMod val="75000"/>
                  </a:schemeClr>
                </a:solidFill>
              </a:ln>
              <a:effectLst/>
            </c:spPr>
          </c:marker>
          <c:val>
            <c:numRef>
              <c:f>Graphs_AZ!$B$18:$G$18</c:f>
              <c:numCache>
                <c:formatCode>0.0</c:formatCode>
                <c:ptCount val="6"/>
                <c:pt idx="0">
                  <c:v>137.61760305383586</c:v>
                </c:pt>
                <c:pt idx="1">
                  <c:v>124.57849723991042</c:v>
                </c:pt>
                <c:pt idx="2">
                  <c:v>142.83659082968535</c:v>
                </c:pt>
                <c:pt idx="3">
                  <c:v>125.2542627404404</c:v>
                </c:pt>
                <c:pt idx="4">
                  <c:v>116.37759425053851</c:v>
                </c:pt>
                <c:pt idx="5">
                  <c:v>149.42099364960777</c:v>
                </c:pt>
              </c:numCache>
            </c:numRef>
          </c:val>
          <c:smooth val="0"/>
        </c:ser>
        <c:dLbls>
          <c:showLegendKey val="0"/>
          <c:showVal val="0"/>
          <c:showCatName val="0"/>
          <c:showSerName val="0"/>
          <c:showPercent val="0"/>
          <c:showBubbleSize val="0"/>
        </c:dLbls>
        <c:marker val="1"/>
        <c:smooth val="0"/>
        <c:axId val="283879552"/>
        <c:axId val="283878992"/>
      </c:lineChart>
      <c:catAx>
        <c:axId val="283877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crossAx val="283878432"/>
        <c:crosses val="autoZero"/>
        <c:auto val="1"/>
        <c:lblAlgn val="ctr"/>
        <c:lblOffset val="100"/>
        <c:noMultiLvlLbl val="0"/>
      </c:catAx>
      <c:valAx>
        <c:axId val="28387843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r>
                  <a:rPr lang="en-US"/>
                  <a:t>Estimated Population of 65+</a:t>
                </a:r>
              </a:p>
            </c:rich>
          </c:tx>
          <c:layout>
            <c:manualLayout>
              <c:xMode val="edge"/>
              <c:yMode val="edge"/>
              <c:x val="0"/>
              <c:y val="0.10999001433721309"/>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crossAx val="283877872"/>
        <c:crosses val="autoZero"/>
        <c:crossBetween val="between"/>
      </c:valAx>
      <c:valAx>
        <c:axId val="283878992"/>
        <c:scaling>
          <c:orientation val="minMax"/>
        </c:scaling>
        <c:delete val="0"/>
        <c:axPos val="r"/>
        <c:title>
          <c:tx>
            <c:rich>
              <a:bodyPr rot="5400000" spcFirstLastPara="1" vertOverflow="ellipsis" wrap="square" anchor="ctr" anchorCtr="1"/>
              <a:lstStyle/>
              <a:p>
                <a:pPr>
                  <a:defRPr sz="2000" b="0" i="0" u="none" strike="noStrike" kern="1200" baseline="0">
                    <a:solidFill>
                      <a:schemeClr val="tx1">
                        <a:lumMod val="85000"/>
                        <a:lumOff val="15000"/>
                      </a:schemeClr>
                    </a:solidFill>
                    <a:latin typeface="+mn-lt"/>
                    <a:ea typeface="+mn-ea"/>
                    <a:cs typeface="+mn-cs"/>
                  </a:defRPr>
                </a:pPr>
                <a:r>
                  <a:rPr lang="en-US"/>
                  <a:t>Age Specific Death Rate per 100,000 Population</a:t>
                </a:r>
              </a:p>
            </c:rich>
          </c:tx>
          <c:overlay val="0"/>
          <c:spPr>
            <a:noFill/>
            <a:ln>
              <a:noFill/>
            </a:ln>
            <a:effectLst/>
          </c:spPr>
          <c:txPr>
            <a:bodyPr rot="5400000" spcFirstLastPara="1" vertOverflow="ellipsis"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crossAx val="283879552"/>
        <c:crosses val="max"/>
        <c:crossBetween val="between"/>
      </c:valAx>
      <c:catAx>
        <c:axId val="283879552"/>
        <c:scaling>
          <c:orientation val="minMax"/>
        </c:scaling>
        <c:delete val="1"/>
        <c:axPos val="b"/>
        <c:majorTickMark val="out"/>
        <c:minorTickMark val="none"/>
        <c:tickLblPos val="nextTo"/>
        <c:crossAx val="28387899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solidFill>
            <a:schemeClr val="tx1">
              <a:lumMod val="85000"/>
              <a:lumOff val="15000"/>
            </a:schemeClr>
          </a:solidFill>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Graphs_DD!$A$4</c:f>
              <c:strCache>
                <c:ptCount val="1"/>
                <c:pt idx="0">
                  <c:v>Male</c:v>
                </c:pt>
              </c:strCache>
            </c:strRef>
          </c:tx>
          <c:spPr>
            <a:ln w="28575" cap="rnd">
              <a:solidFill>
                <a:schemeClr val="accent5">
                  <a:lumMod val="75000"/>
                </a:schemeClr>
              </a:solidFill>
              <a:round/>
            </a:ln>
            <a:effectLst/>
          </c:spPr>
          <c:marker>
            <c:symbol val="circle"/>
            <c:size val="7"/>
            <c:spPr>
              <a:solidFill>
                <a:schemeClr val="accent5">
                  <a:lumMod val="75000"/>
                </a:schemeClr>
              </a:solidFill>
              <a:ln w="9525">
                <a:solidFill>
                  <a:schemeClr val="accent5">
                    <a:lumMod val="75000"/>
                  </a:schemeClr>
                </a:solidFill>
              </a:ln>
              <a:effectLst/>
            </c:spPr>
          </c:marker>
          <c:cat>
            <c:numRef>
              <c:f>Graphs_DD!$B$3:$G$3</c:f>
              <c:numCache>
                <c:formatCode>General</c:formatCode>
                <c:ptCount val="6"/>
                <c:pt idx="0">
                  <c:v>2009</c:v>
                </c:pt>
                <c:pt idx="1">
                  <c:v>2010</c:v>
                </c:pt>
                <c:pt idx="2">
                  <c:v>2011</c:v>
                </c:pt>
                <c:pt idx="3">
                  <c:v>2012</c:v>
                </c:pt>
                <c:pt idx="4">
                  <c:v>2013</c:v>
                </c:pt>
                <c:pt idx="5">
                  <c:v>2014</c:v>
                </c:pt>
              </c:numCache>
            </c:numRef>
          </c:cat>
          <c:val>
            <c:numRef>
              <c:f>Graphs_DD!$B$4:$G$4</c:f>
              <c:numCache>
                <c:formatCode>General</c:formatCode>
                <c:ptCount val="6"/>
                <c:pt idx="0">
                  <c:v>207</c:v>
                </c:pt>
                <c:pt idx="1">
                  <c:v>248</c:v>
                </c:pt>
                <c:pt idx="2">
                  <c:v>256</c:v>
                </c:pt>
                <c:pt idx="3">
                  <c:v>332</c:v>
                </c:pt>
                <c:pt idx="4">
                  <c:v>317</c:v>
                </c:pt>
                <c:pt idx="5">
                  <c:v>319</c:v>
                </c:pt>
              </c:numCache>
            </c:numRef>
          </c:val>
          <c:smooth val="0"/>
        </c:ser>
        <c:ser>
          <c:idx val="2"/>
          <c:order val="2"/>
          <c:tx>
            <c:strRef>
              <c:f>Graphs_DD!$A$5</c:f>
              <c:strCache>
                <c:ptCount val="1"/>
                <c:pt idx="0">
                  <c:v>Female</c:v>
                </c:pt>
              </c:strCache>
            </c:strRef>
          </c:tx>
          <c:spPr>
            <a:ln w="28575" cap="rnd">
              <a:solidFill>
                <a:schemeClr val="accent2">
                  <a:lumMod val="75000"/>
                </a:schemeClr>
              </a:solidFill>
              <a:round/>
            </a:ln>
            <a:effectLst/>
          </c:spPr>
          <c:marker>
            <c:symbol val="square"/>
            <c:size val="7"/>
            <c:spPr>
              <a:solidFill>
                <a:schemeClr val="accent2">
                  <a:lumMod val="75000"/>
                </a:schemeClr>
              </a:solidFill>
              <a:ln w="9525">
                <a:solidFill>
                  <a:schemeClr val="accent2">
                    <a:lumMod val="75000"/>
                  </a:schemeClr>
                </a:solidFill>
              </a:ln>
              <a:effectLst/>
            </c:spPr>
          </c:marker>
          <c:cat>
            <c:numRef>
              <c:f>Graphs_DD!$B$3:$G$3</c:f>
              <c:numCache>
                <c:formatCode>General</c:formatCode>
                <c:ptCount val="6"/>
                <c:pt idx="0">
                  <c:v>2009</c:v>
                </c:pt>
                <c:pt idx="1">
                  <c:v>2010</c:v>
                </c:pt>
                <c:pt idx="2">
                  <c:v>2011</c:v>
                </c:pt>
                <c:pt idx="3">
                  <c:v>2012</c:v>
                </c:pt>
                <c:pt idx="4">
                  <c:v>2013</c:v>
                </c:pt>
                <c:pt idx="5">
                  <c:v>2014</c:v>
                </c:pt>
              </c:numCache>
            </c:numRef>
          </c:cat>
          <c:val>
            <c:numRef>
              <c:f>Graphs_DD!$B$5:$G$5</c:f>
              <c:numCache>
                <c:formatCode>General</c:formatCode>
                <c:ptCount val="6"/>
                <c:pt idx="0">
                  <c:v>466</c:v>
                </c:pt>
                <c:pt idx="1">
                  <c:v>517</c:v>
                </c:pt>
                <c:pt idx="2">
                  <c:v>546</c:v>
                </c:pt>
                <c:pt idx="3">
                  <c:v>591</c:v>
                </c:pt>
                <c:pt idx="4">
                  <c:v>629</c:v>
                </c:pt>
                <c:pt idx="5">
                  <c:v>635</c:v>
                </c:pt>
              </c:numCache>
            </c:numRef>
          </c:val>
          <c:smooth val="0"/>
        </c:ser>
        <c:dLbls>
          <c:showLegendKey val="0"/>
          <c:showVal val="0"/>
          <c:showCatName val="0"/>
          <c:showSerName val="0"/>
          <c:showPercent val="0"/>
          <c:showBubbleSize val="0"/>
        </c:dLbls>
        <c:marker val="1"/>
        <c:smooth val="0"/>
        <c:axId val="283741120"/>
        <c:axId val="283741680"/>
        <c:extLst>
          <c:ext xmlns:c15="http://schemas.microsoft.com/office/drawing/2012/chart" uri="{02D57815-91ED-43cb-92C2-25804820EDAC}">
            <c15:filteredLineSeries>
              <c15:ser>
                <c:idx val="0"/>
                <c:order val="0"/>
                <c:tx>
                  <c:strRef>
                    <c:extLst>
                      <c:ext uri="{02D57815-91ED-43cb-92C2-25804820EDAC}">
                        <c15:formulaRef>
                          <c15:sqref>Graphs_DD!$A$4</c15:sqref>
                        </c15:formulaRef>
                      </c:ext>
                    </c:extLst>
                    <c:strCache>
                      <c:ptCount val="1"/>
                      <c:pt idx="0">
                        <c:v>Male</c:v>
                      </c:pt>
                    </c:strCache>
                  </c:strRef>
                </c:tx>
                <c:spPr>
                  <a:ln w="28575" cap="rnd">
                    <a:solidFill>
                      <a:schemeClr val="accent1"/>
                    </a:solidFill>
                    <a:round/>
                  </a:ln>
                  <a:effectLst/>
                </c:spPr>
                <c:marker>
                  <c:symbol val="circle"/>
                  <c:size val="7"/>
                  <c:spPr>
                    <a:solidFill>
                      <a:schemeClr val="accent5">
                        <a:lumMod val="75000"/>
                      </a:schemeClr>
                    </a:solidFill>
                    <a:ln w="9525">
                      <a:solidFill>
                        <a:schemeClr val="accent5">
                          <a:lumMod val="75000"/>
                        </a:schemeClr>
                      </a:solidFill>
                    </a:ln>
                    <a:effectLst/>
                  </c:spPr>
                </c:marker>
                <c:cat>
                  <c:numRef>
                    <c:extLst>
                      <c:ext uri="{02D57815-91ED-43cb-92C2-25804820EDAC}">
                        <c15:formulaRef>
                          <c15:sqref>Graphs_DD!$B$3:$G$3</c15:sqref>
                        </c15:formulaRef>
                      </c:ext>
                    </c:extLst>
                    <c:numCache>
                      <c:formatCode>General</c:formatCode>
                      <c:ptCount val="6"/>
                      <c:pt idx="0">
                        <c:v>2009</c:v>
                      </c:pt>
                      <c:pt idx="1">
                        <c:v>2010</c:v>
                      </c:pt>
                      <c:pt idx="2">
                        <c:v>2011</c:v>
                      </c:pt>
                      <c:pt idx="3">
                        <c:v>2012</c:v>
                      </c:pt>
                      <c:pt idx="4">
                        <c:v>2013</c:v>
                      </c:pt>
                      <c:pt idx="5">
                        <c:v>2014</c:v>
                      </c:pt>
                    </c:numCache>
                  </c:numRef>
                </c:cat>
                <c:val>
                  <c:numRef>
                    <c:extLst>
                      <c:ext uri="{02D57815-91ED-43cb-92C2-25804820EDAC}">
                        <c15:formulaRef>
                          <c15:sqref>Graphs_DD!$B$3:$G$3</c15:sqref>
                        </c15:formulaRef>
                      </c:ext>
                    </c:extLst>
                    <c:numCache>
                      <c:formatCode>General</c:formatCode>
                      <c:ptCount val="6"/>
                      <c:pt idx="0">
                        <c:v>2009</c:v>
                      </c:pt>
                      <c:pt idx="1">
                        <c:v>2010</c:v>
                      </c:pt>
                      <c:pt idx="2">
                        <c:v>2011</c:v>
                      </c:pt>
                      <c:pt idx="3">
                        <c:v>2012</c:v>
                      </c:pt>
                      <c:pt idx="4">
                        <c:v>2013</c:v>
                      </c:pt>
                      <c:pt idx="5">
                        <c:v>2014</c:v>
                      </c:pt>
                    </c:numCache>
                  </c:numRef>
                </c:val>
                <c:smooth val="0"/>
              </c15:ser>
            </c15:filteredLineSeries>
          </c:ext>
        </c:extLst>
      </c:lineChart>
      <c:catAx>
        <c:axId val="283741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95000"/>
                    <a:lumOff val="5000"/>
                  </a:schemeClr>
                </a:solidFill>
                <a:latin typeface="+mn-lt"/>
                <a:ea typeface="+mn-ea"/>
                <a:cs typeface="+mn-cs"/>
              </a:defRPr>
            </a:pPr>
            <a:endParaRPr lang="en-US"/>
          </a:p>
        </c:txPr>
        <c:crossAx val="283741680"/>
        <c:crosses val="autoZero"/>
        <c:auto val="1"/>
        <c:lblAlgn val="ctr"/>
        <c:lblOffset val="100"/>
        <c:noMultiLvlLbl val="0"/>
      </c:catAx>
      <c:valAx>
        <c:axId val="28374168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2000" b="0" i="0" u="none" strike="noStrike" kern="1200" baseline="0">
                    <a:solidFill>
                      <a:schemeClr val="tx1">
                        <a:lumMod val="95000"/>
                        <a:lumOff val="5000"/>
                      </a:schemeClr>
                    </a:solidFill>
                    <a:latin typeface="+mn-lt"/>
                    <a:ea typeface="+mn-ea"/>
                    <a:cs typeface="+mn-cs"/>
                  </a:defRPr>
                </a:pPr>
                <a:r>
                  <a:rPr lang="en-US"/>
                  <a:t>Count of Dementia Deaths</a:t>
                </a:r>
              </a:p>
            </c:rich>
          </c:tx>
          <c:layout>
            <c:manualLayout>
              <c:xMode val="edge"/>
              <c:yMode val="edge"/>
              <c:x val="0"/>
              <c:y val="6.0686442241141524E-2"/>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95000"/>
                      <a:lumOff val="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95000"/>
                    <a:lumOff val="5000"/>
                  </a:schemeClr>
                </a:solidFill>
                <a:latin typeface="+mn-lt"/>
                <a:ea typeface="+mn-ea"/>
                <a:cs typeface="+mn-cs"/>
              </a:defRPr>
            </a:pPr>
            <a:endParaRPr lang="en-US"/>
          </a:p>
        </c:txPr>
        <c:crossAx val="283741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95000"/>
                  <a:lumOff val="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solidFill>
            <a:schemeClr val="tx1">
              <a:lumMod val="95000"/>
              <a:lumOff val="5000"/>
            </a:schemeClr>
          </a:solidFill>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Graphs_DD!$B$7</c:f>
              <c:strCache>
                <c:ptCount val="1"/>
                <c:pt idx="0">
                  <c:v>2009</c:v>
                </c:pt>
              </c:strCache>
            </c:strRef>
          </c:tx>
          <c:spPr>
            <a:solidFill>
              <a:schemeClr val="accent1">
                <a:lumMod val="40000"/>
                <a:lumOff val="60000"/>
              </a:schemeClr>
            </a:solidFill>
            <a:ln>
              <a:noFill/>
            </a:ln>
            <a:effectLst>
              <a:outerShdw blurRad="50800" dist="38100" dir="2700000" algn="tl" rotWithShape="0">
                <a:prstClr val="black">
                  <a:alpha val="40000"/>
                </a:prstClr>
              </a:outerShdw>
            </a:effectLst>
          </c:spPr>
          <c:invertIfNegative val="0"/>
          <c:cat>
            <c:strRef>
              <c:f>Graphs_DD!$A$8:$A$13</c:f>
              <c:strCache>
                <c:ptCount val="5"/>
                <c:pt idx="0">
                  <c:v>White</c:v>
                </c:pt>
                <c:pt idx="1">
                  <c:v>AIAN</c:v>
                </c:pt>
                <c:pt idx="2">
                  <c:v>African American</c:v>
                </c:pt>
                <c:pt idx="3">
                  <c:v>Hispanic</c:v>
                </c:pt>
                <c:pt idx="4">
                  <c:v>API</c:v>
                </c:pt>
              </c:strCache>
            </c:strRef>
          </c:cat>
          <c:val>
            <c:numRef>
              <c:f>Graphs_DD!$B$8:$B$13</c:f>
              <c:numCache>
                <c:formatCode>General</c:formatCode>
                <c:ptCount val="5"/>
                <c:pt idx="0">
                  <c:v>465</c:v>
                </c:pt>
                <c:pt idx="1">
                  <c:v>18</c:v>
                </c:pt>
                <c:pt idx="2">
                  <c:v>13</c:v>
                </c:pt>
                <c:pt idx="3">
                  <c:v>175</c:v>
                </c:pt>
                <c:pt idx="4">
                  <c:v>1</c:v>
                </c:pt>
              </c:numCache>
            </c:numRef>
          </c:val>
        </c:ser>
        <c:ser>
          <c:idx val="1"/>
          <c:order val="1"/>
          <c:tx>
            <c:strRef>
              <c:f>Graphs_DD!$C$7</c:f>
              <c:strCache>
                <c:ptCount val="1"/>
                <c:pt idx="0">
                  <c:v>2010</c:v>
                </c:pt>
              </c:strCache>
            </c:strRef>
          </c:tx>
          <c:spPr>
            <a:solidFill>
              <a:schemeClr val="accent1">
                <a:lumMod val="75000"/>
              </a:schemeClr>
            </a:solidFill>
            <a:ln>
              <a:noFill/>
            </a:ln>
            <a:effectLst>
              <a:outerShdw blurRad="50800" dist="38100" dir="2700000" algn="tl" rotWithShape="0">
                <a:prstClr val="black">
                  <a:alpha val="40000"/>
                </a:prstClr>
              </a:outerShdw>
            </a:effectLst>
          </c:spPr>
          <c:invertIfNegative val="0"/>
          <c:cat>
            <c:strRef>
              <c:f>Graphs_DD!$A$8:$A$13</c:f>
              <c:strCache>
                <c:ptCount val="5"/>
                <c:pt idx="0">
                  <c:v>White</c:v>
                </c:pt>
                <c:pt idx="1">
                  <c:v>AIAN</c:v>
                </c:pt>
                <c:pt idx="2">
                  <c:v>African American</c:v>
                </c:pt>
                <c:pt idx="3">
                  <c:v>Hispanic</c:v>
                </c:pt>
                <c:pt idx="4">
                  <c:v>API</c:v>
                </c:pt>
              </c:strCache>
            </c:strRef>
          </c:cat>
          <c:val>
            <c:numRef>
              <c:f>Graphs_DD!$C$8:$C$13</c:f>
              <c:numCache>
                <c:formatCode>General</c:formatCode>
                <c:ptCount val="5"/>
                <c:pt idx="0">
                  <c:v>527</c:v>
                </c:pt>
                <c:pt idx="1">
                  <c:v>24</c:v>
                </c:pt>
                <c:pt idx="2">
                  <c:v>7</c:v>
                </c:pt>
                <c:pt idx="3">
                  <c:v>202</c:v>
                </c:pt>
                <c:pt idx="4">
                  <c:v>3</c:v>
                </c:pt>
              </c:numCache>
            </c:numRef>
          </c:val>
        </c:ser>
        <c:ser>
          <c:idx val="2"/>
          <c:order val="2"/>
          <c:tx>
            <c:strRef>
              <c:f>Graphs_DD!$D$7</c:f>
              <c:strCache>
                <c:ptCount val="1"/>
                <c:pt idx="0">
                  <c:v>2011</c:v>
                </c:pt>
              </c:strCache>
            </c:strRef>
          </c:tx>
          <c:spPr>
            <a:solidFill>
              <a:schemeClr val="accent3">
                <a:lumMod val="75000"/>
              </a:schemeClr>
            </a:solidFill>
            <a:ln>
              <a:noFill/>
            </a:ln>
            <a:effectLst>
              <a:outerShdw blurRad="50800" dist="38100" dir="2700000" algn="tl" rotWithShape="0">
                <a:prstClr val="black">
                  <a:alpha val="40000"/>
                </a:prstClr>
              </a:outerShdw>
            </a:effectLst>
          </c:spPr>
          <c:invertIfNegative val="0"/>
          <c:cat>
            <c:strRef>
              <c:f>Graphs_DD!$A$8:$A$13</c:f>
              <c:strCache>
                <c:ptCount val="5"/>
                <c:pt idx="0">
                  <c:v>White</c:v>
                </c:pt>
                <c:pt idx="1">
                  <c:v>AIAN</c:v>
                </c:pt>
                <c:pt idx="2">
                  <c:v>African American</c:v>
                </c:pt>
                <c:pt idx="3">
                  <c:v>Hispanic</c:v>
                </c:pt>
                <c:pt idx="4">
                  <c:v>API</c:v>
                </c:pt>
              </c:strCache>
            </c:strRef>
          </c:cat>
          <c:val>
            <c:numRef>
              <c:f>Graphs_DD!$D$8:$D$13</c:f>
              <c:numCache>
                <c:formatCode>General</c:formatCode>
                <c:ptCount val="5"/>
                <c:pt idx="0">
                  <c:v>526</c:v>
                </c:pt>
                <c:pt idx="1">
                  <c:v>48</c:v>
                </c:pt>
                <c:pt idx="2">
                  <c:v>9</c:v>
                </c:pt>
                <c:pt idx="3">
                  <c:v>211</c:v>
                </c:pt>
                <c:pt idx="4">
                  <c:v>7</c:v>
                </c:pt>
              </c:numCache>
            </c:numRef>
          </c:val>
        </c:ser>
        <c:ser>
          <c:idx val="3"/>
          <c:order val="3"/>
          <c:tx>
            <c:strRef>
              <c:f>Graphs_DD!$E$7</c:f>
              <c:strCache>
                <c:ptCount val="1"/>
                <c:pt idx="0">
                  <c:v>2012</c:v>
                </c:pt>
              </c:strCache>
            </c:strRef>
          </c:tx>
          <c:spPr>
            <a:solidFill>
              <a:schemeClr val="accent2">
                <a:lumMod val="40000"/>
                <a:lumOff val="60000"/>
              </a:schemeClr>
            </a:solidFill>
            <a:ln>
              <a:noFill/>
            </a:ln>
            <a:effectLst>
              <a:outerShdw blurRad="50800" dist="38100" dir="2700000" algn="tl" rotWithShape="0">
                <a:prstClr val="black">
                  <a:alpha val="40000"/>
                </a:prstClr>
              </a:outerShdw>
            </a:effectLst>
          </c:spPr>
          <c:invertIfNegative val="0"/>
          <c:cat>
            <c:strRef>
              <c:f>Graphs_DD!$A$8:$A$13</c:f>
              <c:strCache>
                <c:ptCount val="5"/>
                <c:pt idx="0">
                  <c:v>White</c:v>
                </c:pt>
                <c:pt idx="1">
                  <c:v>AIAN</c:v>
                </c:pt>
                <c:pt idx="2">
                  <c:v>African American</c:v>
                </c:pt>
                <c:pt idx="3">
                  <c:v>Hispanic</c:v>
                </c:pt>
                <c:pt idx="4">
                  <c:v>API</c:v>
                </c:pt>
              </c:strCache>
            </c:strRef>
          </c:cat>
          <c:val>
            <c:numRef>
              <c:f>Graphs_DD!$E$8:$E$13</c:f>
              <c:numCache>
                <c:formatCode>General</c:formatCode>
                <c:ptCount val="5"/>
                <c:pt idx="0">
                  <c:v>601</c:v>
                </c:pt>
                <c:pt idx="1">
                  <c:v>49</c:v>
                </c:pt>
                <c:pt idx="2">
                  <c:v>10</c:v>
                </c:pt>
                <c:pt idx="3">
                  <c:v>255</c:v>
                </c:pt>
                <c:pt idx="4">
                  <c:v>6</c:v>
                </c:pt>
              </c:numCache>
            </c:numRef>
          </c:val>
        </c:ser>
        <c:ser>
          <c:idx val="4"/>
          <c:order val="4"/>
          <c:tx>
            <c:strRef>
              <c:f>Graphs_DD!$F$7</c:f>
              <c:strCache>
                <c:ptCount val="1"/>
                <c:pt idx="0">
                  <c:v>2013</c:v>
                </c:pt>
              </c:strCache>
            </c:strRef>
          </c:tx>
          <c:spPr>
            <a:solidFill>
              <a:schemeClr val="accent2"/>
            </a:solidFill>
            <a:ln>
              <a:noFill/>
            </a:ln>
            <a:effectLst>
              <a:outerShdw blurRad="50800" dist="38100" dir="2700000" algn="tl" rotWithShape="0">
                <a:prstClr val="black">
                  <a:alpha val="40000"/>
                </a:prstClr>
              </a:outerShdw>
            </a:effectLst>
          </c:spPr>
          <c:invertIfNegative val="0"/>
          <c:cat>
            <c:strRef>
              <c:f>Graphs_DD!$A$8:$A$13</c:f>
              <c:strCache>
                <c:ptCount val="5"/>
                <c:pt idx="0">
                  <c:v>White</c:v>
                </c:pt>
                <c:pt idx="1">
                  <c:v>AIAN</c:v>
                </c:pt>
                <c:pt idx="2">
                  <c:v>African American</c:v>
                </c:pt>
                <c:pt idx="3">
                  <c:v>Hispanic</c:v>
                </c:pt>
                <c:pt idx="4">
                  <c:v>API</c:v>
                </c:pt>
              </c:strCache>
            </c:strRef>
          </c:cat>
          <c:val>
            <c:numRef>
              <c:f>Graphs_DD!$F$8:$F$13</c:f>
              <c:numCache>
                <c:formatCode>General</c:formatCode>
                <c:ptCount val="5"/>
                <c:pt idx="0">
                  <c:v>597</c:v>
                </c:pt>
                <c:pt idx="1">
                  <c:v>58</c:v>
                </c:pt>
                <c:pt idx="2">
                  <c:v>13</c:v>
                </c:pt>
                <c:pt idx="3">
                  <c:v>274</c:v>
                </c:pt>
                <c:pt idx="4">
                  <c:v>4</c:v>
                </c:pt>
              </c:numCache>
            </c:numRef>
          </c:val>
        </c:ser>
        <c:ser>
          <c:idx val="5"/>
          <c:order val="5"/>
          <c:tx>
            <c:strRef>
              <c:f>Graphs_DD!$G$7</c:f>
              <c:strCache>
                <c:ptCount val="1"/>
                <c:pt idx="0">
                  <c:v>2014</c:v>
                </c:pt>
              </c:strCache>
            </c:strRef>
          </c:tx>
          <c:spPr>
            <a:solidFill>
              <a:schemeClr val="accent2">
                <a:lumMod val="50000"/>
              </a:schemeClr>
            </a:solidFill>
            <a:ln>
              <a:noFill/>
            </a:ln>
            <a:effectLst>
              <a:outerShdw blurRad="50800" dist="38100" dir="2700000" algn="tl" rotWithShape="0">
                <a:prstClr val="black">
                  <a:alpha val="40000"/>
                </a:prstClr>
              </a:outerShdw>
            </a:effectLst>
          </c:spPr>
          <c:invertIfNegative val="0"/>
          <c:cat>
            <c:strRef>
              <c:f>Graphs_DD!$A$8:$A$13</c:f>
              <c:strCache>
                <c:ptCount val="5"/>
                <c:pt idx="0">
                  <c:v>White</c:v>
                </c:pt>
                <c:pt idx="1">
                  <c:v>AIAN</c:v>
                </c:pt>
                <c:pt idx="2">
                  <c:v>African American</c:v>
                </c:pt>
                <c:pt idx="3">
                  <c:v>Hispanic</c:v>
                </c:pt>
                <c:pt idx="4">
                  <c:v>API</c:v>
                </c:pt>
              </c:strCache>
            </c:strRef>
          </c:cat>
          <c:val>
            <c:numRef>
              <c:f>Graphs_DD!$G$8:$G$13</c:f>
              <c:numCache>
                <c:formatCode>General</c:formatCode>
                <c:ptCount val="5"/>
                <c:pt idx="0">
                  <c:v>606</c:v>
                </c:pt>
                <c:pt idx="1">
                  <c:v>49</c:v>
                </c:pt>
                <c:pt idx="2">
                  <c:v>6</c:v>
                </c:pt>
                <c:pt idx="3">
                  <c:v>285</c:v>
                </c:pt>
                <c:pt idx="4">
                  <c:v>5</c:v>
                </c:pt>
              </c:numCache>
            </c:numRef>
          </c:val>
        </c:ser>
        <c:dLbls>
          <c:showLegendKey val="0"/>
          <c:showVal val="0"/>
          <c:showCatName val="0"/>
          <c:showSerName val="0"/>
          <c:showPercent val="0"/>
          <c:showBubbleSize val="0"/>
        </c:dLbls>
        <c:gapWidth val="219"/>
        <c:overlap val="-27"/>
        <c:axId val="283746720"/>
        <c:axId val="283747280"/>
      </c:barChart>
      <c:catAx>
        <c:axId val="283746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95000"/>
                    <a:lumOff val="5000"/>
                  </a:schemeClr>
                </a:solidFill>
                <a:latin typeface="+mn-lt"/>
                <a:ea typeface="+mn-ea"/>
                <a:cs typeface="+mn-cs"/>
              </a:defRPr>
            </a:pPr>
            <a:endParaRPr lang="en-US"/>
          </a:p>
        </c:txPr>
        <c:crossAx val="283747280"/>
        <c:crosses val="autoZero"/>
        <c:auto val="1"/>
        <c:lblAlgn val="ctr"/>
        <c:lblOffset val="100"/>
        <c:noMultiLvlLbl val="0"/>
      </c:catAx>
      <c:valAx>
        <c:axId val="28374728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2000" b="0" i="0" u="none" strike="noStrike" kern="1200" baseline="0">
                    <a:solidFill>
                      <a:schemeClr val="tx1">
                        <a:lumMod val="95000"/>
                        <a:lumOff val="5000"/>
                      </a:schemeClr>
                    </a:solidFill>
                    <a:latin typeface="+mn-lt"/>
                    <a:ea typeface="+mn-ea"/>
                    <a:cs typeface="+mn-cs"/>
                  </a:defRPr>
                </a:pPr>
                <a:r>
                  <a:rPr lang="en-US"/>
                  <a:t>Counts of Dementia Deaths</a:t>
                </a:r>
              </a:p>
            </c:rich>
          </c:tx>
          <c:layout>
            <c:manualLayout>
              <c:xMode val="edge"/>
              <c:yMode val="edge"/>
              <c:x val="0"/>
              <c:y val="8.257660770936727E-2"/>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95000"/>
                      <a:lumOff val="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95000"/>
                    <a:lumOff val="5000"/>
                  </a:schemeClr>
                </a:solidFill>
                <a:latin typeface="+mn-lt"/>
                <a:ea typeface="+mn-ea"/>
                <a:cs typeface="+mn-cs"/>
              </a:defRPr>
            </a:pPr>
            <a:endParaRPr lang="en-US"/>
          </a:p>
        </c:txPr>
        <c:crossAx val="283746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95000"/>
                  <a:lumOff val="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solidFill>
            <a:schemeClr val="tx1">
              <a:lumMod val="95000"/>
              <a:lumOff val="5000"/>
            </a:schemeClr>
          </a:solidFill>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Sheet2!$L$36</c:f>
              <c:strCache>
                <c:ptCount val="1"/>
                <c:pt idx="0">
                  <c:v>2009</c:v>
                </c:pt>
              </c:strCache>
            </c:strRef>
          </c:tx>
          <c:spPr>
            <a:solidFill>
              <a:schemeClr val="accent1">
                <a:lumMod val="40000"/>
                <a:lumOff val="60000"/>
              </a:schemeClr>
            </a:solidFill>
            <a:ln>
              <a:noFill/>
            </a:ln>
            <a:effectLst>
              <a:outerShdw blurRad="50800" dist="38100" dir="2700000" algn="tl" rotWithShape="0">
                <a:prstClr val="black">
                  <a:alpha val="40000"/>
                </a:prstClr>
              </a:outerShdw>
            </a:effectLst>
          </c:spPr>
          <c:invertIfNegative val="0"/>
          <c:cat>
            <c:strRef>
              <c:f>Sheet2!$C$37:$C$41</c:f>
              <c:strCache>
                <c:ptCount val="5"/>
                <c:pt idx="0">
                  <c:v>NW</c:v>
                </c:pt>
                <c:pt idx="1">
                  <c:v>NE</c:v>
                </c:pt>
                <c:pt idx="2">
                  <c:v>Metro</c:v>
                </c:pt>
                <c:pt idx="3">
                  <c:v>SE</c:v>
                </c:pt>
                <c:pt idx="4">
                  <c:v>SW</c:v>
                </c:pt>
              </c:strCache>
            </c:strRef>
          </c:cat>
          <c:val>
            <c:numRef>
              <c:f>Sheet2!$L$37:$L$41</c:f>
              <c:numCache>
                <c:formatCode>General</c:formatCode>
                <c:ptCount val="5"/>
                <c:pt idx="0">
                  <c:v>37</c:v>
                </c:pt>
                <c:pt idx="1">
                  <c:v>104</c:v>
                </c:pt>
                <c:pt idx="2">
                  <c:v>270</c:v>
                </c:pt>
                <c:pt idx="3">
                  <c:v>85</c:v>
                </c:pt>
                <c:pt idx="4">
                  <c:v>168</c:v>
                </c:pt>
              </c:numCache>
            </c:numRef>
          </c:val>
        </c:ser>
        <c:ser>
          <c:idx val="1"/>
          <c:order val="1"/>
          <c:tx>
            <c:strRef>
              <c:f>Sheet2!$M$36</c:f>
              <c:strCache>
                <c:ptCount val="1"/>
                <c:pt idx="0">
                  <c:v>2010</c:v>
                </c:pt>
              </c:strCache>
            </c:strRef>
          </c:tx>
          <c:spPr>
            <a:solidFill>
              <a:schemeClr val="accent1">
                <a:lumMod val="75000"/>
              </a:schemeClr>
            </a:solidFill>
            <a:ln>
              <a:noFill/>
            </a:ln>
            <a:effectLst>
              <a:outerShdw blurRad="50800" dist="38100" dir="2700000" algn="tl" rotWithShape="0">
                <a:prstClr val="black">
                  <a:alpha val="40000"/>
                </a:prstClr>
              </a:outerShdw>
            </a:effectLst>
          </c:spPr>
          <c:invertIfNegative val="0"/>
          <c:cat>
            <c:strRef>
              <c:f>Sheet2!$C$37:$C$41</c:f>
              <c:strCache>
                <c:ptCount val="5"/>
                <c:pt idx="0">
                  <c:v>NW</c:v>
                </c:pt>
                <c:pt idx="1">
                  <c:v>NE</c:v>
                </c:pt>
                <c:pt idx="2">
                  <c:v>Metro</c:v>
                </c:pt>
                <c:pt idx="3">
                  <c:v>SE</c:v>
                </c:pt>
                <c:pt idx="4">
                  <c:v>SW</c:v>
                </c:pt>
              </c:strCache>
            </c:strRef>
          </c:cat>
          <c:val>
            <c:numRef>
              <c:f>Sheet2!$M$37:$M$41</c:f>
              <c:numCache>
                <c:formatCode>General</c:formatCode>
                <c:ptCount val="5"/>
                <c:pt idx="0">
                  <c:v>48</c:v>
                </c:pt>
                <c:pt idx="1">
                  <c:v>95</c:v>
                </c:pt>
                <c:pt idx="2">
                  <c:v>328</c:v>
                </c:pt>
                <c:pt idx="3">
                  <c:v>107</c:v>
                </c:pt>
                <c:pt idx="4">
                  <c:v>169</c:v>
                </c:pt>
              </c:numCache>
            </c:numRef>
          </c:val>
        </c:ser>
        <c:ser>
          <c:idx val="2"/>
          <c:order val="2"/>
          <c:tx>
            <c:strRef>
              <c:f>Sheet2!$N$36</c:f>
              <c:strCache>
                <c:ptCount val="1"/>
                <c:pt idx="0">
                  <c:v>2011</c:v>
                </c:pt>
              </c:strCache>
            </c:strRef>
          </c:tx>
          <c:spPr>
            <a:solidFill>
              <a:schemeClr val="accent3">
                <a:lumMod val="75000"/>
              </a:schemeClr>
            </a:solidFill>
            <a:ln>
              <a:noFill/>
            </a:ln>
            <a:effectLst>
              <a:outerShdw blurRad="50800" dist="38100" dir="2700000" algn="tl" rotWithShape="0">
                <a:prstClr val="black">
                  <a:alpha val="40000"/>
                </a:prstClr>
              </a:outerShdw>
            </a:effectLst>
          </c:spPr>
          <c:invertIfNegative val="0"/>
          <c:cat>
            <c:strRef>
              <c:f>Sheet2!$C$37:$C$41</c:f>
              <c:strCache>
                <c:ptCount val="5"/>
                <c:pt idx="0">
                  <c:v>NW</c:v>
                </c:pt>
                <c:pt idx="1">
                  <c:v>NE</c:v>
                </c:pt>
                <c:pt idx="2">
                  <c:v>Metro</c:v>
                </c:pt>
                <c:pt idx="3">
                  <c:v>SE</c:v>
                </c:pt>
                <c:pt idx="4">
                  <c:v>SW</c:v>
                </c:pt>
              </c:strCache>
            </c:strRef>
          </c:cat>
          <c:val>
            <c:numRef>
              <c:f>Sheet2!$N$37:$N$41</c:f>
              <c:numCache>
                <c:formatCode>General</c:formatCode>
                <c:ptCount val="5"/>
                <c:pt idx="0">
                  <c:v>41</c:v>
                </c:pt>
                <c:pt idx="1">
                  <c:v>116</c:v>
                </c:pt>
                <c:pt idx="2">
                  <c:v>379</c:v>
                </c:pt>
                <c:pt idx="3">
                  <c:v>86</c:v>
                </c:pt>
                <c:pt idx="4">
                  <c:v>166</c:v>
                </c:pt>
              </c:numCache>
            </c:numRef>
          </c:val>
        </c:ser>
        <c:ser>
          <c:idx val="3"/>
          <c:order val="3"/>
          <c:tx>
            <c:strRef>
              <c:f>Sheet2!$O$36</c:f>
              <c:strCache>
                <c:ptCount val="1"/>
                <c:pt idx="0">
                  <c:v>2012</c:v>
                </c:pt>
              </c:strCache>
            </c:strRef>
          </c:tx>
          <c:spPr>
            <a:solidFill>
              <a:schemeClr val="accent2">
                <a:lumMod val="40000"/>
                <a:lumOff val="60000"/>
              </a:schemeClr>
            </a:solidFill>
            <a:ln>
              <a:noFill/>
            </a:ln>
            <a:effectLst>
              <a:outerShdw blurRad="50800" dist="38100" dir="2700000" algn="tl" rotWithShape="0">
                <a:schemeClr val="tx1">
                  <a:alpha val="40000"/>
                </a:schemeClr>
              </a:outerShdw>
            </a:effectLst>
          </c:spPr>
          <c:invertIfNegative val="0"/>
          <c:cat>
            <c:strRef>
              <c:f>Sheet2!$C$37:$C$41</c:f>
              <c:strCache>
                <c:ptCount val="5"/>
                <c:pt idx="0">
                  <c:v>NW</c:v>
                </c:pt>
                <c:pt idx="1">
                  <c:v>NE</c:v>
                </c:pt>
                <c:pt idx="2">
                  <c:v>Metro</c:v>
                </c:pt>
                <c:pt idx="3">
                  <c:v>SE</c:v>
                </c:pt>
                <c:pt idx="4">
                  <c:v>SW</c:v>
                </c:pt>
              </c:strCache>
            </c:strRef>
          </c:cat>
          <c:val>
            <c:numRef>
              <c:f>Sheet2!$O$37:$O$41</c:f>
              <c:numCache>
                <c:formatCode>General</c:formatCode>
                <c:ptCount val="5"/>
                <c:pt idx="0">
                  <c:v>84</c:v>
                </c:pt>
                <c:pt idx="1">
                  <c:v>119</c:v>
                </c:pt>
                <c:pt idx="2">
                  <c:v>380</c:v>
                </c:pt>
                <c:pt idx="3">
                  <c:v>134</c:v>
                </c:pt>
                <c:pt idx="4">
                  <c:v>194</c:v>
                </c:pt>
              </c:numCache>
            </c:numRef>
          </c:val>
        </c:ser>
        <c:ser>
          <c:idx val="4"/>
          <c:order val="4"/>
          <c:tx>
            <c:strRef>
              <c:f>Sheet2!$P$36</c:f>
              <c:strCache>
                <c:ptCount val="1"/>
                <c:pt idx="0">
                  <c:v>2013</c:v>
                </c:pt>
              </c:strCache>
            </c:strRef>
          </c:tx>
          <c:spPr>
            <a:solidFill>
              <a:schemeClr val="accent2"/>
            </a:solidFill>
            <a:ln>
              <a:noFill/>
            </a:ln>
            <a:effectLst>
              <a:outerShdw blurRad="50800" dist="38100" dir="2700000" algn="tl" rotWithShape="0">
                <a:prstClr val="black">
                  <a:alpha val="40000"/>
                </a:prstClr>
              </a:outerShdw>
            </a:effectLst>
          </c:spPr>
          <c:invertIfNegative val="0"/>
          <c:cat>
            <c:strRef>
              <c:f>Sheet2!$C$37:$C$41</c:f>
              <c:strCache>
                <c:ptCount val="5"/>
                <c:pt idx="0">
                  <c:v>NW</c:v>
                </c:pt>
                <c:pt idx="1">
                  <c:v>NE</c:v>
                </c:pt>
                <c:pt idx="2">
                  <c:v>Metro</c:v>
                </c:pt>
                <c:pt idx="3">
                  <c:v>SE</c:v>
                </c:pt>
                <c:pt idx="4">
                  <c:v>SW</c:v>
                </c:pt>
              </c:strCache>
            </c:strRef>
          </c:cat>
          <c:val>
            <c:numRef>
              <c:f>Sheet2!$P$37:$P$41</c:f>
              <c:numCache>
                <c:formatCode>General</c:formatCode>
                <c:ptCount val="5"/>
                <c:pt idx="0">
                  <c:v>73</c:v>
                </c:pt>
                <c:pt idx="1">
                  <c:v>121</c:v>
                </c:pt>
                <c:pt idx="2">
                  <c:v>402</c:v>
                </c:pt>
                <c:pt idx="3">
                  <c:v>119</c:v>
                </c:pt>
                <c:pt idx="4">
                  <c:v>217</c:v>
                </c:pt>
              </c:numCache>
            </c:numRef>
          </c:val>
        </c:ser>
        <c:ser>
          <c:idx val="5"/>
          <c:order val="5"/>
          <c:tx>
            <c:strRef>
              <c:f>Sheet2!$Q$36</c:f>
              <c:strCache>
                <c:ptCount val="1"/>
                <c:pt idx="0">
                  <c:v>2014</c:v>
                </c:pt>
              </c:strCache>
            </c:strRef>
          </c:tx>
          <c:spPr>
            <a:solidFill>
              <a:schemeClr val="accent2">
                <a:lumMod val="50000"/>
              </a:schemeClr>
            </a:solidFill>
            <a:ln>
              <a:noFill/>
            </a:ln>
            <a:effectLst>
              <a:outerShdw blurRad="50800" dist="38100" dir="2700000" algn="tl" rotWithShape="0">
                <a:prstClr val="black">
                  <a:alpha val="40000"/>
                </a:prstClr>
              </a:outerShdw>
            </a:effectLst>
          </c:spPr>
          <c:invertIfNegative val="0"/>
          <c:cat>
            <c:strRef>
              <c:f>Sheet2!$C$37:$C$41</c:f>
              <c:strCache>
                <c:ptCount val="5"/>
                <c:pt idx="0">
                  <c:v>NW</c:v>
                </c:pt>
                <c:pt idx="1">
                  <c:v>NE</c:v>
                </c:pt>
                <c:pt idx="2">
                  <c:v>Metro</c:v>
                </c:pt>
                <c:pt idx="3">
                  <c:v>SE</c:v>
                </c:pt>
                <c:pt idx="4">
                  <c:v>SW</c:v>
                </c:pt>
              </c:strCache>
            </c:strRef>
          </c:cat>
          <c:val>
            <c:numRef>
              <c:f>Sheet2!$Q$37:$Q$41</c:f>
              <c:numCache>
                <c:formatCode>General</c:formatCode>
                <c:ptCount val="5"/>
                <c:pt idx="0">
                  <c:v>97</c:v>
                </c:pt>
                <c:pt idx="1">
                  <c:v>127</c:v>
                </c:pt>
                <c:pt idx="2">
                  <c:v>394</c:v>
                </c:pt>
                <c:pt idx="3">
                  <c:v>114</c:v>
                </c:pt>
                <c:pt idx="4">
                  <c:v>210</c:v>
                </c:pt>
              </c:numCache>
            </c:numRef>
          </c:val>
        </c:ser>
        <c:dLbls>
          <c:showLegendKey val="0"/>
          <c:showVal val="0"/>
          <c:showCatName val="0"/>
          <c:showSerName val="0"/>
          <c:showPercent val="0"/>
          <c:showBubbleSize val="0"/>
        </c:dLbls>
        <c:gapWidth val="219"/>
        <c:overlap val="-27"/>
        <c:axId val="283752320"/>
        <c:axId val="283752880"/>
      </c:barChart>
      <c:catAx>
        <c:axId val="283752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crossAx val="283752880"/>
        <c:crosses val="autoZero"/>
        <c:auto val="1"/>
        <c:lblAlgn val="ctr"/>
        <c:lblOffset val="100"/>
        <c:noMultiLvlLbl val="0"/>
      </c:catAx>
      <c:valAx>
        <c:axId val="28375288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r>
                  <a:rPr lang="en-US" dirty="0"/>
                  <a:t>Counts of Dementia </a:t>
                </a:r>
                <a:r>
                  <a:rPr lang="en-US" dirty="0" smtClean="0"/>
                  <a:t>Deaths</a:t>
                </a:r>
                <a:endParaRPr lang="en-US" dirty="0"/>
              </a:p>
            </c:rich>
          </c:tx>
          <c:layout>
            <c:manualLayout>
              <c:xMode val="edge"/>
              <c:yMode val="edge"/>
              <c:x val="0"/>
              <c:y val="8.8567362652379397E-2"/>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crossAx val="283752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solidFill>
            <a:schemeClr val="tx1">
              <a:lumMod val="85000"/>
              <a:lumOff val="15000"/>
            </a:schemeClr>
          </a:solidFill>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Graphs_DD!$A$16</c:f>
              <c:strCache>
                <c:ptCount val="1"/>
                <c:pt idx="0">
                  <c:v>Total Pop 65+</c:v>
                </c:pt>
              </c:strCache>
            </c:strRef>
          </c:tx>
          <c:spPr>
            <a:solidFill>
              <a:schemeClr val="accent5">
                <a:lumMod val="75000"/>
              </a:schemeClr>
            </a:solidFill>
            <a:ln>
              <a:noFill/>
            </a:ln>
            <a:effectLst>
              <a:outerShdw blurRad="50800" dist="38100" dir="2700000" algn="tl" rotWithShape="0">
                <a:prstClr val="black">
                  <a:alpha val="40000"/>
                </a:prstClr>
              </a:outerShdw>
            </a:effectLst>
          </c:spPr>
          <c:invertIfNegative val="0"/>
          <c:cat>
            <c:numRef>
              <c:f>Graphs_DD!$B$15:$G$15</c:f>
              <c:numCache>
                <c:formatCode>General</c:formatCode>
                <c:ptCount val="6"/>
                <c:pt idx="0">
                  <c:v>2009</c:v>
                </c:pt>
                <c:pt idx="1">
                  <c:v>2010</c:v>
                </c:pt>
                <c:pt idx="2">
                  <c:v>2011</c:v>
                </c:pt>
                <c:pt idx="3">
                  <c:v>2012</c:v>
                </c:pt>
                <c:pt idx="4">
                  <c:v>2013</c:v>
                </c:pt>
                <c:pt idx="5">
                  <c:v>2014</c:v>
                </c:pt>
              </c:numCache>
            </c:numRef>
          </c:cat>
          <c:val>
            <c:numRef>
              <c:f>Graphs_DD!$B$16:$G$16</c:f>
              <c:numCache>
                <c:formatCode>#,##0</c:formatCode>
                <c:ptCount val="6"/>
                <c:pt idx="0">
                  <c:v>266681</c:v>
                </c:pt>
                <c:pt idx="1">
                  <c:v>273723</c:v>
                </c:pt>
                <c:pt idx="2">
                  <c:v>291942</c:v>
                </c:pt>
                <c:pt idx="3">
                  <c:v>293004</c:v>
                </c:pt>
                <c:pt idx="4">
                  <c:v>293871</c:v>
                </c:pt>
                <c:pt idx="5">
                  <c:v>294470</c:v>
                </c:pt>
              </c:numCache>
            </c:numRef>
          </c:val>
        </c:ser>
        <c:dLbls>
          <c:showLegendKey val="0"/>
          <c:showVal val="0"/>
          <c:showCatName val="0"/>
          <c:showSerName val="0"/>
          <c:showPercent val="0"/>
          <c:showBubbleSize val="0"/>
        </c:dLbls>
        <c:gapWidth val="219"/>
        <c:overlap val="-27"/>
        <c:axId val="284664816"/>
        <c:axId val="284665376"/>
      </c:barChart>
      <c:lineChart>
        <c:grouping val="standard"/>
        <c:varyColors val="0"/>
        <c:ser>
          <c:idx val="1"/>
          <c:order val="1"/>
          <c:tx>
            <c:strRef>
              <c:f>Graphs_DD!$A$17</c:f>
              <c:strCache>
                <c:ptCount val="1"/>
                <c:pt idx="0">
                  <c:v>Age Specific Crude Rate</c:v>
                </c:pt>
              </c:strCache>
            </c:strRef>
          </c:tx>
          <c:spPr>
            <a:ln w="28575" cap="rnd">
              <a:solidFill>
                <a:schemeClr val="accent2">
                  <a:lumMod val="75000"/>
                </a:schemeClr>
              </a:solidFill>
              <a:round/>
            </a:ln>
            <a:effectLst/>
          </c:spPr>
          <c:marker>
            <c:symbol val="square"/>
            <c:size val="7"/>
            <c:spPr>
              <a:solidFill>
                <a:schemeClr val="accent2">
                  <a:lumMod val="75000"/>
                </a:schemeClr>
              </a:solidFill>
              <a:ln w="9525">
                <a:solidFill>
                  <a:schemeClr val="accent2">
                    <a:lumMod val="75000"/>
                  </a:schemeClr>
                </a:solidFill>
              </a:ln>
              <a:effectLst/>
            </c:spPr>
          </c:marker>
          <c:val>
            <c:numRef>
              <c:f>Graphs_DD!$B$17:$G$17</c:f>
              <c:numCache>
                <c:formatCode>0.0</c:formatCode>
                <c:ptCount val="6"/>
                <c:pt idx="0">
                  <c:v>249.4</c:v>
                </c:pt>
                <c:pt idx="1">
                  <c:v>273.3</c:v>
                </c:pt>
                <c:pt idx="2">
                  <c:v>272.3</c:v>
                </c:pt>
                <c:pt idx="3">
                  <c:v>313.3</c:v>
                </c:pt>
                <c:pt idx="4">
                  <c:v>317.10000000000002</c:v>
                </c:pt>
                <c:pt idx="5">
                  <c:v>319.89999999999998</c:v>
                </c:pt>
              </c:numCache>
            </c:numRef>
          </c:val>
          <c:smooth val="0"/>
        </c:ser>
        <c:dLbls>
          <c:showLegendKey val="0"/>
          <c:showVal val="0"/>
          <c:showCatName val="0"/>
          <c:showSerName val="0"/>
          <c:showPercent val="0"/>
          <c:showBubbleSize val="0"/>
        </c:dLbls>
        <c:marker val="1"/>
        <c:smooth val="0"/>
        <c:axId val="284666496"/>
        <c:axId val="284665936"/>
      </c:lineChart>
      <c:catAx>
        <c:axId val="284664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crossAx val="284665376"/>
        <c:crosses val="autoZero"/>
        <c:auto val="1"/>
        <c:lblAlgn val="ctr"/>
        <c:lblOffset val="100"/>
        <c:noMultiLvlLbl val="0"/>
      </c:catAx>
      <c:valAx>
        <c:axId val="28466537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r>
                  <a:rPr lang="en-US"/>
                  <a:t>Estimated Population of 65+</a:t>
                </a:r>
              </a:p>
            </c:rich>
          </c:tx>
          <c:layout>
            <c:manualLayout>
              <c:xMode val="edge"/>
              <c:yMode val="edge"/>
              <c:x val="2.1489501312335958E-3"/>
              <c:y val="0.11942619847039192"/>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crossAx val="284664816"/>
        <c:crosses val="autoZero"/>
        <c:crossBetween val="between"/>
      </c:valAx>
      <c:valAx>
        <c:axId val="284665936"/>
        <c:scaling>
          <c:orientation val="minMax"/>
        </c:scaling>
        <c:delete val="0"/>
        <c:axPos val="r"/>
        <c:title>
          <c:tx>
            <c:rich>
              <a:bodyPr rot="5400000" spcFirstLastPara="1" vertOverflow="ellipsis" wrap="square" anchor="ctr" anchorCtr="1"/>
              <a:lstStyle/>
              <a:p>
                <a:pPr>
                  <a:defRPr sz="2000" b="0" i="0" u="none" strike="noStrike" kern="1200" baseline="0">
                    <a:solidFill>
                      <a:schemeClr val="tx1">
                        <a:lumMod val="85000"/>
                        <a:lumOff val="15000"/>
                      </a:schemeClr>
                    </a:solidFill>
                    <a:latin typeface="+mn-lt"/>
                    <a:ea typeface="+mn-ea"/>
                    <a:cs typeface="+mn-cs"/>
                  </a:defRPr>
                </a:pPr>
                <a:r>
                  <a:rPr lang="en-US"/>
                  <a:t>Age Specific Death Rate per 100,000 Population (65+)</a:t>
                </a:r>
              </a:p>
            </c:rich>
          </c:tx>
          <c:layout>
            <c:manualLayout>
              <c:xMode val="edge"/>
              <c:yMode val="edge"/>
              <c:x val="0.93164195474685063"/>
              <c:y val="0.11860901829717328"/>
            </c:manualLayout>
          </c:layout>
          <c:overlay val="0"/>
          <c:spPr>
            <a:noFill/>
            <a:ln>
              <a:noFill/>
            </a:ln>
            <a:effectLst/>
          </c:spPr>
          <c:txPr>
            <a:bodyPr rot="5400000" spcFirstLastPara="1" vertOverflow="ellipsis"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crossAx val="284666496"/>
        <c:crosses val="max"/>
        <c:crossBetween val="between"/>
      </c:valAx>
      <c:catAx>
        <c:axId val="284666496"/>
        <c:scaling>
          <c:orientation val="minMax"/>
        </c:scaling>
        <c:delete val="1"/>
        <c:axPos val="b"/>
        <c:majorTickMark val="out"/>
        <c:minorTickMark val="none"/>
        <c:tickLblPos val="nextTo"/>
        <c:crossAx val="28466593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solidFill>
            <a:schemeClr val="tx1">
              <a:lumMod val="85000"/>
              <a:lumOff val="15000"/>
            </a:schemeClr>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3"/>
          <c:order val="3"/>
          <c:tx>
            <c:strRef>
              <c:f>Overall!$A$13</c:f>
              <c:strCache>
                <c:ptCount val="1"/>
                <c:pt idx="0">
                  <c:v>Total ED Visits</c:v>
                </c:pt>
              </c:strCache>
            </c:strRef>
          </c:tx>
          <c:spPr>
            <a:solidFill>
              <a:schemeClr val="accent1">
                <a:lumMod val="40000"/>
                <a:lumOff val="60000"/>
              </a:schemeClr>
            </a:solidFill>
            <a:ln>
              <a:solidFill>
                <a:schemeClr val="accent1">
                  <a:lumMod val="40000"/>
                  <a:lumOff val="60000"/>
                </a:schemeClr>
              </a:solidFill>
            </a:ln>
            <a:effectLst>
              <a:outerShdw blurRad="50800" dist="38100" dir="2700000" algn="tl" rotWithShape="0">
                <a:prstClr val="black">
                  <a:alpha val="40000"/>
                </a:prstClr>
              </a:outerShdw>
            </a:effectLst>
          </c:spPr>
          <c:invertIfNegative val="0"/>
          <c:cat>
            <c:numRef>
              <c:f>Overall!$B$9:$F$9</c:f>
              <c:numCache>
                <c:formatCode>General</c:formatCode>
                <c:ptCount val="5"/>
                <c:pt idx="0">
                  <c:v>2010</c:v>
                </c:pt>
                <c:pt idx="1">
                  <c:v>2011</c:v>
                </c:pt>
                <c:pt idx="2">
                  <c:v>2012</c:v>
                </c:pt>
                <c:pt idx="3">
                  <c:v>2013</c:v>
                </c:pt>
                <c:pt idx="4">
                  <c:v>2014</c:v>
                </c:pt>
              </c:numCache>
            </c:numRef>
          </c:cat>
          <c:val>
            <c:numRef>
              <c:f>Overall!$B$13:$F$13</c:f>
              <c:numCache>
                <c:formatCode>#,##0</c:formatCode>
                <c:ptCount val="5"/>
                <c:pt idx="0">
                  <c:v>669666</c:v>
                </c:pt>
                <c:pt idx="1">
                  <c:v>722291</c:v>
                </c:pt>
                <c:pt idx="2">
                  <c:v>748334</c:v>
                </c:pt>
                <c:pt idx="3">
                  <c:v>783027</c:v>
                </c:pt>
                <c:pt idx="4">
                  <c:v>815028</c:v>
                </c:pt>
              </c:numCache>
            </c:numRef>
          </c:val>
        </c:ser>
        <c:dLbls>
          <c:showLegendKey val="0"/>
          <c:showVal val="0"/>
          <c:showCatName val="0"/>
          <c:showSerName val="0"/>
          <c:showPercent val="0"/>
          <c:showBubbleSize val="0"/>
        </c:dLbls>
        <c:gapWidth val="219"/>
        <c:axId val="279919248"/>
        <c:axId val="279919808"/>
      </c:barChart>
      <c:lineChart>
        <c:grouping val="standard"/>
        <c:varyColors val="0"/>
        <c:ser>
          <c:idx val="0"/>
          <c:order val="0"/>
          <c:tx>
            <c:strRef>
              <c:f>Overall!$A$10</c:f>
              <c:strCache>
                <c:ptCount val="1"/>
                <c:pt idx="0">
                  <c:v>% AZ of all ED Visits</c:v>
                </c:pt>
              </c:strCache>
            </c:strRef>
          </c:tx>
          <c:spPr>
            <a:ln w="28575" cap="rnd">
              <a:solidFill>
                <a:schemeClr val="accent5">
                  <a:lumMod val="75000"/>
                </a:schemeClr>
              </a:solidFill>
              <a:round/>
            </a:ln>
            <a:effectLst/>
          </c:spPr>
          <c:marker>
            <c:symbol val="circle"/>
            <c:size val="7"/>
            <c:spPr>
              <a:solidFill>
                <a:schemeClr val="accent5">
                  <a:lumMod val="75000"/>
                </a:schemeClr>
              </a:solidFill>
              <a:ln w="9525">
                <a:solidFill>
                  <a:schemeClr val="accent5">
                    <a:lumMod val="75000"/>
                  </a:schemeClr>
                </a:solidFill>
              </a:ln>
              <a:effectLst/>
            </c:spPr>
          </c:marker>
          <c:cat>
            <c:numRef>
              <c:f>Overall!$B$9:$F$9</c:f>
              <c:numCache>
                <c:formatCode>General</c:formatCode>
                <c:ptCount val="5"/>
                <c:pt idx="0">
                  <c:v>2010</c:v>
                </c:pt>
                <c:pt idx="1">
                  <c:v>2011</c:v>
                </c:pt>
                <c:pt idx="2">
                  <c:v>2012</c:v>
                </c:pt>
                <c:pt idx="3">
                  <c:v>2013</c:v>
                </c:pt>
                <c:pt idx="4">
                  <c:v>2014</c:v>
                </c:pt>
              </c:numCache>
            </c:numRef>
          </c:cat>
          <c:val>
            <c:numRef>
              <c:f>Overall!$B$10:$F$10</c:f>
              <c:numCache>
                <c:formatCode>0.0%</c:formatCode>
                <c:ptCount val="5"/>
                <c:pt idx="0">
                  <c:v>9.0044888048669038E-4</c:v>
                </c:pt>
                <c:pt idx="1">
                  <c:v>8.223832222746788E-4</c:v>
                </c:pt>
                <c:pt idx="2">
                  <c:v>1.1799544053858304E-3</c:v>
                </c:pt>
                <c:pt idx="3">
                  <c:v>9.8591747155589785E-4</c:v>
                </c:pt>
                <c:pt idx="4">
                  <c:v>8.3432716422012496E-4</c:v>
                </c:pt>
              </c:numCache>
            </c:numRef>
          </c:val>
          <c:smooth val="0"/>
        </c:ser>
        <c:ser>
          <c:idx val="1"/>
          <c:order val="1"/>
          <c:tx>
            <c:strRef>
              <c:f>Overall!$A$11</c:f>
              <c:strCache>
                <c:ptCount val="1"/>
                <c:pt idx="0">
                  <c:v>% Dem of all ED Visits</c:v>
                </c:pt>
              </c:strCache>
            </c:strRef>
          </c:tx>
          <c:spPr>
            <a:ln w="28575" cap="rnd">
              <a:solidFill>
                <a:schemeClr val="accent2">
                  <a:lumMod val="75000"/>
                </a:schemeClr>
              </a:solidFill>
              <a:round/>
            </a:ln>
            <a:effectLst/>
          </c:spPr>
          <c:marker>
            <c:symbol val="square"/>
            <c:size val="7"/>
            <c:spPr>
              <a:solidFill>
                <a:schemeClr val="accent2">
                  <a:lumMod val="75000"/>
                </a:schemeClr>
              </a:solidFill>
              <a:ln w="9525">
                <a:solidFill>
                  <a:schemeClr val="accent2">
                    <a:lumMod val="75000"/>
                  </a:schemeClr>
                </a:solidFill>
              </a:ln>
              <a:effectLst/>
            </c:spPr>
          </c:marker>
          <c:cat>
            <c:numRef>
              <c:f>Overall!$B$9:$F$9</c:f>
              <c:numCache>
                <c:formatCode>General</c:formatCode>
                <c:ptCount val="5"/>
                <c:pt idx="0">
                  <c:v>2010</c:v>
                </c:pt>
                <c:pt idx="1">
                  <c:v>2011</c:v>
                </c:pt>
                <c:pt idx="2">
                  <c:v>2012</c:v>
                </c:pt>
                <c:pt idx="3">
                  <c:v>2013</c:v>
                </c:pt>
                <c:pt idx="4">
                  <c:v>2014</c:v>
                </c:pt>
              </c:numCache>
            </c:numRef>
          </c:cat>
          <c:val>
            <c:numRef>
              <c:f>Overall!$B$11:$F$11</c:f>
              <c:numCache>
                <c:formatCode>0.0%</c:formatCode>
                <c:ptCount val="5"/>
                <c:pt idx="0">
                  <c:v>1.2244910149238576E-3</c:v>
                </c:pt>
                <c:pt idx="1">
                  <c:v>1.9161252182292178E-3</c:v>
                </c:pt>
                <c:pt idx="2">
                  <c:v>5.5229349461604045E-3</c:v>
                </c:pt>
                <c:pt idx="3">
                  <c:v>4.7367459870477011E-3</c:v>
                </c:pt>
                <c:pt idx="4">
                  <c:v>4.8022890011140719E-3</c:v>
                </c:pt>
              </c:numCache>
            </c:numRef>
          </c:val>
          <c:smooth val="0"/>
        </c:ser>
        <c:ser>
          <c:idx val="2"/>
          <c:order val="2"/>
          <c:tx>
            <c:strRef>
              <c:f>Overall!$A$12</c:f>
              <c:strCache>
                <c:ptCount val="1"/>
                <c:pt idx="0">
                  <c:v>% Combined AZ and Dem.</c:v>
                </c:pt>
              </c:strCache>
            </c:strRef>
          </c:tx>
          <c:spPr>
            <a:ln w="28575" cap="rnd">
              <a:solidFill>
                <a:schemeClr val="bg2">
                  <a:lumMod val="50000"/>
                </a:schemeClr>
              </a:solidFill>
              <a:round/>
            </a:ln>
            <a:effectLst/>
          </c:spPr>
          <c:marker>
            <c:symbol val="triangle"/>
            <c:size val="7"/>
            <c:spPr>
              <a:solidFill>
                <a:schemeClr val="bg2">
                  <a:lumMod val="50000"/>
                </a:schemeClr>
              </a:solidFill>
              <a:ln w="9525">
                <a:solidFill>
                  <a:schemeClr val="bg2">
                    <a:lumMod val="50000"/>
                  </a:schemeClr>
                </a:solidFill>
              </a:ln>
              <a:effectLst/>
            </c:spPr>
          </c:marker>
          <c:cat>
            <c:numRef>
              <c:f>Overall!$B$9:$F$9</c:f>
              <c:numCache>
                <c:formatCode>General</c:formatCode>
                <c:ptCount val="5"/>
                <c:pt idx="0">
                  <c:v>2010</c:v>
                </c:pt>
                <c:pt idx="1">
                  <c:v>2011</c:v>
                </c:pt>
                <c:pt idx="2">
                  <c:v>2012</c:v>
                </c:pt>
                <c:pt idx="3">
                  <c:v>2013</c:v>
                </c:pt>
                <c:pt idx="4">
                  <c:v>2014</c:v>
                </c:pt>
              </c:numCache>
            </c:numRef>
          </c:cat>
          <c:val>
            <c:numRef>
              <c:f>Overall!$B$12:$F$12</c:f>
              <c:numCache>
                <c:formatCode>0.0%</c:formatCode>
                <c:ptCount val="5"/>
                <c:pt idx="0">
                  <c:v>2.124939895410548E-3</c:v>
                </c:pt>
                <c:pt idx="1">
                  <c:v>2.7385084405038966E-3</c:v>
                </c:pt>
                <c:pt idx="2">
                  <c:v>6.7028893515462349E-3</c:v>
                </c:pt>
                <c:pt idx="3">
                  <c:v>5.7226634586035989E-3</c:v>
                </c:pt>
                <c:pt idx="4">
                  <c:v>5.6366161653341965E-3</c:v>
                </c:pt>
              </c:numCache>
            </c:numRef>
          </c:val>
          <c:smooth val="0"/>
        </c:ser>
        <c:dLbls>
          <c:showLegendKey val="0"/>
          <c:showVal val="0"/>
          <c:showCatName val="0"/>
          <c:showSerName val="0"/>
          <c:showPercent val="0"/>
          <c:showBubbleSize val="0"/>
        </c:dLbls>
        <c:marker val="1"/>
        <c:smooth val="0"/>
        <c:axId val="279920928"/>
        <c:axId val="279920368"/>
      </c:lineChart>
      <c:catAx>
        <c:axId val="279919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crossAx val="279919808"/>
        <c:crosses val="autoZero"/>
        <c:auto val="1"/>
        <c:lblAlgn val="ctr"/>
        <c:lblOffset val="100"/>
        <c:noMultiLvlLbl val="0"/>
      </c:catAx>
      <c:valAx>
        <c:axId val="27991980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r>
                  <a:rPr lang="en-US"/>
                  <a:t>Number of ED Admissions</a:t>
                </a:r>
              </a:p>
            </c:rich>
          </c:tx>
          <c:layout>
            <c:manualLayout>
              <c:xMode val="edge"/>
              <c:yMode val="edge"/>
              <c:x val="0"/>
              <c:y val="9.7149183066918068E-2"/>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crossAx val="279919248"/>
        <c:crosses val="autoZero"/>
        <c:crossBetween val="between"/>
      </c:valAx>
      <c:valAx>
        <c:axId val="279920368"/>
        <c:scaling>
          <c:orientation val="minMax"/>
        </c:scaling>
        <c:delete val="0"/>
        <c:axPos val="r"/>
        <c:title>
          <c:tx>
            <c:rich>
              <a:bodyPr rot="5400000" spcFirstLastPara="1" vertOverflow="ellipsis" wrap="square" anchor="ctr" anchorCtr="1"/>
              <a:lstStyle/>
              <a:p>
                <a:pPr>
                  <a:defRPr sz="2000" b="0" i="0" u="none" strike="noStrike" kern="1200" baseline="0">
                    <a:solidFill>
                      <a:schemeClr val="tx1">
                        <a:lumMod val="85000"/>
                        <a:lumOff val="15000"/>
                      </a:schemeClr>
                    </a:solidFill>
                    <a:latin typeface="+mn-lt"/>
                    <a:ea typeface="+mn-ea"/>
                    <a:cs typeface="+mn-cs"/>
                  </a:defRPr>
                </a:pPr>
                <a:r>
                  <a:rPr lang="en-US"/>
                  <a:t>Percent of ED Admissions</a:t>
                </a:r>
              </a:p>
            </c:rich>
          </c:tx>
          <c:layout>
            <c:manualLayout>
              <c:xMode val="edge"/>
              <c:yMode val="edge"/>
              <c:x val="0.95330946131733529"/>
              <c:y val="0.10526876829926946"/>
            </c:manualLayout>
          </c:layout>
          <c:overlay val="0"/>
          <c:spPr>
            <a:noFill/>
            <a:ln>
              <a:noFill/>
            </a:ln>
            <a:effectLst/>
          </c:spPr>
          <c:txPr>
            <a:bodyPr rot="5400000" spcFirstLastPara="1" vertOverflow="ellipsis"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crossAx val="279920928"/>
        <c:crosses val="max"/>
        <c:crossBetween val="between"/>
      </c:valAx>
      <c:catAx>
        <c:axId val="279920928"/>
        <c:scaling>
          <c:orientation val="minMax"/>
        </c:scaling>
        <c:delete val="1"/>
        <c:axPos val="b"/>
        <c:numFmt formatCode="General" sourceLinked="1"/>
        <c:majorTickMark val="out"/>
        <c:minorTickMark val="none"/>
        <c:tickLblPos val="nextTo"/>
        <c:crossAx val="279920368"/>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solidFill>
            <a:schemeClr val="tx1">
              <a:lumMod val="85000"/>
              <a:lumOff val="15000"/>
            </a:schemeClr>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Graphs_AZ!$A$4</c:f>
              <c:strCache>
                <c:ptCount val="1"/>
                <c:pt idx="0">
                  <c:v>Male</c:v>
                </c:pt>
              </c:strCache>
            </c:strRef>
          </c:tx>
          <c:spPr>
            <a:ln w="28575" cap="rnd">
              <a:solidFill>
                <a:schemeClr val="accent5">
                  <a:lumMod val="75000"/>
                </a:schemeClr>
              </a:solidFill>
              <a:round/>
            </a:ln>
            <a:effectLst/>
          </c:spPr>
          <c:marker>
            <c:symbol val="circle"/>
            <c:size val="7"/>
            <c:spPr>
              <a:solidFill>
                <a:schemeClr val="accent5">
                  <a:lumMod val="75000"/>
                </a:schemeClr>
              </a:solidFill>
              <a:ln w="9525">
                <a:solidFill>
                  <a:schemeClr val="accent5">
                    <a:lumMod val="75000"/>
                  </a:schemeClr>
                </a:solidFill>
              </a:ln>
              <a:effectLst/>
            </c:spPr>
          </c:marker>
          <c:cat>
            <c:numRef>
              <c:f>Graphs_AZ!$B$3:$F$3</c:f>
              <c:numCache>
                <c:formatCode>General</c:formatCode>
                <c:ptCount val="5"/>
                <c:pt idx="0">
                  <c:v>2010</c:v>
                </c:pt>
                <c:pt idx="1">
                  <c:v>2011</c:v>
                </c:pt>
                <c:pt idx="2">
                  <c:v>2012</c:v>
                </c:pt>
                <c:pt idx="3">
                  <c:v>2013</c:v>
                </c:pt>
                <c:pt idx="4">
                  <c:v>2014</c:v>
                </c:pt>
              </c:numCache>
            </c:numRef>
          </c:cat>
          <c:val>
            <c:numRef>
              <c:f>Graphs_AZ!$B$4:$F$4</c:f>
              <c:numCache>
                <c:formatCode>General</c:formatCode>
                <c:ptCount val="5"/>
                <c:pt idx="0">
                  <c:v>206</c:v>
                </c:pt>
                <c:pt idx="1">
                  <c:v>207</c:v>
                </c:pt>
                <c:pt idx="2">
                  <c:v>331</c:v>
                </c:pt>
                <c:pt idx="3">
                  <c:v>296</c:v>
                </c:pt>
                <c:pt idx="4">
                  <c:v>267</c:v>
                </c:pt>
              </c:numCache>
            </c:numRef>
          </c:val>
          <c:smooth val="0"/>
        </c:ser>
        <c:ser>
          <c:idx val="1"/>
          <c:order val="1"/>
          <c:tx>
            <c:strRef>
              <c:f>Graphs_AZ!$A$5</c:f>
              <c:strCache>
                <c:ptCount val="1"/>
                <c:pt idx="0">
                  <c:v>Female</c:v>
                </c:pt>
              </c:strCache>
            </c:strRef>
          </c:tx>
          <c:spPr>
            <a:ln w="28575" cap="rnd">
              <a:solidFill>
                <a:schemeClr val="accent2">
                  <a:lumMod val="75000"/>
                </a:schemeClr>
              </a:solidFill>
              <a:round/>
            </a:ln>
            <a:effectLst/>
          </c:spPr>
          <c:marker>
            <c:symbol val="square"/>
            <c:size val="7"/>
            <c:spPr>
              <a:solidFill>
                <a:schemeClr val="accent2">
                  <a:lumMod val="75000"/>
                </a:schemeClr>
              </a:solidFill>
              <a:ln w="9525">
                <a:solidFill>
                  <a:schemeClr val="accent2">
                    <a:lumMod val="75000"/>
                  </a:schemeClr>
                </a:solidFill>
              </a:ln>
              <a:effectLst/>
            </c:spPr>
          </c:marker>
          <c:cat>
            <c:numRef>
              <c:f>Graphs_AZ!$B$3:$F$3</c:f>
              <c:numCache>
                <c:formatCode>General</c:formatCode>
                <c:ptCount val="5"/>
                <c:pt idx="0">
                  <c:v>2010</c:v>
                </c:pt>
                <c:pt idx="1">
                  <c:v>2011</c:v>
                </c:pt>
                <c:pt idx="2">
                  <c:v>2012</c:v>
                </c:pt>
                <c:pt idx="3">
                  <c:v>2013</c:v>
                </c:pt>
                <c:pt idx="4">
                  <c:v>2014</c:v>
                </c:pt>
              </c:numCache>
            </c:numRef>
          </c:cat>
          <c:val>
            <c:numRef>
              <c:f>Graphs_AZ!$B$5:$F$5</c:f>
              <c:numCache>
                <c:formatCode>General</c:formatCode>
                <c:ptCount val="5"/>
                <c:pt idx="0">
                  <c:v>397</c:v>
                </c:pt>
                <c:pt idx="1">
                  <c:v>387</c:v>
                </c:pt>
                <c:pt idx="2">
                  <c:v>552</c:v>
                </c:pt>
                <c:pt idx="3">
                  <c:v>476</c:v>
                </c:pt>
                <c:pt idx="4">
                  <c:v>413</c:v>
                </c:pt>
              </c:numCache>
            </c:numRef>
          </c:val>
          <c:smooth val="0"/>
        </c:ser>
        <c:dLbls>
          <c:showLegendKey val="0"/>
          <c:showVal val="0"/>
          <c:showCatName val="0"/>
          <c:showSerName val="0"/>
          <c:showPercent val="0"/>
          <c:showBubbleSize val="0"/>
        </c:dLbls>
        <c:marker val="1"/>
        <c:smooth val="0"/>
        <c:axId val="322943744"/>
        <c:axId val="322944304"/>
      </c:lineChart>
      <c:catAx>
        <c:axId val="322943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95000"/>
                    <a:lumOff val="5000"/>
                  </a:schemeClr>
                </a:solidFill>
                <a:latin typeface="+mn-lt"/>
                <a:ea typeface="+mn-ea"/>
                <a:cs typeface="+mn-cs"/>
              </a:defRPr>
            </a:pPr>
            <a:endParaRPr lang="en-US"/>
          </a:p>
        </c:txPr>
        <c:crossAx val="322944304"/>
        <c:crosses val="autoZero"/>
        <c:auto val="1"/>
        <c:lblAlgn val="ctr"/>
        <c:lblOffset val="100"/>
        <c:noMultiLvlLbl val="0"/>
      </c:catAx>
      <c:valAx>
        <c:axId val="32294430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2000" b="0" i="0" u="none" strike="noStrike" kern="1200" baseline="0">
                    <a:solidFill>
                      <a:schemeClr val="tx1">
                        <a:lumMod val="95000"/>
                        <a:lumOff val="5000"/>
                      </a:schemeClr>
                    </a:solidFill>
                    <a:latin typeface="+mn-lt"/>
                    <a:ea typeface="+mn-ea"/>
                    <a:cs typeface="+mn-cs"/>
                  </a:defRPr>
                </a:pPr>
                <a:r>
                  <a:rPr lang="en-US"/>
                  <a:t>Count of Alzheimer's Admissions</a:t>
                </a:r>
              </a:p>
            </c:rich>
          </c:tx>
          <c:layout>
            <c:manualLayout>
              <c:xMode val="edge"/>
              <c:yMode val="edge"/>
              <c:x val="0"/>
              <c:y val="5.7024212640731306E-2"/>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95000"/>
                      <a:lumOff val="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95000"/>
                    <a:lumOff val="5000"/>
                  </a:schemeClr>
                </a:solidFill>
                <a:latin typeface="+mn-lt"/>
                <a:ea typeface="+mn-ea"/>
                <a:cs typeface="+mn-cs"/>
              </a:defRPr>
            </a:pPr>
            <a:endParaRPr lang="en-US"/>
          </a:p>
        </c:txPr>
        <c:crossAx val="322943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95000"/>
                  <a:lumOff val="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solidFill>
            <a:schemeClr val="tx1">
              <a:lumMod val="95000"/>
              <a:lumOff val="5000"/>
            </a:schemeClr>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Graphs_AZ!$B$7</c:f>
              <c:strCache>
                <c:ptCount val="1"/>
                <c:pt idx="0">
                  <c:v>2010</c:v>
                </c:pt>
              </c:strCache>
            </c:strRef>
          </c:tx>
          <c:spPr>
            <a:solidFill>
              <a:schemeClr val="accent1">
                <a:lumMod val="75000"/>
              </a:schemeClr>
            </a:solidFill>
            <a:ln>
              <a:solidFill>
                <a:schemeClr val="accent1"/>
              </a:solidFill>
            </a:ln>
            <a:effectLst>
              <a:outerShdw blurRad="50800" dist="38100" dir="2700000" algn="tl" rotWithShape="0">
                <a:prstClr val="black">
                  <a:alpha val="40000"/>
                </a:prstClr>
              </a:outerShdw>
            </a:effectLst>
          </c:spPr>
          <c:invertIfNegative val="0"/>
          <c:cat>
            <c:strRef>
              <c:f>Graphs_AZ!$A$8:$A$13</c:f>
              <c:strCache>
                <c:ptCount val="5"/>
                <c:pt idx="0">
                  <c:v>White</c:v>
                </c:pt>
                <c:pt idx="1">
                  <c:v>AIAN</c:v>
                </c:pt>
                <c:pt idx="2">
                  <c:v>African American</c:v>
                </c:pt>
                <c:pt idx="3">
                  <c:v>Hispanic</c:v>
                </c:pt>
                <c:pt idx="4">
                  <c:v>API</c:v>
                </c:pt>
              </c:strCache>
            </c:strRef>
          </c:cat>
          <c:val>
            <c:numRef>
              <c:f>Graphs_AZ!$B$8:$B$13</c:f>
              <c:numCache>
                <c:formatCode>General</c:formatCode>
                <c:ptCount val="5"/>
                <c:pt idx="0">
                  <c:v>343</c:v>
                </c:pt>
                <c:pt idx="1">
                  <c:v>5</c:v>
                </c:pt>
                <c:pt idx="2">
                  <c:v>7</c:v>
                </c:pt>
                <c:pt idx="3">
                  <c:v>149</c:v>
                </c:pt>
                <c:pt idx="4">
                  <c:v>22</c:v>
                </c:pt>
              </c:numCache>
            </c:numRef>
          </c:val>
        </c:ser>
        <c:ser>
          <c:idx val="2"/>
          <c:order val="1"/>
          <c:tx>
            <c:strRef>
              <c:f>Graphs_AZ!$C$7</c:f>
              <c:strCache>
                <c:ptCount val="1"/>
                <c:pt idx="0">
                  <c:v>2011</c:v>
                </c:pt>
              </c:strCache>
            </c:strRef>
          </c:tx>
          <c:spPr>
            <a:solidFill>
              <a:schemeClr val="accent3">
                <a:lumMod val="75000"/>
              </a:schemeClr>
            </a:solidFill>
            <a:ln>
              <a:noFill/>
            </a:ln>
            <a:effectLst>
              <a:outerShdw blurRad="50800" dist="38100" dir="2700000" algn="tl" rotWithShape="0">
                <a:prstClr val="black">
                  <a:alpha val="40000"/>
                </a:prstClr>
              </a:outerShdw>
            </a:effectLst>
          </c:spPr>
          <c:invertIfNegative val="0"/>
          <c:cat>
            <c:strRef>
              <c:f>Graphs_AZ!$A$8:$A$13</c:f>
              <c:strCache>
                <c:ptCount val="5"/>
                <c:pt idx="0">
                  <c:v>White</c:v>
                </c:pt>
                <c:pt idx="1">
                  <c:v>AIAN</c:v>
                </c:pt>
                <c:pt idx="2">
                  <c:v>African American</c:v>
                </c:pt>
                <c:pt idx="3">
                  <c:v>Hispanic</c:v>
                </c:pt>
                <c:pt idx="4">
                  <c:v>API</c:v>
                </c:pt>
              </c:strCache>
            </c:strRef>
          </c:cat>
          <c:val>
            <c:numRef>
              <c:f>Graphs_AZ!$C$8:$C$13</c:f>
              <c:numCache>
                <c:formatCode>General</c:formatCode>
                <c:ptCount val="5"/>
                <c:pt idx="0">
                  <c:v>405</c:v>
                </c:pt>
                <c:pt idx="1">
                  <c:v>2</c:v>
                </c:pt>
                <c:pt idx="2">
                  <c:v>16</c:v>
                </c:pt>
                <c:pt idx="3">
                  <c:v>138</c:v>
                </c:pt>
                <c:pt idx="4">
                  <c:v>3</c:v>
                </c:pt>
              </c:numCache>
            </c:numRef>
          </c:val>
        </c:ser>
        <c:ser>
          <c:idx val="3"/>
          <c:order val="2"/>
          <c:tx>
            <c:strRef>
              <c:f>Graphs_AZ!$D$7</c:f>
              <c:strCache>
                <c:ptCount val="1"/>
                <c:pt idx="0">
                  <c:v>2012</c:v>
                </c:pt>
              </c:strCache>
            </c:strRef>
          </c:tx>
          <c:spPr>
            <a:solidFill>
              <a:schemeClr val="accent2">
                <a:lumMod val="40000"/>
                <a:lumOff val="60000"/>
              </a:schemeClr>
            </a:solidFill>
            <a:ln>
              <a:noFill/>
            </a:ln>
            <a:effectLst>
              <a:outerShdw blurRad="50800" dist="38100" dir="2700000" algn="tl" rotWithShape="0">
                <a:prstClr val="black">
                  <a:alpha val="40000"/>
                </a:prstClr>
              </a:outerShdw>
            </a:effectLst>
          </c:spPr>
          <c:invertIfNegative val="0"/>
          <c:cat>
            <c:strRef>
              <c:f>Graphs_AZ!$A$8:$A$13</c:f>
              <c:strCache>
                <c:ptCount val="5"/>
                <c:pt idx="0">
                  <c:v>White</c:v>
                </c:pt>
                <c:pt idx="1">
                  <c:v>AIAN</c:v>
                </c:pt>
                <c:pt idx="2">
                  <c:v>African American</c:v>
                </c:pt>
                <c:pt idx="3">
                  <c:v>Hispanic</c:v>
                </c:pt>
                <c:pt idx="4">
                  <c:v>API</c:v>
                </c:pt>
              </c:strCache>
            </c:strRef>
          </c:cat>
          <c:val>
            <c:numRef>
              <c:f>Graphs_AZ!$D$8:$D$13</c:f>
              <c:numCache>
                <c:formatCode>General</c:formatCode>
                <c:ptCount val="5"/>
                <c:pt idx="0">
                  <c:v>588</c:v>
                </c:pt>
                <c:pt idx="1">
                  <c:v>13</c:v>
                </c:pt>
                <c:pt idx="2">
                  <c:v>23</c:v>
                </c:pt>
                <c:pt idx="3">
                  <c:v>227</c:v>
                </c:pt>
                <c:pt idx="4">
                  <c:v>4</c:v>
                </c:pt>
              </c:numCache>
            </c:numRef>
          </c:val>
        </c:ser>
        <c:ser>
          <c:idx val="4"/>
          <c:order val="3"/>
          <c:tx>
            <c:strRef>
              <c:f>Graphs_AZ!$E$7</c:f>
              <c:strCache>
                <c:ptCount val="1"/>
                <c:pt idx="0">
                  <c:v>2013</c:v>
                </c:pt>
              </c:strCache>
            </c:strRef>
          </c:tx>
          <c:spPr>
            <a:solidFill>
              <a:schemeClr val="accent2">
                <a:lumMod val="75000"/>
              </a:schemeClr>
            </a:solidFill>
            <a:ln>
              <a:noFill/>
            </a:ln>
            <a:effectLst>
              <a:outerShdw blurRad="50800" dist="38100" dir="2700000" algn="tl" rotWithShape="0">
                <a:prstClr val="black">
                  <a:alpha val="40000"/>
                </a:prstClr>
              </a:outerShdw>
            </a:effectLst>
          </c:spPr>
          <c:invertIfNegative val="0"/>
          <c:cat>
            <c:strRef>
              <c:f>Graphs_AZ!$A$8:$A$13</c:f>
              <c:strCache>
                <c:ptCount val="5"/>
                <c:pt idx="0">
                  <c:v>White</c:v>
                </c:pt>
                <c:pt idx="1">
                  <c:v>AIAN</c:v>
                </c:pt>
                <c:pt idx="2">
                  <c:v>African American</c:v>
                </c:pt>
                <c:pt idx="3">
                  <c:v>Hispanic</c:v>
                </c:pt>
                <c:pt idx="4">
                  <c:v>API</c:v>
                </c:pt>
              </c:strCache>
            </c:strRef>
          </c:cat>
          <c:val>
            <c:numRef>
              <c:f>Graphs_AZ!$E$8:$E$13</c:f>
              <c:numCache>
                <c:formatCode>General</c:formatCode>
                <c:ptCount val="5"/>
                <c:pt idx="0">
                  <c:v>531</c:v>
                </c:pt>
                <c:pt idx="1">
                  <c:v>13</c:v>
                </c:pt>
                <c:pt idx="2">
                  <c:v>16</c:v>
                </c:pt>
                <c:pt idx="3">
                  <c:v>181</c:v>
                </c:pt>
                <c:pt idx="4">
                  <c:v>2</c:v>
                </c:pt>
              </c:numCache>
            </c:numRef>
          </c:val>
        </c:ser>
        <c:ser>
          <c:idx val="5"/>
          <c:order val="4"/>
          <c:tx>
            <c:strRef>
              <c:f>Graphs_AZ!$F$7</c:f>
              <c:strCache>
                <c:ptCount val="1"/>
                <c:pt idx="0">
                  <c:v>2014</c:v>
                </c:pt>
              </c:strCache>
            </c:strRef>
          </c:tx>
          <c:spPr>
            <a:solidFill>
              <a:schemeClr val="accent2">
                <a:lumMod val="50000"/>
              </a:schemeClr>
            </a:solidFill>
            <a:ln>
              <a:solidFill>
                <a:schemeClr val="accent2">
                  <a:lumMod val="50000"/>
                </a:schemeClr>
              </a:solidFill>
            </a:ln>
            <a:effectLst>
              <a:outerShdw blurRad="50800" dist="38100" dir="2700000" algn="tl" rotWithShape="0">
                <a:prstClr val="black">
                  <a:alpha val="40000"/>
                </a:prstClr>
              </a:outerShdw>
            </a:effectLst>
          </c:spPr>
          <c:invertIfNegative val="0"/>
          <c:cat>
            <c:strRef>
              <c:f>Graphs_AZ!$A$8:$A$13</c:f>
              <c:strCache>
                <c:ptCount val="5"/>
                <c:pt idx="0">
                  <c:v>White</c:v>
                </c:pt>
                <c:pt idx="1">
                  <c:v>AIAN</c:v>
                </c:pt>
                <c:pt idx="2">
                  <c:v>African American</c:v>
                </c:pt>
                <c:pt idx="3">
                  <c:v>Hispanic</c:v>
                </c:pt>
                <c:pt idx="4">
                  <c:v>API</c:v>
                </c:pt>
              </c:strCache>
            </c:strRef>
          </c:cat>
          <c:val>
            <c:numRef>
              <c:f>Graphs_AZ!$F$8:$F$13</c:f>
              <c:numCache>
                <c:formatCode>General</c:formatCode>
                <c:ptCount val="5"/>
                <c:pt idx="0">
                  <c:v>476</c:v>
                </c:pt>
                <c:pt idx="1">
                  <c:v>11</c:v>
                </c:pt>
                <c:pt idx="2">
                  <c:v>8</c:v>
                </c:pt>
                <c:pt idx="3">
                  <c:v>164</c:v>
                </c:pt>
                <c:pt idx="4">
                  <c:v>2</c:v>
                </c:pt>
              </c:numCache>
            </c:numRef>
          </c:val>
        </c:ser>
        <c:dLbls>
          <c:showLegendKey val="0"/>
          <c:showVal val="0"/>
          <c:showCatName val="0"/>
          <c:showSerName val="0"/>
          <c:showPercent val="0"/>
          <c:showBubbleSize val="0"/>
        </c:dLbls>
        <c:gapWidth val="219"/>
        <c:overlap val="-27"/>
        <c:axId val="279925408"/>
        <c:axId val="279925968"/>
      </c:barChart>
      <c:catAx>
        <c:axId val="279925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95000"/>
                    <a:lumOff val="5000"/>
                  </a:schemeClr>
                </a:solidFill>
                <a:latin typeface="+mn-lt"/>
                <a:ea typeface="+mn-ea"/>
                <a:cs typeface="+mn-cs"/>
              </a:defRPr>
            </a:pPr>
            <a:endParaRPr lang="en-US"/>
          </a:p>
        </c:txPr>
        <c:crossAx val="279925968"/>
        <c:crosses val="autoZero"/>
        <c:auto val="1"/>
        <c:lblAlgn val="ctr"/>
        <c:lblOffset val="100"/>
        <c:noMultiLvlLbl val="0"/>
      </c:catAx>
      <c:valAx>
        <c:axId val="27992596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2000" b="0" i="0" u="none" strike="noStrike" kern="1200" baseline="0">
                    <a:solidFill>
                      <a:schemeClr val="tx1">
                        <a:lumMod val="95000"/>
                        <a:lumOff val="5000"/>
                      </a:schemeClr>
                    </a:solidFill>
                    <a:latin typeface="+mn-lt"/>
                    <a:ea typeface="+mn-ea"/>
                    <a:cs typeface="+mn-cs"/>
                  </a:defRPr>
                </a:pPr>
                <a:r>
                  <a:rPr lang="en-US"/>
                  <a:t>Counts of Alzheimer's Admissions</a:t>
                </a:r>
              </a:p>
            </c:rich>
          </c:tx>
          <c:layout>
            <c:manualLayout>
              <c:xMode val="edge"/>
              <c:yMode val="edge"/>
              <c:x val="3.1021185271304175E-3"/>
              <c:y val="6.4010223230146338E-2"/>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95000"/>
                      <a:lumOff val="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95000"/>
                    <a:lumOff val="5000"/>
                  </a:schemeClr>
                </a:solidFill>
                <a:latin typeface="+mn-lt"/>
                <a:ea typeface="+mn-ea"/>
                <a:cs typeface="+mn-cs"/>
              </a:defRPr>
            </a:pPr>
            <a:endParaRPr lang="en-US"/>
          </a:p>
        </c:txPr>
        <c:crossAx val="279925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95000"/>
                  <a:lumOff val="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solidFill>
            <a:schemeClr val="tx1">
              <a:lumMod val="95000"/>
              <a:lumOff val="5000"/>
            </a:schemeClr>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'County Graphs'!$E$36</c:f>
              <c:strCache>
                <c:ptCount val="1"/>
                <c:pt idx="0">
                  <c:v>2010</c:v>
                </c:pt>
              </c:strCache>
            </c:strRef>
          </c:tx>
          <c:spPr>
            <a:solidFill>
              <a:schemeClr val="accent1">
                <a:lumMod val="75000"/>
              </a:schemeClr>
            </a:solidFill>
            <a:ln>
              <a:noFill/>
            </a:ln>
            <a:effectLst>
              <a:outerShdw blurRad="50800" dist="38100" dir="2700000" algn="tl" rotWithShape="0">
                <a:prstClr val="black">
                  <a:alpha val="40000"/>
                </a:prstClr>
              </a:outerShdw>
            </a:effectLst>
          </c:spPr>
          <c:invertIfNegative val="0"/>
          <c:cat>
            <c:strRef>
              <c:f>'County Graphs'!$C$37:$D$41</c:f>
              <c:strCache>
                <c:ptCount val="5"/>
                <c:pt idx="0">
                  <c:v>NW</c:v>
                </c:pt>
                <c:pt idx="1">
                  <c:v>NE</c:v>
                </c:pt>
                <c:pt idx="2">
                  <c:v>Metro</c:v>
                </c:pt>
                <c:pt idx="3">
                  <c:v>SE</c:v>
                </c:pt>
                <c:pt idx="4">
                  <c:v>SW</c:v>
                </c:pt>
              </c:strCache>
            </c:strRef>
          </c:cat>
          <c:val>
            <c:numRef>
              <c:f>'County Graphs'!$E$37:$E$41</c:f>
              <c:numCache>
                <c:formatCode>General</c:formatCode>
                <c:ptCount val="5"/>
                <c:pt idx="0">
                  <c:v>24</c:v>
                </c:pt>
                <c:pt idx="1">
                  <c:v>174</c:v>
                </c:pt>
                <c:pt idx="2">
                  <c:v>3</c:v>
                </c:pt>
                <c:pt idx="3">
                  <c:v>255</c:v>
                </c:pt>
                <c:pt idx="4">
                  <c:v>138</c:v>
                </c:pt>
              </c:numCache>
            </c:numRef>
          </c:val>
        </c:ser>
        <c:ser>
          <c:idx val="2"/>
          <c:order val="1"/>
          <c:tx>
            <c:strRef>
              <c:f>'County Graphs'!$F$36</c:f>
              <c:strCache>
                <c:ptCount val="1"/>
                <c:pt idx="0">
                  <c:v>2011</c:v>
                </c:pt>
              </c:strCache>
            </c:strRef>
          </c:tx>
          <c:spPr>
            <a:solidFill>
              <a:schemeClr val="accent3">
                <a:lumMod val="75000"/>
              </a:schemeClr>
            </a:solidFill>
            <a:ln>
              <a:noFill/>
            </a:ln>
            <a:effectLst>
              <a:outerShdw blurRad="50800" dist="38100" dir="2700000" algn="tl" rotWithShape="0">
                <a:prstClr val="black">
                  <a:alpha val="40000"/>
                </a:prstClr>
              </a:outerShdw>
            </a:effectLst>
          </c:spPr>
          <c:invertIfNegative val="0"/>
          <c:cat>
            <c:strRef>
              <c:f>'County Graphs'!$C$37:$D$41</c:f>
              <c:strCache>
                <c:ptCount val="5"/>
                <c:pt idx="0">
                  <c:v>NW</c:v>
                </c:pt>
                <c:pt idx="1">
                  <c:v>NE</c:v>
                </c:pt>
                <c:pt idx="2">
                  <c:v>Metro</c:v>
                </c:pt>
                <c:pt idx="3">
                  <c:v>SE</c:v>
                </c:pt>
                <c:pt idx="4">
                  <c:v>SW</c:v>
                </c:pt>
              </c:strCache>
            </c:strRef>
          </c:cat>
          <c:val>
            <c:numRef>
              <c:f>'County Graphs'!$F$37:$F$41</c:f>
              <c:numCache>
                <c:formatCode>General</c:formatCode>
                <c:ptCount val="5"/>
                <c:pt idx="0">
                  <c:v>10</c:v>
                </c:pt>
                <c:pt idx="1">
                  <c:v>146</c:v>
                </c:pt>
                <c:pt idx="2">
                  <c:v>5</c:v>
                </c:pt>
                <c:pt idx="3">
                  <c:v>283</c:v>
                </c:pt>
                <c:pt idx="4">
                  <c:v>141</c:v>
                </c:pt>
              </c:numCache>
            </c:numRef>
          </c:val>
        </c:ser>
        <c:ser>
          <c:idx val="3"/>
          <c:order val="2"/>
          <c:tx>
            <c:strRef>
              <c:f>'County Graphs'!$G$36</c:f>
              <c:strCache>
                <c:ptCount val="1"/>
                <c:pt idx="0">
                  <c:v>2012</c:v>
                </c:pt>
              </c:strCache>
            </c:strRef>
          </c:tx>
          <c:spPr>
            <a:solidFill>
              <a:schemeClr val="accent2">
                <a:lumMod val="40000"/>
                <a:lumOff val="60000"/>
              </a:schemeClr>
            </a:solidFill>
            <a:ln>
              <a:noFill/>
            </a:ln>
            <a:effectLst>
              <a:outerShdw blurRad="50800" dist="38100" dir="2700000" algn="tl" rotWithShape="0">
                <a:prstClr val="black">
                  <a:alpha val="40000"/>
                </a:prstClr>
              </a:outerShdw>
            </a:effectLst>
          </c:spPr>
          <c:invertIfNegative val="0"/>
          <c:cat>
            <c:strRef>
              <c:f>'County Graphs'!$C$37:$D$41</c:f>
              <c:strCache>
                <c:ptCount val="5"/>
                <c:pt idx="0">
                  <c:v>NW</c:v>
                </c:pt>
                <c:pt idx="1">
                  <c:v>NE</c:v>
                </c:pt>
                <c:pt idx="2">
                  <c:v>Metro</c:v>
                </c:pt>
                <c:pt idx="3">
                  <c:v>SE</c:v>
                </c:pt>
                <c:pt idx="4">
                  <c:v>SW</c:v>
                </c:pt>
              </c:strCache>
            </c:strRef>
          </c:cat>
          <c:val>
            <c:numRef>
              <c:f>'County Graphs'!$G$37:$G$41</c:f>
              <c:numCache>
                <c:formatCode>General</c:formatCode>
                <c:ptCount val="5"/>
                <c:pt idx="0">
                  <c:v>103</c:v>
                </c:pt>
                <c:pt idx="1">
                  <c:v>179</c:v>
                </c:pt>
                <c:pt idx="2">
                  <c:v>40</c:v>
                </c:pt>
                <c:pt idx="3">
                  <c:v>237</c:v>
                </c:pt>
                <c:pt idx="4">
                  <c:v>320</c:v>
                </c:pt>
              </c:numCache>
            </c:numRef>
          </c:val>
        </c:ser>
        <c:ser>
          <c:idx val="4"/>
          <c:order val="3"/>
          <c:tx>
            <c:strRef>
              <c:f>'County Graphs'!$H$36</c:f>
              <c:strCache>
                <c:ptCount val="1"/>
                <c:pt idx="0">
                  <c:v>2013</c:v>
                </c:pt>
              </c:strCache>
            </c:strRef>
          </c:tx>
          <c:spPr>
            <a:solidFill>
              <a:schemeClr val="accent2"/>
            </a:solidFill>
            <a:ln>
              <a:noFill/>
            </a:ln>
            <a:effectLst>
              <a:outerShdw blurRad="50800" dist="38100" dir="2700000" algn="tl" rotWithShape="0">
                <a:prstClr val="black">
                  <a:alpha val="40000"/>
                </a:prstClr>
              </a:outerShdw>
            </a:effectLst>
          </c:spPr>
          <c:invertIfNegative val="0"/>
          <c:cat>
            <c:strRef>
              <c:f>'County Graphs'!$C$37:$D$41</c:f>
              <c:strCache>
                <c:ptCount val="5"/>
                <c:pt idx="0">
                  <c:v>NW</c:v>
                </c:pt>
                <c:pt idx="1">
                  <c:v>NE</c:v>
                </c:pt>
                <c:pt idx="2">
                  <c:v>Metro</c:v>
                </c:pt>
                <c:pt idx="3">
                  <c:v>SE</c:v>
                </c:pt>
                <c:pt idx="4">
                  <c:v>SW</c:v>
                </c:pt>
              </c:strCache>
            </c:strRef>
          </c:cat>
          <c:val>
            <c:numRef>
              <c:f>'County Graphs'!$H$37:$H$41</c:f>
              <c:numCache>
                <c:formatCode>General</c:formatCode>
                <c:ptCount val="5"/>
                <c:pt idx="0">
                  <c:v>44</c:v>
                </c:pt>
                <c:pt idx="1">
                  <c:v>195</c:v>
                </c:pt>
                <c:pt idx="2">
                  <c:v>60</c:v>
                </c:pt>
                <c:pt idx="3">
                  <c:v>197</c:v>
                </c:pt>
                <c:pt idx="4">
                  <c:v>276</c:v>
                </c:pt>
              </c:numCache>
            </c:numRef>
          </c:val>
        </c:ser>
        <c:ser>
          <c:idx val="5"/>
          <c:order val="4"/>
          <c:tx>
            <c:strRef>
              <c:f>'County Graphs'!$I$36</c:f>
              <c:strCache>
                <c:ptCount val="1"/>
                <c:pt idx="0">
                  <c:v>2014</c:v>
                </c:pt>
              </c:strCache>
            </c:strRef>
          </c:tx>
          <c:spPr>
            <a:solidFill>
              <a:schemeClr val="accent2">
                <a:lumMod val="50000"/>
              </a:schemeClr>
            </a:solidFill>
            <a:ln>
              <a:noFill/>
            </a:ln>
            <a:effectLst/>
          </c:spPr>
          <c:invertIfNegative val="0"/>
          <c:cat>
            <c:strRef>
              <c:f>'County Graphs'!$C$37:$D$41</c:f>
              <c:strCache>
                <c:ptCount val="5"/>
                <c:pt idx="0">
                  <c:v>NW</c:v>
                </c:pt>
                <c:pt idx="1">
                  <c:v>NE</c:v>
                </c:pt>
                <c:pt idx="2">
                  <c:v>Metro</c:v>
                </c:pt>
                <c:pt idx="3">
                  <c:v>SE</c:v>
                </c:pt>
                <c:pt idx="4">
                  <c:v>SW</c:v>
                </c:pt>
              </c:strCache>
            </c:strRef>
          </c:cat>
          <c:val>
            <c:numRef>
              <c:f>'County Graphs'!$I$37:$I$41</c:f>
              <c:numCache>
                <c:formatCode>General</c:formatCode>
                <c:ptCount val="5"/>
                <c:pt idx="0">
                  <c:v>97</c:v>
                </c:pt>
                <c:pt idx="1">
                  <c:v>235</c:v>
                </c:pt>
                <c:pt idx="2">
                  <c:v>6</c:v>
                </c:pt>
                <c:pt idx="3">
                  <c:v>122</c:v>
                </c:pt>
                <c:pt idx="4">
                  <c:v>218</c:v>
                </c:pt>
              </c:numCache>
            </c:numRef>
          </c:val>
        </c:ser>
        <c:dLbls>
          <c:showLegendKey val="0"/>
          <c:showVal val="0"/>
          <c:showCatName val="0"/>
          <c:showSerName val="0"/>
          <c:showPercent val="0"/>
          <c:showBubbleSize val="0"/>
        </c:dLbls>
        <c:gapWidth val="219"/>
        <c:overlap val="-27"/>
        <c:axId val="281119776"/>
        <c:axId val="281120336"/>
      </c:barChart>
      <c:catAx>
        <c:axId val="28111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crossAx val="281120336"/>
        <c:crosses val="autoZero"/>
        <c:auto val="1"/>
        <c:lblAlgn val="ctr"/>
        <c:lblOffset val="100"/>
        <c:noMultiLvlLbl val="0"/>
      </c:catAx>
      <c:valAx>
        <c:axId val="28112033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r>
                  <a:rPr lang="en-US"/>
                  <a:t>Counts of Alzheimer's Admissions</a:t>
                </a:r>
              </a:p>
            </c:rich>
          </c:tx>
          <c:layout>
            <c:manualLayout>
              <c:xMode val="edge"/>
              <c:yMode val="edge"/>
              <c:x val="5.0027926196725405E-3"/>
              <c:y val="4.058188866427604E-2"/>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crossAx val="281119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solidFill>
            <a:schemeClr val="tx1">
              <a:lumMod val="85000"/>
              <a:lumOff val="15000"/>
            </a:schemeClr>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Graphs_AZ!$A$17</c:f>
              <c:strCache>
                <c:ptCount val="1"/>
                <c:pt idx="0">
                  <c:v>Total Pop 65+</c:v>
                </c:pt>
              </c:strCache>
            </c:strRef>
          </c:tx>
          <c:spPr>
            <a:solidFill>
              <a:schemeClr val="accent5">
                <a:lumMod val="75000"/>
              </a:schemeClr>
            </a:solidFill>
            <a:ln>
              <a:noFill/>
            </a:ln>
            <a:effectLst>
              <a:outerShdw blurRad="50800" dist="38100" dir="2700000" algn="tl" rotWithShape="0">
                <a:prstClr val="black">
                  <a:alpha val="40000"/>
                </a:prstClr>
              </a:outerShdw>
            </a:effectLst>
          </c:spPr>
          <c:invertIfNegative val="0"/>
          <c:cat>
            <c:numRef>
              <c:f>Graphs_AZ!$B$16:$F$16</c:f>
              <c:numCache>
                <c:formatCode>General</c:formatCode>
                <c:ptCount val="5"/>
                <c:pt idx="0">
                  <c:v>2010</c:v>
                </c:pt>
                <c:pt idx="1">
                  <c:v>2011</c:v>
                </c:pt>
                <c:pt idx="2">
                  <c:v>2012</c:v>
                </c:pt>
                <c:pt idx="3">
                  <c:v>2013</c:v>
                </c:pt>
                <c:pt idx="4">
                  <c:v>2014</c:v>
                </c:pt>
              </c:numCache>
            </c:numRef>
          </c:cat>
          <c:val>
            <c:numRef>
              <c:f>Graphs_AZ!$B$17:$F$17</c:f>
              <c:numCache>
                <c:formatCode>#,##0</c:formatCode>
                <c:ptCount val="5"/>
                <c:pt idx="0">
                  <c:v>273723</c:v>
                </c:pt>
                <c:pt idx="1">
                  <c:v>291942</c:v>
                </c:pt>
                <c:pt idx="2">
                  <c:v>293004</c:v>
                </c:pt>
                <c:pt idx="3">
                  <c:v>293871</c:v>
                </c:pt>
                <c:pt idx="4">
                  <c:v>294470</c:v>
                </c:pt>
              </c:numCache>
            </c:numRef>
          </c:val>
        </c:ser>
        <c:dLbls>
          <c:showLegendKey val="0"/>
          <c:showVal val="0"/>
          <c:showCatName val="0"/>
          <c:showSerName val="0"/>
          <c:showPercent val="0"/>
          <c:showBubbleSize val="0"/>
        </c:dLbls>
        <c:gapWidth val="219"/>
        <c:overlap val="-27"/>
        <c:axId val="281123136"/>
        <c:axId val="281123696"/>
      </c:barChart>
      <c:lineChart>
        <c:grouping val="standard"/>
        <c:varyColors val="0"/>
        <c:ser>
          <c:idx val="1"/>
          <c:order val="1"/>
          <c:tx>
            <c:strRef>
              <c:f>Graphs_AZ!$A$18</c:f>
              <c:strCache>
                <c:ptCount val="1"/>
                <c:pt idx="0">
                  <c:v>Age Specific Crude Rate </c:v>
                </c:pt>
              </c:strCache>
            </c:strRef>
          </c:tx>
          <c:spPr>
            <a:ln w="28575" cap="rnd">
              <a:solidFill>
                <a:schemeClr val="accent2">
                  <a:lumMod val="75000"/>
                </a:schemeClr>
              </a:solidFill>
              <a:round/>
            </a:ln>
            <a:effectLst/>
          </c:spPr>
          <c:marker>
            <c:symbol val="square"/>
            <c:size val="7"/>
            <c:spPr>
              <a:solidFill>
                <a:schemeClr val="accent2">
                  <a:lumMod val="75000"/>
                </a:schemeClr>
              </a:solidFill>
              <a:ln w="9525">
                <a:solidFill>
                  <a:schemeClr val="accent2">
                    <a:lumMod val="75000"/>
                  </a:schemeClr>
                </a:solidFill>
              </a:ln>
              <a:effectLst/>
            </c:spPr>
          </c:marker>
          <c:val>
            <c:numRef>
              <c:f>Graphs_AZ!$B$18:$F$18</c:f>
              <c:numCache>
                <c:formatCode>0.0</c:formatCode>
                <c:ptCount val="5"/>
                <c:pt idx="0">
                  <c:v>193.56810540971915</c:v>
                </c:pt>
                <c:pt idx="1">
                  <c:v>198.04608144389883</c:v>
                </c:pt>
                <c:pt idx="2">
                  <c:v>286.34421373087054</c:v>
                </c:pt>
                <c:pt idx="3">
                  <c:v>240.80125504381007</c:v>
                </c:pt>
                <c:pt idx="4">
                  <c:v>230.15968698282572</c:v>
                </c:pt>
              </c:numCache>
            </c:numRef>
          </c:val>
          <c:smooth val="0"/>
        </c:ser>
        <c:dLbls>
          <c:showLegendKey val="0"/>
          <c:showVal val="0"/>
          <c:showCatName val="0"/>
          <c:showSerName val="0"/>
          <c:showPercent val="0"/>
          <c:showBubbleSize val="0"/>
        </c:dLbls>
        <c:marker val="1"/>
        <c:smooth val="0"/>
        <c:axId val="281124816"/>
        <c:axId val="281124256"/>
      </c:lineChart>
      <c:catAx>
        <c:axId val="281123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crossAx val="281123696"/>
        <c:crosses val="autoZero"/>
        <c:auto val="1"/>
        <c:lblAlgn val="ctr"/>
        <c:lblOffset val="100"/>
        <c:noMultiLvlLbl val="0"/>
      </c:catAx>
      <c:valAx>
        <c:axId val="28112369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r>
                  <a:rPr lang="en-US"/>
                  <a:t>Estimated Population of 65+</a:t>
                </a:r>
              </a:p>
            </c:rich>
          </c:tx>
          <c:layout>
            <c:manualLayout>
              <c:xMode val="edge"/>
              <c:yMode val="edge"/>
              <c:x val="0"/>
              <c:y val="0.11776535677368427"/>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crossAx val="281123136"/>
        <c:crosses val="autoZero"/>
        <c:crossBetween val="between"/>
      </c:valAx>
      <c:valAx>
        <c:axId val="281124256"/>
        <c:scaling>
          <c:orientation val="minMax"/>
        </c:scaling>
        <c:delete val="0"/>
        <c:axPos val="r"/>
        <c:title>
          <c:tx>
            <c:rich>
              <a:bodyPr rot="5400000" spcFirstLastPara="1" vertOverflow="ellipsis" wrap="square" anchor="ctr" anchorCtr="1"/>
              <a:lstStyle/>
              <a:p>
                <a:pPr>
                  <a:defRPr sz="2000" b="0" i="0" u="none" strike="noStrike" kern="1200" baseline="0">
                    <a:solidFill>
                      <a:schemeClr val="tx1">
                        <a:lumMod val="85000"/>
                        <a:lumOff val="15000"/>
                      </a:schemeClr>
                    </a:solidFill>
                    <a:latin typeface="+mn-lt"/>
                    <a:ea typeface="+mn-ea"/>
                    <a:cs typeface="+mn-cs"/>
                  </a:defRPr>
                </a:pPr>
                <a:r>
                  <a:rPr lang="en-US"/>
                  <a:t>Age Specific ED Admission Rate per 100,000 Population</a:t>
                </a:r>
              </a:p>
            </c:rich>
          </c:tx>
          <c:layout>
            <c:manualLayout>
              <c:xMode val="edge"/>
              <c:yMode val="edge"/>
              <c:x val="0.92501446759259254"/>
              <c:y val="7.8849709667617909E-2"/>
            </c:manualLayout>
          </c:layout>
          <c:overlay val="0"/>
          <c:spPr>
            <a:noFill/>
            <a:ln>
              <a:noFill/>
            </a:ln>
            <a:effectLst/>
          </c:spPr>
          <c:txPr>
            <a:bodyPr rot="5400000" spcFirstLastPara="1" vertOverflow="ellipsis"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85000"/>
                    <a:lumOff val="15000"/>
                  </a:schemeClr>
                </a:solidFill>
                <a:latin typeface="+mn-lt"/>
                <a:ea typeface="+mn-ea"/>
                <a:cs typeface="+mn-cs"/>
              </a:defRPr>
            </a:pPr>
            <a:endParaRPr lang="en-US"/>
          </a:p>
        </c:txPr>
        <c:crossAx val="281124816"/>
        <c:crosses val="max"/>
        <c:crossBetween val="between"/>
      </c:valAx>
      <c:catAx>
        <c:axId val="281124816"/>
        <c:scaling>
          <c:orientation val="minMax"/>
        </c:scaling>
        <c:delete val="1"/>
        <c:axPos val="b"/>
        <c:majorTickMark val="out"/>
        <c:minorTickMark val="none"/>
        <c:tickLblPos val="nextTo"/>
        <c:crossAx val="28112425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85000"/>
                  <a:lumOff val="1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solidFill>
            <a:schemeClr val="tx1">
              <a:lumMod val="85000"/>
              <a:lumOff val="15000"/>
            </a:schemeClr>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Graphs_DD!$A$4</c:f>
              <c:strCache>
                <c:ptCount val="1"/>
                <c:pt idx="0">
                  <c:v>Male</c:v>
                </c:pt>
              </c:strCache>
            </c:strRef>
          </c:tx>
          <c:spPr>
            <a:ln w="28575" cap="rnd">
              <a:solidFill>
                <a:schemeClr val="accent5">
                  <a:lumMod val="75000"/>
                </a:schemeClr>
              </a:solidFill>
              <a:round/>
            </a:ln>
            <a:effectLst/>
          </c:spPr>
          <c:marker>
            <c:symbol val="circle"/>
            <c:size val="7"/>
            <c:spPr>
              <a:solidFill>
                <a:schemeClr val="accent5">
                  <a:lumMod val="75000"/>
                </a:schemeClr>
              </a:solidFill>
              <a:ln w="9525">
                <a:solidFill>
                  <a:schemeClr val="accent5">
                    <a:lumMod val="75000"/>
                  </a:schemeClr>
                </a:solidFill>
              </a:ln>
              <a:effectLst/>
            </c:spPr>
          </c:marker>
          <c:cat>
            <c:numRef>
              <c:f>Graphs_DD!$B$3:$F$3</c:f>
              <c:numCache>
                <c:formatCode>General</c:formatCode>
                <c:ptCount val="5"/>
                <c:pt idx="0">
                  <c:v>2010</c:v>
                </c:pt>
                <c:pt idx="1">
                  <c:v>2011</c:v>
                </c:pt>
                <c:pt idx="2">
                  <c:v>2012</c:v>
                </c:pt>
                <c:pt idx="3">
                  <c:v>2013</c:v>
                </c:pt>
                <c:pt idx="4">
                  <c:v>2014</c:v>
                </c:pt>
              </c:numCache>
            </c:numRef>
          </c:cat>
          <c:val>
            <c:numRef>
              <c:f>Graphs_DD!$B$4:$F$4</c:f>
              <c:numCache>
                <c:formatCode>General</c:formatCode>
                <c:ptCount val="5"/>
                <c:pt idx="0">
                  <c:v>343</c:v>
                </c:pt>
                <c:pt idx="1">
                  <c:v>628</c:v>
                </c:pt>
                <c:pt idx="2" formatCode="#,##0">
                  <c:v>1695</c:v>
                </c:pt>
                <c:pt idx="3" formatCode="#,##0">
                  <c:v>1558</c:v>
                </c:pt>
                <c:pt idx="4" formatCode="#,##0">
                  <c:v>1642</c:v>
                </c:pt>
              </c:numCache>
            </c:numRef>
          </c:val>
          <c:smooth val="0"/>
        </c:ser>
        <c:ser>
          <c:idx val="2"/>
          <c:order val="2"/>
          <c:tx>
            <c:strRef>
              <c:f>Graphs_DD!$A$5</c:f>
              <c:strCache>
                <c:ptCount val="1"/>
                <c:pt idx="0">
                  <c:v>Female</c:v>
                </c:pt>
              </c:strCache>
            </c:strRef>
          </c:tx>
          <c:spPr>
            <a:ln w="28575" cap="rnd">
              <a:solidFill>
                <a:schemeClr val="accent2">
                  <a:lumMod val="75000"/>
                </a:schemeClr>
              </a:solidFill>
              <a:round/>
            </a:ln>
            <a:effectLst/>
          </c:spPr>
          <c:marker>
            <c:symbol val="square"/>
            <c:size val="7"/>
            <c:spPr>
              <a:solidFill>
                <a:schemeClr val="accent2">
                  <a:lumMod val="75000"/>
                </a:schemeClr>
              </a:solidFill>
              <a:ln w="9525">
                <a:solidFill>
                  <a:schemeClr val="accent2">
                    <a:lumMod val="75000"/>
                  </a:schemeClr>
                </a:solidFill>
              </a:ln>
              <a:effectLst/>
            </c:spPr>
          </c:marker>
          <c:cat>
            <c:numRef>
              <c:f>Graphs_DD!$B$3:$F$3</c:f>
              <c:numCache>
                <c:formatCode>General</c:formatCode>
                <c:ptCount val="5"/>
                <c:pt idx="0">
                  <c:v>2010</c:v>
                </c:pt>
                <c:pt idx="1">
                  <c:v>2011</c:v>
                </c:pt>
                <c:pt idx="2">
                  <c:v>2012</c:v>
                </c:pt>
                <c:pt idx="3">
                  <c:v>2013</c:v>
                </c:pt>
                <c:pt idx="4">
                  <c:v>2014</c:v>
                </c:pt>
              </c:numCache>
            </c:numRef>
          </c:cat>
          <c:val>
            <c:numRef>
              <c:f>Graphs_DD!$B$5:$F$5</c:f>
              <c:numCache>
                <c:formatCode>General</c:formatCode>
                <c:ptCount val="5"/>
                <c:pt idx="0">
                  <c:v>477</c:v>
                </c:pt>
                <c:pt idx="1">
                  <c:v>756</c:v>
                </c:pt>
                <c:pt idx="2" formatCode="#,##0">
                  <c:v>2438</c:v>
                </c:pt>
                <c:pt idx="3" formatCode="#,##0">
                  <c:v>2151</c:v>
                </c:pt>
                <c:pt idx="4" formatCode="#,##0">
                  <c:v>2272</c:v>
                </c:pt>
              </c:numCache>
            </c:numRef>
          </c:val>
          <c:smooth val="0"/>
        </c:ser>
        <c:dLbls>
          <c:showLegendKey val="0"/>
          <c:showVal val="0"/>
          <c:showCatName val="0"/>
          <c:showSerName val="0"/>
          <c:showPercent val="0"/>
          <c:showBubbleSize val="0"/>
        </c:dLbls>
        <c:marker val="1"/>
        <c:smooth val="0"/>
        <c:axId val="281128176"/>
        <c:axId val="281128736"/>
        <c:extLst>
          <c:ext xmlns:c15="http://schemas.microsoft.com/office/drawing/2012/chart" uri="{02D57815-91ED-43cb-92C2-25804820EDAC}">
            <c15:filteredLineSeries>
              <c15:ser>
                <c:idx val="0"/>
                <c:order val="0"/>
                <c:tx>
                  <c:strRef>
                    <c:extLst>
                      <c:ext uri="{02D57815-91ED-43cb-92C2-25804820EDAC}">
                        <c15:formulaRef>
                          <c15:sqref>Graphs_DD!$A$4</c15:sqref>
                        </c15:formulaRef>
                      </c:ext>
                    </c:extLst>
                    <c:strCache>
                      <c:ptCount val="1"/>
                      <c:pt idx="0">
                        <c:v>Male</c:v>
                      </c:pt>
                    </c:strCache>
                  </c:strRef>
                </c:tx>
                <c:spPr>
                  <a:ln w="28575" cap="rnd">
                    <a:solidFill>
                      <a:schemeClr val="accent1"/>
                    </a:solidFill>
                    <a:round/>
                  </a:ln>
                  <a:effectLst/>
                </c:spPr>
                <c:marker>
                  <c:symbol val="circle"/>
                  <c:size val="7"/>
                  <c:spPr>
                    <a:solidFill>
                      <a:schemeClr val="accent5">
                        <a:lumMod val="75000"/>
                      </a:schemeClr>
                    </a:solidFill>
                    <a:ln w="9525">
                      <a:solidFill>
                        <a:schemeClr val="accent5">
                          <a:lumMod val="75000"/>
                        </a:schemeClr>
                      </a:solidFill>
                    </a:ln>
                    <a:effectLst/>
                  </c:spPr>
                </c:marker>
                <c:cat>
                  <c:numRef>
                    <c:extLst>
                      <c:ext uri="{02D57815-91ED-43cb-92C2-25804820EDAC}">
                        <c15:formulaRef>
                          <c15:sqref>Graphs_DD!$B$3:$F$3</c15:sqref>
                        </c15:formulaRef>
                      </c:ext>
                    </c:extLst>
                    <c:numCache>
                      <c:formatCode>General</c:formatCode>
                      <c:ptCount val="5"/>
                      <c:pt idx="0">
                        <c:v>2010</c:v>
                      </c:pt>
                      <c:pt idx="1">
                        <c:v>2011</c:v>
                      </c:pt>
                      <c:pt idx="2">
                        <c:v>2012</c:v>
                      </c:pt>
                      <c:pt idx="3">
                        <c:v>2013</c:v>
                      </c:pt>
                      <c:pt idx="4">
                        <c:v>2014</c:v>
                      </c:pt>
                    </c:numCache>
                  </c:numRef>
                </c:cat>
                <c:val>
                  <c:numRef>
                    <c:extLst>
                      <c:ext uri="{02D57815-91ED-43cb-92C2-25804820EDAC}">
                        <c15:formulaRef>
                          <c15:sqref>Graphs_DD!$B$3:$F$3</c15:sqref>
                        </c15:formulaRef>
                      </c:ext>
                    </c:extLst>
                    <c:numCache>
                      <c:formatCode>General</c:formatCode>
                      <c:ptCount val="5"/>
                      <c:pt idx="0">
                        <c:v>2010</c:v>
                      </c:pt>
                      <c:pt idx="1">
                        <c:v>2011</c:v>
                      </c:pt>
                      <c:pt idx="2">
                        <c:v>2012</c:v>
                      </c:pt>
                      <c:pt idx="3">
                        <c:v>2013</c:v>
                      </c:pt>
                      <c:pt idx="4">
                        <c:v>2014</c:v>
                      </c:pt>
                    </c:numCache>
                  </c:numRef>
                </c:val>
                <c:smooth val="0"/>
              </c15:ser>
            </c15:filteredLineSeries>
          </c:ext>
        </c:extLst>
      </c:lineChart>
      <c:catAx>
        <c:axId val="281128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95000"/>
                    <a:lumOff val="5000"/>
                  </a:schemeClr>
                </a:solidFill>
                <a:latin typeface="+mn-lt"/>
                <a:ea typeface="+mn-ea"/>
                <a:cs typeface="+mn-cs"/>
              </a:defRPr>
            </a:pPr>
            <a:endParaRPr lang="en-US"/>
          </a:p>
        </c:txPr>
        <c:crossAx val="281128736"/>
        <c:crosses val="autoZero"/>
        <c:auto val="1"/>
        <c:lblAlgn val="ctr"/>
        <c:lblOffset val="100"/>
        <c:noMultiLvlLbl val="0"/>
      </c:catAx>
      <c:valAx>
        <c:axId val="28112873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2000" b="0" i="0" u="none" strike="noStrike" kern="1200" baseline="0">
                    <a:solidFill>
                      <a:schemeClr val="tx1">
                        <a:lumMod val="95000"/>
                        <a:lumOff val="5000"/>
                      </a:schemeClr>
                    </a:solidFill>
                    <a:latin typeface="+mn-lt"/>
                    <a:ea typeface="+mn-ea"/>
                    <a:cs typeface="+mn-cs"/>
                  </a:defRPr>
                </a:pPr>
                <a:r>
                  <a:rPr lang="en-US"/>
                  <a:t>Counts of Dementia Admissions</a:t>
                </a:r>
              </a:p>
            </c:rich>
          </c:tx>
          <c:layout>
            <c:manualLayout>
              <c:xMode val="edge"/>
              <c:yMode val="edge"/>
              <c:x val="0"/>
              <c:y val="6.7769968067337816E-2"/>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95000"/>
                      <a:lumOff val="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95000"/>
                    <a:lumOff val="5000"/>
                  </a:schemeClr>
                </a:solidFill>
                <a:latin typeface="+mn-lt"/>
                <a:ea typeface="+mn-ea"/>
                <a:cs typeface="+mn-cs"/>
              </a:defRPr>
            </a:pPr>
            <a:endParaRPr lang="en-US"/>
          </a:p>
        </c:txPr>
        <c:crossAx val="281128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95000"/>
                  <a:lumOff val="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solidFill>
            <a:schemeClr val="tx1">
              <a:lumMod val="95000"/>
              <a:lumOff val="5000"/>
            </a:schemeClr>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Graphs_DD!$B$7</c:f>
              <c:strCache>
                <c:ptCount val="1"/>
                <c:pt idx="0">
                  <c:v>2010</c:v>
                </c:pt>
              </c:strCache>
            </c:strRef>
          </c:tx>
          <c:spPr>
            <a:solidFill>
              <a:schemeClr val="accent1">
                <a:lumMod val="75000"/>
              </a:schemeClr>
            </a:solidFill>
            <a:ln>
              <a:noFill/>
            </a:ln>
            <a:effectLst>
              <a:outerShdw blurRad="50800" dist="38100" dir="2700000" algn="tl" rotWithShape="0">
                <a:prstClr val="black">
                  <a:alpha val="40000"/>
                </a:prstClr>
              </a:outerShdw>
            </a:effectLst>
          </c:spPr>
          <c:invertIfNegative val="0"/>
          <c:cat>
            <c:strRef>
              <c:f>Graphs_DD!$A$8:$A$13</c:f>
              <c:strCache>
                <c:ptCount val="5"/>
                <c:pt idx="0">
                  <c:v>White</c:v>
                </c:pt>
                <c:pt idx="1">
                  <c:v>AIAN</c:v>
                </c:pt>
                <c:pt idx="2">
                  <c:v>African American</c:v>
                </c:pt>
                <c:pt idx="3">
                  <c:v>Hispanic</c:v>
                </c:pt>
                <c:pt idx="4">
                  <c:v>API</c:v>
                </c:pt>
              </c:strCache>
            </c:strRef>
          </c:cat>
          <c:val>
            <c:numRef>
              <c:f>Graphs_DD!$B$8:$B$13</c:f>
              <c:numCache>
                <c:formatCode>General</c:formatCode>
                <c:ptCount val="5"/>
                <c:pt idx="0">
                  <c:v>477</c:v>
                </c:pt>
                <c:pt idx="1">
                  <c:v>17</c:v>
                </c:pt>
                <c:pt idx="2">
                  <c:v>18</c:v>
                </c:pt>
                <c:pt idx="3">
                  <c:v>188</c:v>
                </c:pt>
                <c:pt idx="4">
                  <c:v>29</c:v>
                </c:pt>
              </c:numCache>
            </c:numRef>
          </c:val>
        </c:ser>
        <c:ser>
          <c:idx val="2"/>
          <c:order val="1"/>
          <c:tx>
            <c:strRef>
              <c:f>Graphs_DD!$C$7</c:f>
              <c:strCache>
                <c:ptCount val="1"/>
                <c:pt idx="0">
                  <c:v>2011</c:v>
                </c:pt>
              </c:strCache>
            </c:strRef>
          </c:tx>
          <c:spPr>
            <a:solidFill>
              <a:schemeClr val="accent3">
                <a:lumMod val="75000"/>
              </a:schemeClr>
            </a:solidFill>
            <a:ln>
              <a:noFill/>
            </a:ln>
            <a:effectLst>
              <a:outerShdw blurRad="50800" dist="38100" dir="2700000" algn="tl" rotWithShape="0">
                <a:prstClr val="black">
                  <a:alpha val="40000"/>
                </a:prstClr>
              </a:outerShdw>
            </a:effectLst>
          </c:spPr>
          <c:invertIfNegative val="0"/>
          <c:cat>
            <c:strRef>
              <c:f>Graphs_DD!$A$8:$A$13</c:f>
              <c:strCache>
                <c:ptCount val="5"/>
                <c:pt idx="0">
                  <c:v>White</c:v>
                </c:pt>
                <c:pt idx="1">
                  <c:v>AIAN</c:v>
                </c:pt>
                <c:pt idx="2">
                  <c:v>African American</c:v>
                </c:pt>
                <c:pt idx="3">
                  <c:v>Hispanic</c:v>
                </c:pt>
                <c:pt idx="4">
                  <c:v>API</c:v>
                </c:pt>
              </c:strCache>
            </c:strRef>
          </c:cat>
          <c:val>
            <c:numRef>
              <c:f>Graphs_DD!$C$8:$C$13</c:f>
              <c:numCache>
                <c:formatCode>General</c:formatCode>
                <c:ptCount val="5"/>
                <c:pt idx="0">
                  <c:v>840</c:v>
                </c:pt>
                <c:pt idx="1">
                  <c:v>14</c:v>
                </c:pt>
                <c:pt idx="2">
                  <c:v>21</c:v>
                </c:pt>
                <c:pt idx="3">
                  <c:v>382</c:v>
                </c:pt>
                <c:pt idx="4">
                  <c:v>11</c:v>
                </c:pt>
              </c:numCache>
            </c:numRef>
          </c:val>
        </c:ser>
        <c:ser>
          <c:idx val="3"/>
          <c:order val="2"/>
          <c:tx>
            <c:strRef>
              <c:f>Graphs_DD!$D$7</c:f>
              <c:strCache>
                <c:ptCount val="1"/>
                <c:pt idx="0">
                  <c:v>2012</c:v>
                </c:pt>
              </c:strCache>
            </c:strRef>
          </c:tx>
          <c:spPr>
            <a:solidFill>
              <a:schemeClr val="accent2">
                <a:lumMod val="40000"/>
                <a:lumOff val="60000"/>
              </a:schemeClr>
            </a:solidFill>
            <a:ln>
              <a:noFill/>
            </a:ln>
            <a:effectLst>
              <a:outerShdw blurRad="50800" dist="38100" dir="2700000" algn="tl" rotWithShape="0">
                <a:prstClr val="black">
                  <a:alpha val="40000"/>
                </a:prstClr>
              </a:outerShdw>
            </a:effectLst>
          </c:spPr>
          <c:invertIfNegative val="0"/>
          <c:cat>
            <c:strRef>
              <c:f>Graphs_DD!$A$8:$A$13</c:f>
              <c:strCache>
                <c:ptCount val="5"/>
                <c:pt idx="0">
                  <c:v>White</c:v>
                </c:pt>
                <c:pt idx="1">
                  <c:v>AIAN</c:v>
                </c:pt>
                <c:pt idx="2">
                  <c:v>African American</c:v>
                </c:pt>
                <c:pt idx="3">
                  <c:v>Hispanic</c:v>
                </c:pt>
                <c:pt idx="4">
                  <c:v>API</c:v>
                </c:pt>
              </c:strCache>
            </c:strRef>
          </c:cat>
          <c:val>
            <c:numRef>
              <c:f>Graphs_DD!$D$8:$D$13</c:f>
              <c:numCache>
                <c:formatCode>General</c:formatCode>
                <c:ptCount val="5"/>
                <c:pt idx="0">
                  <c:v>2557</c:v>
                </c:pt>
                <c:pt idx="1">
                  <c:v>69</c:v>
                </c:pt>
                <c:pt idx="2">
                  <c:v>73</c:v>
                </c:pt>
                <c:pt idx="3">
                  <c:v>1166</c:v>
                </c:pt>
                <c:pt idx="4">
                  <c:v>20</c:v>
                </c:pt>
              </c:numCache>
            </c:numRef>
          </c:val>
        </c:ser>
        <c:ser>
          <c:idx val="4"/>
          <c:order val="3"/>
          <c:tx>
            <c:strRef>
              <c:f>Graphs_DD!$E$7</c:f>
              <c:strCache>
                <c:ptCount val="1"/>
                <c:pt idx="0">
                  <c:v>2013</c:v>
                </c:pt>
              </c:strCache>
            </c:strRef>
          </c:tx>
          <c:spPr>
            <a:solidFill>
              <a:schemeClr val="accent2"/>
            </a:solidFill>
            <a:ln>
              <a:noFill/>
            </a:ln>
            <a:effectLst>
              <a:outerShdw blurRad="50800" dist="38100" dir="2700000" algn="tl" rotWithShape="0">
                <a:prstClr val="black">
                  <a:alpha val="40000"/>
                </a:prstClr>
              </a:outerShdw>
            </a:effectLst>
          </c:spPr>
          <c:invertIfNegative val="0"/>
          <c:cat>
            <c:strRef>
              <c:f>Graphs_DD!$A$8:$A$13</c:f>
              <c:strCache>
                <c:ptCount val="5"/>
                <c:pt idx="0">
                  <c:v>White</c:v>
                </c:pt>
                <c:pt idx="1">
                  <c:v>AIAN</c:v>
                </c:pt>
                <c:pt idx="2">
                  <c:v>African American</c:v>
                </c:pt>
                <c:pt idx="3">
                  <c:v>Hispanic</c:v>
                </c:pt>
                <c:pt idx="4">
                  <c:v>API</c:v>
                </c:pt>
              </c:strCache>
            </c:strRef>
          </c:cat>
          <c:val>
            <c:numRef>
              <c:f>Graphs_DD!$E$8:$E$13</c:f>
              <c:numCache>
                <c:formatCode>General</c:formatCode>
                <c:ptCount val="5"/>
                <c:pt idx="0">
                  <c:v>2520</c:v>
                </c:pt>
                <c:pt idx="1">
                  <c:v>131</c:v>
                </c:pt>
                <c:pt idx="2">
                  <c:v>79</c:v>
                </c:pt>
                <c:pt idx="3">
                  <c:v>739</c:v>
                </c:pt>
                <c:pt idx="4">
                  <c:v>18</c:v>
                </c:pt>
              </c:numCache>
            </c:numRef>
          </c:val>
        </c:ser>
        <c:ser>
          <c:idx val="5"/>
          <c:order val="4"/>
          <c:tx>
            <c:strRef>
              <c:f>Graphs_DD!$F$7</c:f>
              <c:strCache>
                <c:ptCount val="1"/>
                <c:pt idx="0">
                  <c:v>2014</c:v>
                </c:pt>
              </c:strCache>
            </c:strRef>
          </c:tx>
          <c:spPr>
            <a:solidFill>
              <a:schemeClr val="accent2">
                <a:lumMod val="50000"/>
              </a:schemeClr>
            </a:solidFill>
            <a:ln>
              <a:noFill/>
            </a:ln>
            <a:effectLst>
              <a:outerShdw blurRad="50800" dist="38100" dir="2700000" algn="tl" rotWithShape="0">
                <a:prstClr val="black">
                  <a:alpha val="40000"/>
                </a:prstClr>
              </a:outerShdw>
            </a:effectLst>
          </c:spPr>
          <c:invertIfNegative val="0"/>
          <c:cat>
            <c:strRef>
              <c:f>Graphs_DD!$A$8:$A$13</c:f>
              <c:strCache>
                <c:ptCount val="5"/>
                <c:pt idx="0">
                  <c:v>White</c:v>
                </c:pt>
                <c:pt idx="1">
                  <c:v>AIAN</c:v>
                </c:pt>
                <c:pt idx="2">
                  <c:v>African American</c:v>
                </c:pt>
                <c:pt idx="3">
                  <c:v>Hispanic</c:v>
                </c:pt>
                <c:pt idx="4">
                  <c:v>API</c:v>
                </c:pt>
              </c:strCache>
            </c:strRef>
          </c:cat>
          <c:val>
            <c:numRef>
              <c:f>Graphs_DD!$F$8:$F$13</c:f>
              <c:numCache>
                <c:formatCode>General</c:formatCode>
                <c:ptCount val="5"/>
                <c:pt idx="0">
                  <c:v>2752</c:v>
                </c:pt>
                <c:pt idx="1">
                  <c:v>114</c:v>
                </c:pt>
                <c:pt idx="2">
                  <c:v>70</c:v>
                </c:pt>
                <c:pt idx="3">
                  <c:v>741</c:v>
                </c:pt>
                <c:pt idx="4">
                  <c:v>46</c:v>
                </c:pt>
              </c:numCache>
            </c:numRef>
          </c:val>
        </c:ser>
        <c:dLbls>
          <c:showLegendKey val="0"/>
          <c:showVal val="0"/>
          <c:showCatName val="0"/>
          <c:showSerName val="0"/>
          <c:showPercent val="0"/>
          <c:showBubbleSize val="0"/>
        </c:dLbls>
        <c:gapWidth val="219"/>
        <c:overlap val="-27"/>
        <c:axId val="281652768"/>
        <c:axId val="281653328"/>
      </c:barChart>
      <c:catAx>
        <c:axId val="281652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95000"/>
                    <a:lumOff val="5000"/>
                  </a:schemeClr>
                </a:solidFill>
                <a:latin typeface="+mn-lt"/>
                <a:ea typeface="+mn-ea"/>
                <a:cs typeface="+mn-cs"/>
              </a:defRPr>
            </a:pPr>
            <a:endParaRPr lang="en-US"/>
          </a:p>
        </c:txPr>
        <c:crossAx val="281653328"/>
        <c:crosses val="autoZero"/>
        <c:auto val="1"/>
        <c:lblAlgn val="ctr"/>
        <c:lblOffset val="100"/>
        <c:noMultiLvlLbl val="0"/>
      </c:catAx>
      <c:valAx>
        <c:axId val="28165332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2000" b="0" i="0" u="none" strike="noStrike" kern="1200" baseline="0">
                    <a:solidFill>
                      <a:schemeClr val="tx1">
                        <a:lumMod val="95000"/>
                        <a:lumOff val="5000"/>
                      </a:schemeClr>
                    </a:solidFill>
                    <a:latin typeface="+mn-lt"/>
                    <a:ea typeface="+mn-ea"/>
                    <a:cs typeface="+mn-cs"/>
                  </a:defRPr>
                </a:pPr>
                <a:r>
                  <a:rPr lang="en-US"/>
                  <a:t>Counts of Dementia Admissions</a:t>
                </a:r>
              </a:p>
            </c:rich>
          </c:tx>
          <c:layout>
            <c:manualLayout>
              <c:xMode val="edge"/>
              <c:yMode val="edge"/>
              <c:x val="1.5485515373218166E-3"/>
              <c:y val="7.3948605261551614E-2"/>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95000"/>
                      <a:lumOff val="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95000"/>
                    <a:lumOff val="5000"/>
                  </a:schemeClr>
                </a:solidFill>
                <a:latin typeface="+mn-lt"/>
                <a:ea typeface="+mn-ea"/>
                <a:cs typeface="+mn-cs"/>
              </a:defRPr>
            </a:pPr>
            <a:endParaRPr lang="en-US"/>
          </a:p>
        </c:txPr>
        <c:crossAx val="281652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95000"/>
                  <a:lumOff val="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solidFill>
            <a:schemeClr val="tx1">
              <a:lumMod val="95000"/>
              <a:lumOff val="5000"/>
            </a:schemeClr>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624BA53-5FD7-4185-A895-7D0C86DCF93A}" type="datetimeFigureOut">
              <a:rPr lang="en-US" smtClean="0"/>
              <a:t>9/11/2015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EC22A7F-E927-4F69-81F0-79048675C020}" type="slidenum">
              <a:rPr lang="en-US" smtClean="0"/>
              <a:t>‹#›</a:t>
            </a:fld>
            <a:endParaRPr lang="en-US"/>
          </a:p>
        </p:txBody>
      </p:sp>
    </p:spTree>
    <p:extLst>
      <p:ext uri="{BB962C8B-B14F-4D97-AF65-F5344CB8AC3E}">
        <p14:creationId xmlns:p14="http://schemas.microsoft.com/office/powerpoint/2010/main" val="2998176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C22A7F-E927-4F69-81F0-79048675C020}" type="slidenum">
              <a:rPr lang="en-US" smtClean="0"/>
              <a:t>1</a:t>
            </a:fld>
            <a:endParaRPr lang="en-US"/>
          </a:p>
        </p:txBody>
      </p:sp>
    </p:spTree>
    <p:extLst>
      <p:ext uri="{BB962C8B-B14F-4D97-AF65-F5344CB8AC3E}">
        <p14:creationId xmlns:p14="http://schemas.microsoft.com/office/powerpoint/2010/main" val="668378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0CB61-955F-4E38-8655-AB85D97DB5A4}" type="slidenum">
              <a:rPr lang="en-US" smtClean="0"/>
              <a:t>10</a:t>
            </a:fld>
            <a:endParaRPr lang="en-US" dirty="0"/>
          </a:p>
        </p:txBody>
      </p:sp>
    </p:spTree>
    <p:extLst>
      <p:ext uri="{BB962C8B-B14F-4D97-AF65-F5344CB8AC3E}">
        <p14:creationId xmlns:p14="http://schemas.microsoft.com/office/powerpoint/2010/main" val="2379556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0CB61-955F-4E38-8655-AB85D97DB5A4}" type="slidenum">
              <a:rPr lang="en-US" smtClean="0"/>
              <a:t>11</a:t>
            </a:fld>
            <a:endParaRPr lang="en-US" dirty="0"/>
          </a:p>
        </p:txBody>
      </p:sp>
    </p:spTree>
    <p:extLst>
      <p:ext uri="{BB962C8B-B14F-4D97-AF65-F5344CB8AC3E}">
        <p14:creationId xmlns:p14="http://schemas.microsoft.com/office/powerpoint/2010/main" val="82796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0CB61-955F-4E38-8655-AB85D97DB5A4}" type="slidenum">
              <a:rPr lang="en-US" smtClean="0"/>
              <a:t>12</a:t>
            </a:fld>
            <a:endParaRPr lang="en-US" dirty="0"/>
          </a:p>
        </p:txBody>
      </p:sp>
    </p:spTree>
    <p:extLst>
      <p:ext uri="{BB962C8B-B14F-4D97-AF65-F5344CB8AC3E}">
        <p14:creationId xmlns:p14="http://schemas.microsoft.com/office/powerpoint/2010/main" val="2350106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0CB61-955F-4E38-8655-AB85D97DB5A4}" type="slidenum">
              <a:rPr lang="en-US" smtClean="0"/>
              <a:t>13</a:t>
            </a:fld>
            <a:endParaRPr lang="en-US" dirty="0"/>
          </a:p>
        </p:txBody>
      </p:sp>
    </p:spTree>
    <p:extLst>
      <p:ext uri="{BB962C8B-B14F-4D97-AF65-F5344CB8AC3E}">
        <p14:creationId xmlns:p14="http://schemas.microsoft.com/office/powerpoint/2010/main" val="2286249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0CB61-955F-4E38-8655-AB85D97DB5A4}" type="slidenum">
              <a:rPr lang="en-US" smtClean="0"/>
              <a:t>14</a:t>
            </a:fld>
            <a:endParaRPr lang="en-US" dirty="0"/>
          </a:p>
        </p:txBody>
      </p:sp>
    </p:spTree>
    <p:extLst>
      <p:ext uri="{BB962C8B-B14F-4D97-AF65-F5344CB8AC3E}">
        <p14:creationId xmlns:p14="http://schemas.microsoft.com/office/powerpoint/2010/main" val="2463900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0CB61-955F-4E38-8655-AB85D97DB5A4}" type="slidenum">
              <a:rPr lang="en-US" smtClean="0"/>
              <a:t>15</a:t>
            </a:fld>
            <a:endParaRPr lang="en-US" dirty="0"/>
          </a:p>
        </p:txBody>
      </p:sp>
    </p:spTree>
    <p:extLst>
      <p:ext uri="{BB962C8B-B14F-4D97-AF65-F5344CB8AC3E}">
        <p14:creationId xmlns:p14="http://schemas.microsoft.com/office/powerpoint/2010/main" val="2540833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0CB61-955F-4E38-8655-AB85D97DB5A4}" type="slidenum">
              <a:rPr lang="en-US" smtClean="0"/>
              <a:t>16</a:t>
            </a:fld>
            <a:endParaRPr lang="en-US" dirty="0"/>
          </a:p>
        </p:txBody>
      </p:sp>
    </p:spTree>
    <p:extLst>
      <p:ext uri="{BB962C8B-B14F-4D97-AF65-F5344CB8AC3E}">
        <p14:creationId xmlns:p14="http://schemas.microsoft.com/office/powerpoint/2010/main" val="1475536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0CB61-955F-4E38-8655-AB85D97DB5A4}" type="slidenum">
              <a:rPr lang="en-US" smtClean="0"/>
              <a:t>17</a:t>
            </a:fld>
            <a:endParaRPr lang="en-US" dirty="0"/>
          </a:p>
        </p:txBody>
      </p:sp>
    </p:spTree>
    <p:extLst>
      <p:ext uri="{BB962C8B-B14F-4D97-AF65-F5344CB8AC3E}">
        <p14:creationId xmlns:p14="http://schemas.microsoft.com/office/powerpoint/2010/main" val="3820539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0CB61-955F-4E38-8655-AB85D97DB5A4}" type="slidenum">
              <a:rPr lang="en-US" smtClean="0"/>
              <a:t>18</a:t>
            </a:fld>
            <a:endParaRPr lang="en-US" dirty="0"/>
          </a:p>
        </p:txBody>
      </p:sp>
    </p:spTree>
    <p:extLst>
      <p:ext uri="{BB962C8B-B14F-4D97-AF65-F5344CB8AC3E}">
        <p14:creationId xmlns:p14="http://schemas.microsoft.com/office/powerpoint/2010/main" val="3171136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0CB61-955F-4E38-8655-AB85D97DB5A4}" type="slidenum">
              <a:rPr lang="en-US" smtClean="0"/>
              <a:t>19</a:t>
            </a:fld>
            <a:endParaRPr lang="en-US" dirty="0"/>
          </a:p>
        </p:txBody>
      </p:sp>
    </p:spTree>
    <p:extLst>
      <p:ext uri="{BB962C8B-B14F-4D97-AF65-F5344CB8AC3E}">
        <p14:creationId xmlns:p14="http://schemas.microsoft.com/office/powerpoint/2010/main" val="669858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greatest known risk factor is increasing age,</a:t>
            </a:r>
            <a:r>
              <a:rPr lang="en-US" baseline="0" dirty="0" smtClean="0"/>
              <a:t> the majority of people with Alzheimer’s disease are 65+. A small proportion of individuals (~5%) will suffer from early onset Alzheimer’s disease, often appearing when the individuals is in their 40s or 50s.</a:t>
            </a:r>
          </a:p>
          <a:p>
            <a:endParaRPr lang="en-US" baseline="0" dirty="0" smtClean="0"/>
          </a:p>
          <a:p>
            <a:r>
              <a:rPr lang="en-US" baseline="0" dirty="0" smtClean="0"/>
              <a:t>No cure for Alzheimer’s disease though it is possible to slow the worsening of dementia symptoms (through memory loss medication and treatment for behavioral changes).</a:t>
            </a:r>
          </a:p>
          <a:p>
            <a:endParaRPr lang="en-US" baseline="0" dirty="0" smtClean="0"/>
          </a:p>
          <a:p>
            <a:r>
              <a:rPr lang="en-US" baseline="0" dirty="0" smtClean="0"/>
              <a:t>Currently lots of research ongoing around Alzheimer’s disease and related dementias through the study of the disease on the human brain. A lot of what is currently known about this disease was discovered in the last 15 years.</a:t>
            </a:r>
          </a:p>
          <a:p>
            <a:endParaRPr lang="en-US" baseline="0" dirty="0" smtClean="0"/>
          </a:p>
          <a:p>
            <a:r>
              <a:rPr lang="en-US" baseline="0" dirty="0" smtClean="0"/>
              <a:t>Vascular dementia typically occurs after an individual suffers from a stroke.</a:t>
            </a:r>
          </a:p>
          <a:p>
            <a:endParaRPr lang="en-US" baseline="0" dirty="0" smtClean="0"/>
          </a:p>
          <a:p>
            <a:r>
              <a:rPr lang="en-US" baseline="0" dirty="0" smtClean="0"/>
              <a:t>Diagnosis of dementia is based on medical history, a physical examination, laboratory tests, and the characteristic changes in thinking, day-to-day function and behavior. Hard to determine the exact type of dementia (requires a visit to a specialist such as a neurologist or </a:t>
            </a:r>
            <a:r>
              <a:rPr lang="en-US" baseline="0" dirty="0" err="1" smtClean="0"/>
              <a:t>gero</a:t>
            </a:r>
            <a:r>
              <a:rPr lang="en-US" baseline="0" dirty="0" smtClean="0"/>
              <a:t>-psychologist).</a:t>
            </a:r>
            <a:endParaRPr lang="en-US" dirty="0"/>
          </a:p>
        </p:txBody>
      </p:sp>
      <p:sp>
        <p:nvSpPr>
          <p:cNvPr id="4" name="Slide Number Placeholder 3"/>
          <p:cNvSpPr>
            <a:spLocks noGrp="1"/>
          </p:cNvSpPr>
          <p:nvPr>
            <p:ph type="sldNum" sz="quarter" idx="10"/>
          </p:nvPr>
        </p:nvSpPr>
        <p:spPr/>
        <p:txBody>
          <a:bodyPr/>
          <a:lstStyle/>
          <a:p>
            <a:fld id="{D8B0CB61-955F-4E38-8655-AB85D97DB5A4}" type="slidenum">
              <a:rPr lang="en-US" smtClean="0"/>
              <a:t>2</a:t>
            </a:fld>
            <a:endParaRPr lang="en-US" dirty="0"/>
          </a:p>
        </p:txBody>
      </p:sp>
    </p:spTree>
    <p:extLst>
      <p:ext uri="{BB962C8B-B14F-4D97-AF65-F5344CB8AC3E}">
        <p14:creationId xmlns:p14="http://schemas.microsoft.com/office/powerpoint/2010/main" val="1356785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0CB61-955F-4E38-8655-AB85D97DB5A4}" type="slidenum">
              <a:rPr lang="en-US" smtClean="0"/>
              <a:t>20</a:t>
            </a:fld>
            <a:endParaRPr lang="en-US" dirty="0"/>
          </a:p>
        </p:txBody>
      </p:sp>
    </p:spTree>
    <p:extLst>
      <p:ext uri="{BB962C8B-B14F-4D97-AF65-F5344CB8AC3E}">
        <p14:creationId xmlns:p14="http://schemas.microsoft.com/office/powerpoint/2010/main" val="1920471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0CB61-955F-4E38-8655-AB85D97DB5A4}" type="slidenum">
              <a:rPr lang="en-US" smtClean="0"/>
              <a:t>21</a:t>
            </a:fld>
            <a:endParaRPr lang="en-US" dirty="0"/>
          </a:p>
        </p:txBody>
      </p:sp>
    </p:spTree>
    <p:extLst>
      <p:ext uri="{BB962C8B-B14F-4D97-AF65-F5344CB8AC3E}">
        <p14:creationId xmlns:p14="http://schemas.microsoft.com/office/powerpoint/2010/main" val="34061397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0CB61-955F-4E38-8655-AB85D97DB5A4}" type="slidenum">
              <a:rPr lang="en-US" smtClean="0"/>
              <a:t>22</a:t>
            </a:fld>
            <a:endParaRPr lang="en-US" dirty="0"/>
          </a:p>
        </p:txBody>
      </p:sp>
    </p:spTree>
    <p:extLst>
      <p:ext uri="{BB962C8B-B14F-4D97-AF65-F5344CB8AC3E}">
        <p14:creationId xmlns:p14="http://schemas.microsoft.com/office/powerpoint/2010/main" val="4057997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0CB61-955F-4E38-8655-AB85D97DB5A4}" type="slidenum">
              <a:rPr lang="en-US" smtClean="0"/>
              <a:t>23</a:t>
            </a:fld>
            <a:endParaRPr lang="en-US" dirty="0"/>
          </a:p>
        </p:txBody>
      </p:sp>
    </p:spTree>
    <p:extLst>
      <p:ext uri="{BB962C8B-B14F-4D97-AF65-F5344CB8AC3E}">
        <p14:creationId xmlns:p14="http://schemas.microsoft.com/office/powerpoint/2010/main" val="808145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0CB61-955F-4E38-8655-AB85D97DB5A4}" type="slidenum">
              <a:rPr lang="en-US" smtClean="0"/>
              <a:t>24</a:t>
            </a:fld>
            <a:endParaRPr lang="en-US" dirty="0"/>
          </a:p>
        </p:txBody>
      </p:sp>
    </p:spTree>
    <p:extLst>
      <p:ext uri="{BB962C8B-B14F-4D97-AF65-F5344CB8AC3E}">
        <p14:creationId xmlns:p14="http://schemas.microsoft.com/office/powerpoint/2010/main" val="28456301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0CB61-955F-4E38-8655-AB85D97DB5A4}" type="slidenum">
              <a:rPr lang="en-US" smtClean="0"/>
              <a:t>25</a:t>
            </a:fld>
            <a:endParaRPr lang="en-US" dirty="0"/>
          </a:p>
        </p:txBody>
      </p:sp>
    </p:spTree>
    <p:extLst>
      <p:ext uri="{BB962C8B-B14F-4D97-AF65-F5344CB8AC3E}">
        <p14:creationId xmlns:p14="http://schemas.microsoft.com/office/powerpoint/2010/main" val="3485922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0CB61-955F-4E38-8655-AB85D97DB5A4}" type="slidenum">
              <a:rPr lang="en-US" smtClean="0"/>
              <a:t>26</a:t>
            </a:fld>
            <a:endParaRPr lang="en-US" dirty="0"/>
          </a:p>
        </p:txBody>
      </p:sp>
    </p:spTree>
    <p:extLst>
      <p:ext uri="{BB962C8B-B14F-4D97-AF65-F5344CB8AC3E}">
        <p14:creationId xmlns:p14="http://schemas.microsoft.com/office/powerpoint/2010/main" val="32338591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0CB61-955F-4E38-8655-AB85D97DB5A4}" type="slidenum">
              <a:rPr lang="en-US" smtClean="0"/>
              <a:t>27</a:t>
            </a:fld>
            <a:endParaRPr lang="en-US" dirty="0"/>
          </a:p>
        </p:txBody>
      </p:sp>
    </p:spTree>
    <p:extLst>
      <p:ext uri="{BB962C8B-B14F-4D97-AF65-F5344CB8AC3E}">
        <p14:creationId xmlns:p14="http://schemas.microsoft.com/office/powerpoint/2010/main" val="11953445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0CB61-955F-4E38-8655-AB85D97DB5A4}" type="slidenum">
              <a:rPr lang="en-US" smtClean="0"/>
              <a:t>28</a:t>
            </a:fld>
            <a:endParaRPr lang="en-US" dirty="0"/>
          </a:p>
        </p:txBody>
      </p:sp>
    </p:spTree>
    <p:extLst>
      <p:ext uri="{BB962C8B-B14F-4D97-AF65-F5344CB8AC3E}">
        <p14:creationId xmlns:p14="http://schemas.microsoft.com/office/powerpoint/2010/main" val="9044006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Among deaths occurring in individuals 65 years and older, the combination of Alzheimer’s and Dementia</a:t>
            </a:r>
            <a:r>
              <a:rPr lang="en-US" baseline="0" dirty="0" smtClean="0"/>
              <a:t> accounts for between 10.5-11.5% of deaths in this age group (this is compared to the 6.5-7.5% of deaths for all age groups).</a:t>
            </a:r>
          </a:p>
          <a:p>
            <a:endParaRPr lang="en-US" baseline="0" dirty="0" smtClean="0"/>
          </a:p>
          <a:p>
            <a:r>
              <a:rPr lang="en-US" baseline="0" dirty="0" smtClean="0"/>
              <a:t>In 2010 -2013, Alzheimer’s was the 9</a:t>
            </a:r>
            <a:r>
              <a:rPr lang="en-US" baseline="30000" dirty="0" smtClean="0"/>
              <a:t>th</a:t>
            </a:r>
            <a:r>
              <a:rPr lang="en-US" baseline="0" dirty="0" smtClean="0"/>
              <a:t> leading cause of death in New Mexico and the 6</a:t>
            </a:r>
            <a:r>
              <a:rPr lang="en-US" baseline="30000" dirty="0" smtClean="0"/>
              <a:t>th</a:t>
            </a:r>
            <a:r>
              <a:rPr lang="en-US" baseline="0" dirty="0" smtClean="0"/>
              <a:t> leading cause of death in the United States (Health Statistics Annual Reports).</a:t>
            </a:r>
          </a:p>
          <a:p>
            <a:r>
              <a:rPr lang="en-US" baseline="0" dirty="0" smtClean="0"/>
              <a:t>In 2009, Alzheimer’s was the 8</a:t>
            </a:r>
            <a:r>
              <a:rPr lang="en-US" baseline="30000" dirty="0" smtClean="0"/>
              <a:t>th</a:t>
            </a:r>
            <a:r>
              <a:rPr lang="en-US" baseline="0" dirty="0" smtClean="0"/>
              <a:t> leading cause of death in New Mexico.</a:t>
            </a:r>
            <a:endParaRPr lang="en-US" dirty="0"/>
          </a:p>
        </p:txBody>
      </p:sp>
      <p:sp>
        <p:nvSpPr>
          <p:cNvPr id="4" name="Slide Number Placeholder 3"/>
          <p:cNvSpPr>
            <a:spLocks noGrp="1"/>
          </p:cNvSpPr>
          <p:nvPr>
            <p:ph type="sldNum" sz="quarter" idx="10"/>
          </p:nvPr>
        </p:nvSpPr>
        <p:spPr/>
        <p:txBody>
          <a:bodyPr/>
          <a:lstStyle/>
          <a:p>
            <a:fld id="{D8B0CB61-955F-4E38-8655-AB85D97DB5A4}" type="slidenum">
              <a:rPr lang="en-US" smtClean="0"/>
              <a:t>29</a:t>
            </a:fld>
            <a:endParaRPr lang="en-US" dirty="0"/>
          </a:p>
        </p:txBody>
      </p:sp>
    </p:spTree>
    <p:extLst>
      <p:ext uri="{BB962C8B-B14F-4D97-AF65-F5344CB8AC3E}">
        <p14:creationId xmlns:p14="http://schemas.microsoft.com/office/powerpoint/2010/main" val="1167330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0CB61-955F-4E38-8655-AB85D97DB5A4}" type="slidenum">
              <a:rPr lang="en-US" smtClean="0"/>
              <a:t>3</a:t>
            </a:fld>
            <a:endParaRPr lang="en-US" dirty="0"/>
          </a:p>
        </p:txBody>
      </p:sp>
    </p:spTree>
    <p:extLst>
      <p:ext uri="{BB962C8B-B14F-4D97-AF65-F5344CB8AC3E}">
        <p14:creationId xmlns:p14="http://schemas.microsoft.com/office/powerpoint/2010/main" val="5611803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0CB61-955F-4E38-8655-AB85D97DB5A4}" type="slidenum">
              <a:rPr lang="en-US" smtClean="0"/>
              <a:t>30</a:t>
            </a:fld>
            <a:endParaRPr lang="en-US" dirty="0"/>
          </a:p>
        </p:txBody>
      </p:sp>
    </p:spTree>
    <p:extLst>
      <p:ext uri="{BB962C8B-B14F-4D97-AF65-F5344CB8AC3E}">
        <p14:creationId xmlns:p14="http://schemas.microsoft.com/office/powerpoint/2010/main" val="1421655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0CB61-955F-4E38-8655-AB85D97DB5A4}" type="slidenum">
              <a:rPr lang="en-US" smtClean="0"/>
              <a:t>31</a:t>
            </a:fld>
            <a:endParaRPr lang="en-US" dirty="0"/>
          </a:p>
        </p:txBody>
      </p:sp>
    </p:spTree>
    <p:extLst>
      <p:ext uri="{BB962C8B-B14F-4D97-AF65-F5344CB8AC3E}">
        <p14:creationId xmlns:p14="http://schemas.microsoft.com/office/powerpoint/2010/main" val="37112269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0CB61-955F-4E38-8655-AB85D97DB5A4}" type="slidenum">
              <a:rPr lang="en-US" smtClean="0"/>
              <a:t>32</a:t>
            </a:fld>
            <a:endParaRPr lang="en-US" dirty="0"/>
          </a:p>
        </p:txBody>
      </p:sp>
    </p:spTree>
    <p:extLst>
      <p:ext uri="{BB962C8B-B14F-4D97-AF65-F5344CB8AC3E}">
        <p14:creationId xmlns:p14="http://schemas.microsoft.com/office/powerpoint/2010/main" val="23169878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Population</a:t>
            </a:r>
            <a:r>
              <a:rPr lang="en-US" baseline="0" dirty="0" smtClean="0"/>
              <a:t> Estimates from NM-IBIS restricted to individuals 65 years and older.</a:t>
            </a:r>
            <a:endParaRPr lang="en-US" dirty="0" smtClean="0"/>
          </a:p>
          <a:p>
            <a:endParaRPr lang="en-US" dirty="0"/>
          </a:p>
        </p:txBody>
      </p:sp>
      <p:sp>
        <p:nvSpPr>
          <p:cNvPr id="4" name="Slide Number Placeholder 3"/>
          <p:cNvSpPr>
            <a:spLocks noGrp="1"/>
          </p:cNvSpPr>
          <p:nvPr>
            <p:ph type="sldNum" sz="quarter" idx="10"/>
          </p:nvPr>
        </p:nvSpPr>
        <p:spPr/>
        <p:txBody>
          <a:bodyPr/>
          <a:lstStyle/>
          <a:p>
            <a:fld id="{D8B0CB61-955F-4E38-8655-AB85D97DB5A4}" type="slidenum">
              <a:rPr lang="en-US" smtClean="0"/>
              <a:t>33</a:t>
            </a:fld>
            <a:endParaRPr lang="en-US" dirty="0"/>
          </a:p>
        </p:txBody>
      </p:sp>
    </p:spTree>
    <p:extLst>
      <p:ext uri="{BB962C8B-B14F-4D97-AF65-F5344CB8AC3E}">
        <p14:creationId xmlns:p14="http://schemas.microsoft.com/office/powerpoint/2010/main" val="18642596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0CB61-955F-4E38-8655-AB85D97DB5A4}" type="slidenum">
              <a:rPr lang="en-US" smtClean="0"/>
              <a:t>34</a:t>
            </a:fld>
            <a:endParaRPr lang="en-US" dirty="0"/>
          </a:p>
        </p:txBody>
      </p:sp>
    </p:spTree>
    <p:extLst>
      <p:ext uri="{BB962C8B-B14F-4D97-AF65-F5344CB8AC3E}">
        <p14:creationId xmlns:p14="http://schemas.microsoft.com/office/powerpoint/2010/main" val="15023591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0CB61-955F-4E38-8655-AB85D97DB5A4}" type="slidenum">
              <a:rPr lang="en-US" smtClean="0"/>
              <a:t>35</a:t>
            </a:fld>
            <a:endParaRPr lang="en-US" dirty="0"/>
          </a:p>
        </p:txBody>
      </p:sp>
    </p:spTree>
    <p:extLst>
      <p:ext uri="{BB962C8B-B14F-4D97-AF65-F5344CB8AC3E}">
        <p14:creationId xmlns:p14="http://schemas.microsoft.com/office/powerpoint/2010/main" val="32082097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0CB61-955F-4E38-8655-AB85D97DB5A4}" type="slidenum">
              <a:rPr lang="en-US" smtClean="0"/>
              <a:t>36</a:t>
            </a:fld>
            <a:endParaRPr lang="en-US" dirty="0"/>
          </a:p>
        </p:txBody>
      </p:sp>
    </p:spTree>
    <p:extLst>
      <p:ext uri="{BB962C8B-B14F-4D97-AF65-F5344CB8AC3E}">
        <p14:creationId xmlns:p14="http://schemas.microsoft.com/office/powerpoint/2010/main" val="8866006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Population</a:t>
            </a:r>
            <a:r>
              <a:rPr lang="en-US" baseline="0" dirty="0" smtClean="0"/>
              <a:t> Estimates from NM-IBIS restricted to individuals 65 years and older.</a:t>
            </a:r>
            <a:endParaRPr lang="en-US" dirty="0"/>
          </a:p>
        </p:txBody>
      </p:sp>
      <p:sp>
        <p:nvSpPr>
          <p:cNvPr id="4" name="Slide Number Placeholder 3"/>
          <p:cNvSpPr>
            <a:spLocks noGrp="1"/>
          </p:cNvSpPr>
          <p:nvPr>
            <p:ph type="sldNum" sz="quarter" idx="10"/>
          </p:nvPr>
        </p:nvSpPr>
        <p:spPr/>
        <p:txBody>
          <a:bodyPr/>
          <a:lstStyle/>
          <a:p>
            <a:fld id="{D8B0CB61-955F-4E38-8655-AB85D97DB5A4}" type="slidenum">
              <a:rPr lang="en-US" smtClean="0"/>
              <a:t>37</a:t>
            </a:fld>
            <a:endParaRPr lang="en-US" dirty="0"/>
          </a:p>
        </p:txBody>
      </p:sp>
    </p:spTree>
    <p:extLst>
      <p:ext uri="{BB962C8B-B14F-4D97-AF65-F5344CB8AC3E}">
        <p14:creationId xmlns:p14="http://schemas.microsoft.com/office/powerpoint/2010/main" val="2242032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 given year for ED admissions, only 5-10% of individual’s with Alzheimer’s Disease or Dementia Related Disease were under the age of 65 years.</a:t>
            </a:r>
          </a:p>
          <a:p>
            <a:pPr defTabSz="931774">
              <a:defRPr/>
            </a:pPr>
            <a:r>
              <a:rPr lang="en-US" baseline="0" dirty="0" smtClean="0"/>
              <a:t>In a given year for deaths, only ~2% of individual’s with Alzheimer’s Disease or Dementia Related Disease were under the age of 65 years.</a:t>
            </a:r>
          </a:p>
          <a:p>
            <a:endParaRPr lang="en-US" dirty="0"/>
          </a:p>
        </p:txBody>
      </p:sp>
      <p:sp>
        <p:nvSpPr>
          <p:cNvPr id="4" name="Slide Number Placeholder 3"/>
          <p:cNvSpPr>
            <a:spLocks noGrp="1"/>
          </p:cNvSpPr>
          <p:nvPr>
            <p:ph type="sldNum" sz="quarter" idx="10"/>
          </p:nvPr>
        </p:nvSpPr>
        <p:spPr/>
        <p:txBody>
          <a:bodyPr/>
          <a:lstStyle/>
          <a:p>
            <a:fld id="{D8B0CB61-955F-4E38-8655-AB85D97DB5A4}" type="slidenum">
              <a:rPr lang="en-US" smtClean="0"/>
              <a:t>38</a:t>
            </a:fld>
            <a:endParaRPr lang="en-US" dirty="0"/>
          </a:p>
        </p:txBody>
      </p:sp>
    </p:spTree>
    <p:extLst>
      <p:ext uri="{BB962C8B-B14F-4D97-AF65-F5344CB8AC3E}">
        <p14:creationId xmlns:p14="http://schemas.microsoft.com/office/powerpoint/2010/main" val="7135928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0CB61-955F-4E38-8655-AB85D97DB5A4}" type="slidenum">
              <a:rPr lang="en-US" smtClean="0"/>
              <a:t>39</a:t>
            </a:fld>
            <a:endParaRPr lang="en-US" dirty="0"/>
          </a:p>
        </p:txBody>
      </p:sp>
    </p:spTree>
    <p:extLst>
      <p:ext uri="{BB962C8B-B14F-4D97-AF65-F5344CB8AC3E}">
        <p14:creationId xmlns:p14="http://schemas.microsoft.com/office/powerpoint/2010/main" val="1999726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0CB61-955F-4E38-8655-AB85D97DB5A4}" type="slidenum">
              <a:rPr lang="en-US" smtClean="0"/>
              <a:t>4</a:t>
            </a:fld>
            <a:endParaRPr lang="en-US" dirty="0"/>
          </a:p>
        </p:txBody>
      </p:sp>
    </p:spTree>
    <p:extLst>
      <p:ext uri="{BB962C8B-B14F-4D97-AF65-F5344CB8AC3E}">
        <p14:creationId xmlns:p14="http://schemas.microsoft.com/office/powerpoint/2010/main" val="39707759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C22A7F-E927-4F69-81F0-79048675C020}" type="slidenum">
              <a:rPr lang="en-US" smtClean="0"/>
              <a:t>40</a:t>
            </a:fld>
            <a:endParaRPr lang="en-US"/>
          </a:p>
        </p:txBody>
      </p:sp>
    </p:spTree>
    <p:extLst>
      <p:ext uri="{BB962C8B-B14F-4D97-AF65-F5344CB8AC3E}">
        <p14:creationId xmlns:p14="http://schemas.microsoft.com/office/powerpoint/2010/main" val="2150457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0CB61-955F-4E38-8655-AB85D97DB5A4}" type="slidenum">
              <a:rPr lang="en-US" smtClean="0"/>
              <a:t>5</a:t>
            </a:fld>
            <a:endParaRPr lang="en-US" dirty="0"/>
          </a:p>
        </p:txBody>
      </p:sp>
    </p:spTree>
    <p:extLst>
      <p:ext uri="{BB962C8B-B14F-4D97-AF65-F5344CB8AC3E}">
        <p14:creationId xmlns:p14="http://schemas.microsoft.com/office/powerpoint/2010/main" val="3766409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Mexico Specific data</a:t>
            </a:r>
          </a:p>
          <a:p>
            <a:r>
              <a:rPr lang="en-US" dirty="0" smtClean="0"/>
              <a:t>Percent Increase in Number of Cases from</a:t>
            </a:r>
            <a:r>
              <a:rPr lang="en-US" baseline="0" dirty="0" smtClean="0"/>
              <a:t> 2009-2013 was 5.3%</a:t>
            </a:r>
          </a:p>
          <a:p>
            <a:r>
              <a:rPr lang="en-US" baseline="0" dirty="0" smtClean="0"/>
              <a:t>Percent Increase in Number of Beneficiaries: 14.8%</a:t>
            </a:r>
            <a:endParaRPr lang="en-US" dirty="0"/>
          </a:p>
        </p:txBody>
      </p:sp>
      <p:sp>
        <p:nvSpPr>
          <p:cNvPr id="4" name="Slide Number Placeholder 3"/>
          <p:cNvSpPr>
            <a:spLocks noGrp="1"/>
          </p:cNvSpPr>
          <p:nvPr>
            <p:ph type="sldNum" sz="quarter" idx="10"/>
          </p:nvPr>
        </p:nvSpPr>
        <p:spPr/>
        <p:txBody>
          <a:bodyPr/>
          <a:lstStyle/>
          <a:p>
            <a:fld id="{D8B0CB61-955F-4E38-8655-AB85D97DB5A4}" type="slidenum">
              <a:rPr lang="en-US" smtClean="0"/>
              <a:t>6</a:t>
            </a:fld>
            <a:endParaRPr lang="en-US" dirty="0"/>
          </a:p>
        </p:txBody>
      </p:sp>
    </p:spTree>
    <p:extLst>
      <p:ext uri="{BB962C8B-B14F-4D97-AF65-F5344CB8AC3E}">
        <p14:creationId xmlns:p14="http://schemas.microsoft.com/office/powerpoint/2010/main" val="2827891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0CB61-955F-4E38-8655-AB85D97DB5A4}" type="slidenum">
              <a:rPr lang="en-US" smtClean="0"/>
              <a:t>7</a:t>
            </a:fld>
            <a:endParaRPr lang="en-US" dirty="0"/>
          </a:p>
        </p:txBody>
      </p:sp>
    </p:spTree>
    <p:extLst>
      <p:ext uri="{BB962C8B-B14F-4D97-AF65-F5344CB8AC3E}">
        <p14:creationId xmlns:p14="http://schemas.microsoft.com/office/powerpoint/2010/main" val="2778629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Dementia</a:t>
            </a:r>
            <a:r>
              <a:rPr lang="en-US" baseline="0" dirty="0" smtClean="0"/>
              <a:t> codes beyond 290 are in line with CMS guidelines for defining dementia.</a:t>
            </a:r>
            <a:endParaRPr lang="en-US" dirty="0"/>
          </a:p>
        </p:txBody>
      </p:sp>
      <p:sp>
        <p:nvSpPr>
          <p:cNvPr id="4" name="Slide Number Placeholder 3"/>
          <p:cNvSpPr>
            <a:spLocks noGrp="1"/>
          </p:cNvSpPr>
          <p:nvPr>
            <p:ph type="sldNum" sz="quarter" idx="10"/>
          </p:nvPr>
        </p:nvSpPr>
        <p:spPr/>
        <p:txBody>
          <a:bodyPr/>
          <a:lstStyle/>
          <a:p>
            <a:fld id="{D8B0CB61-955F-4E38-8655-AB85D97DB5A4}" type="slidenum">
              <a:rPr lang="en-US" smtClean="0"/>
              <a:t>8</a:t>
            </a:fld>
            <a:endParaRPr lang="en-US" dirty="0"/>
          </a:p>
        </p:txBody>
      </p:sp>
    </p:spTree>
    <p:extLst>
      <p:ext uri="{BB962C8B-B14F-4D97-AF65-F5344CB8AC3E}">
        <p14:creationId xmlns:p14="http://schemas.microsoft.com/office/powerpoint/2010/main" val="1648212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B0CB61-955F-4E38-8655-AB85D97DB5A4}" type="slidenum">
              <a:rPr lang="en-US" smtClean="0"/>
              <a:t>9</a:t>
            </a:fld>
            <a:endParaRPr lang="en-US" dirty="0"/>
          </a:p>
        </p:txBody>
      </p:sp>
    </p:spTree>
    <p:extLst>
      <p:ext uri="{BB962C8B-B14F-4D97-AF65-F5344CB8AC3E}">
        <p14:creationId xmlns:p14="http://schemas.microsoft.com/office/powerpoint/2010/main" val="3185863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928174-82E2-4675-86A4-71598F51C051}"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50C123-6497-4067-A87F-CBEC62BEFBDE}" type="slidenum">
              <a:rPr lang="en-US" smtClean="0"/>
              <a:t>‹#›</a:t>
            </a:fld>
            <a:endParaRPr lang="en-US"/>
          </a:p>
        </p:txBody>
      </p:sp>
    </p:spTree>
    <p:extLst>
      <p:ext uri="{BB962C8B-B14F-4D97-AF65-F5344CB8AC3E}">
        <p14:creationId xmlns:p14="http://schemas.microsoft.com/office/powerpoint/2010/main" val="3584465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928174-82E2-4675-86A4-71598F51C051}"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50C123-6497-4067-A87F-CBEC62BEFBDE}" type="slidenum">
              <a:rPr lang="en-US" smtClean="0"/>
              <a:t>‹#›</a:t>
            </a:fld>
            <a:endParaRPr lang="en-US"/>
          </a:p>
        </p:txBody>
      </p:sp>
    </p:spTree>
    <p:extLst>
      <p:ext uri="{BB962C8B-B14F-4D97-AF65-F5344CB8AC3E}">
        <p14:creationId xmlns:p14="http://schemas.microsoft.com/office/powerpoint/2010/main" val="3783825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928174-82E2-4675-86A4-71598F51C051}"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50C123-6497-4067-A87F-CBEC62BEFBDE}" type="slidenum">
              <a:rPr lang="en-US" smtClean="0"/>
              <a:t>‹#›</a:t>
            </a:fld>
            <a:endParaRPr lang="en-US"/>
          </a:p>
        </p:txBody>
      </p:sp>
    </p:spTree>
    <p:extLst>
      <p:ext uri="{BB962C8B-B14F-4D97-AF65-F5344CB8AC3E}">
        <p14:creationId xmlns:p14="http://schemas.microsoft.com/office/powerpoint/2010/main" val="961895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928174-82E2-4675-86A4-71598F51C051}"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50C123-6497-4067-A87F-CBEC62BEFBDE}" type="slidenum">
              <a:rPr lang="en-US" smtClean="0"/>
              <a:t>‹#›</a:t>
            </a:fld>
            <a:endParaRPr lang="en-US"/>
          </a:p>
        </p:txBody>
      </p:sp>
    </p:spTree>
    <p:extLst>
      <p:ext uri="{BB962C8B-B14F-4D97-AF65-F5344CB8AC3E}">
        <p14:creationId xmlns:p14="http://schemas.microsoft.com/office/powerpoint/2010/main" val="3864078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928174-82E2-4675-86A4-71598F51C051}"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50C123-6497-4067-A87F-CBEC62BEFBDE}" type="slidenum">
              <a:rPr lang="en-US" smtClean="0"/>
              <a:t>‹#›</a:t>
            </a:fld>
            <a:endParaRPr lang="en-US"/>
          </a:p>
        </p:txBody>
      </p:sp>
    </p:spTree>
    <p:extLst>
      <p:ext uri="{BB962C8B-B14F-4D97-AF65-F5344CB8AC3E}">
        <p14:creationId xmlns:p14="http://schemas.microsoft.com/office/powerpoint/2010/main" val="4115487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928174-82E2-4675-86A4-71598F51C051}" type="datetimeFigureOut">
              <a:rPr lang="en-US" smtClean="0"/>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50C123-6497-4067-A87F-CBEC62BEFBDE}" type="slidenum">
              <a:rPr lang="en-US" smtClean="0"/>
              <a:t>‹#›</a:t>
            </a:fld>
            <a:endParaRPr lang="en-US"/>
          </a:p>
        </p:txBody>
      </p:sp>
    </p:spTree>
    <p:extLst>
      <p:ext uri="{BB962C8B-B14F-4D97-AF65-F5344CB8AC3E}">
        <p14:creationId xmlns:p14="http://schemas.microsoft.com/office/powerpoint/2010/main" val="2597145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928174-82E2-4675-86A4-71598F51C051}" type="datetimeFigureOut">
              <a:rPr lang="en-US" smtClean="0"/>
              <a:t>9/11/2015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50C123-6497-4067-A87F-CBEC62BEFBDE}" type="slidenum">
              <a:rPr lang="en-US" smtClean="0"/>
              <a:t>‹#›</a:t>
            </a:fld>
            <a:endParaRPr lang="en-US"/>
          </a:p>
        </p:txBody>
      </p:sp>
    </p:spTree>
    <p:extLst>
      <p:ext uri="{BB962C8B-B14F-4D97-AF65-F5344CB8AC3E}">
        <p14:creationId xmlns:p14="http://schemas.microsoft.com/office/powerpoint/2010/main" val="1218580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928174-82E2-4675-86A4-71598F51C051}" type="datetimeFigureOut">
              <a:rPr lang="en-US" smtClean="0"/>
              <a:t>9/11/2015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50C123-6497-4067-A87F-CBEC62BEFBDE}" type="slidenum">
              <a:rPr lang="en-US" smtClean="0"/>
              <a:t>‹#›</a:t>
            </a:fld>
            <a:endParaRPr lang="en-US"/>
          </a:p>
        </p:txBody>
      </p:sp>
    </p:spTree>
    <p:extLst>
      <p:ext uri="{BB962C8B-B14F-4D97-AF65-F5344CB8AC3E}">
        <p14:creationId xmlns:p14="http://schemas.microsoft.com/office/powerpoint/2010/main" val="1162045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928174-82E2-4675-86A4-71598F51C051}" type="datetimeFigureOut">
              <a:rPr lang="en-US" smtClean="0"/>
              <a:t>9/11/2015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50C123-6497-4067-A87F-CBEC62BEFBDE}" type="slidenum">
              <a:rPr lang="en-US" smtClean="0"/>
              <a:t>‹#›</a:t>
            </a:fld>
            <a:endParaRPr lang="en-US"/>
          </a:p>
        </p:txBody>
      </p:sp>
    </p:spTree>
    <p:extLst>
      <p:ext uri="{BB962C8B-B14F-4D97-AF65-F5344CB8AC3E}">
        <p14:creationId xmlns:p14="http://schemas.microsoft.com/office/powerpoint/2010/main" val="2998997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928174-82E2-4675-86A4-71598F51C051}" type="datetimeFigureOut">
              <a:rPr lang="en-US" smtClean="0"/>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50C123-6497-4067-A87F-CBEC62BEFBDE}" type="slidenum">
              <a:rPr lang="en-US" smtClean="0"/>
              <a:t>‹#›</a:t>
            </a:fld>
            <a:endParaRPr lang="en-US"/>
          </a:p>
        </p:txBody>
      </p:sp>
    </p:spTree>
    <p:extLst>
      <p:ext uri="{BB962C8B-B14F-4D97-AF65-F5344CB8AC3E}">
        <p14:creationId xmlns:p14="http://schemas.microsoft.com/office/powerpoint/2010/main" val="2412615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928174-82E2-4675-86A4-71598F51C051}" type="datetimeFigureOut">
              <a:rPr lang="en-US" smtClean="0"/>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50C123-6497-4067-A87F-CBEC62BEFBDE}" type="slidenum">
              <a:rPr lang="en-US" smtClean="0"/>
              <a:t>‹#›</a:t>
            </a:fld>
            <a:endParaRPr lang="en-US"/>
          </a:p>
        </p:txBody>
      </p:sp>
    </p:spTree>
    <p:extLst>
      <p:ext uri="{BB962C8B-B14F-4D97-AF65-F5344CB8AC3E}">
        <p14:creationId xmlns:p14="http://schemas.microsoft.com/office/powerpoint/2010/main" val="2625757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928174-82E2-4675-86A4-71598F51C051}" type="datetimeFigureOut">
              <a:rPr lang="en-US" smtClean="0"/>
              <a:t>9/11/2015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0C123-6497-4067-A87F-CBEC62BEFBDE}" type="slidenum">
              <a:rPr lang="en-US" smtClean="0"/>
              <a:t>‹#›</a:t>
            </a:fld>
            <a:endParaRPr lang="en-US"/>
          </a:p>
        </p:txBody>
      </p:sp>
    </p:spTree>
    <p:extLst>
      <p:ext uri="{BB962C8B-B14F-4D97-AF65-F5344CB8AC3E}">
        <p14:creationId xmlns:p14="http://schemas.microsoft.com/office/powerpoint/2010/main" val="223919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gif"/><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18.xml"/><Relationship Id="rId16"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mailto:Victoria.Dirmyer@state.nm.us"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hyperlink" Target="mailto:Abubakar.Ropri@state.nm.u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83110" cy="6858000"/>
            <a:chOff x="0" y="0"/>
            <a:chExt cx="1283110" cy="6858000"/>
          </a:xfrm>
        </p:grpSpPr>
        <p:sp>
          <p:nvSpPr>
            <p:cNvPr id="5" name="Rectangle 4"/>
            <p:cNvSpPr/>
            <p:nvPr/>
          </p:nvSpPr>
          <p:spPr>
            <a:xfrm>
              <a:off x="0" y="0"/>
              <a:ext cx="1283110" cy="6858000"/>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84355" y="5884663"/>
              <a:ext cx="914400" cy="914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2521114" y="1533833"/>
            <a:ext cx="8093690" cy="1446550"/>
          </a:xfrm>
          <a:prstGeom prst="rect">
            <a:avLst/>
          </a:prstGeom>
          <a:noFill/>
        </p:spPr>
        <p:txBody>
          <a:bodyPr wrap="none" rtlCol="0">
            <a:spAutoFit/>
          </a:bodyPr>
          <a:lstStyle/>
          <a:p>
            <a:pPr algn="ctr"/>
            <a:r>
              <a:rPr lang="en-US" sz="4400" dirty="0" smtClean="0"/>
              <a:t>Alzheimer’s Disease and Dementia</a:t>
            </a:r>
          </a:p>
          <a:p>
            <a:pPr algn="ctr"/>
            <a:r>
              <a:rPr lang="en-US" sz="4400" dirty="0" smtClean="0"/>
              <a:t> in New Mexico</a:t>
            </a:r>
          </a:p>
        </p:txBody>
      </p:sp>
      <p:sp>
        <p:nvSpPr>
          <p:cNvPr id="11" name="TextBox 10"/>
          <p:cNvSpPr txBox="1"/>
          <p:nvPr/>
        </p:nvSpPr>
        <p:spPr>
          <a:xfrm>
            <a:off x="8473259" y="6211669"/>
            <a:ext cx="3788987" cy="646331"/>
          </a:xfrm>
          <a:prstGeom prst="rect">
            <a:avLst/>
          </a:prstGeom>
          <a:noFill/>
        </p:spPr>
        <p:txBody>
          <a:bodyPr wrap="none" rtlCol="0">
            <a:spAutoFit/>
          </a:bodyPr>
          <a:lstStyle/>
          <a:p>
            <a:pPr algn="r"/>
            <a:r>
              <a:rPr lang="en-US" dirty="0" smtClean="0"/>
              <a:t>Health Systems Epidemiology Program</a:t>
            </a:r>
          </a:p>
          <a:p>
            <a:pPr algn="r"/>
            <a:r>
              <a:rPr lang="en-US" dirty="0" smtClean="0"/>
              <a:t>September 11, 2015</a:t>
            </a:r>
            <a:endParaRPr lang="en-US" dirty="0"/>
          </a:p>
        </p:txBody>
      </p:sp>
    </p:spTree>
    <p:extLst>
      <p:ext uri="{BB962C8B-B14F-4D97-AF65-F5344CB8AC3E}">
        <p14:creationId xmlns:p14="http://schemas.microsoft.com/office/powerpoint/2010/main" val="3633175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83110" cy="6858000"/>
            <a:chOff x="0" y="0"/>
            <a:chExt cx="1283110" cy="6858000"/>
          </a:xfrm>
        </p:grpSpPr>
        <p:sp>
          <p:nvSpPr>
            <p:cNvPr id="5" name="Rectangle 4"/>
            <p:cNvSpPr/>
            <p:nvPr/>
          </p:nvSpPr>
          <p:spPr>
            <a:xfrm>
              <a:off x="0" y="0"/>
              <a:ext cx="1283110" cy="6858000"/>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84355" y="5884663"/>
              <a:ext cx="914400" cy="914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3122578" y="421313"/>
            <a:ext cx="6829819" cy="1138773"/>
          </a:xfrm>
          <a:prstGeom prst="rect">
            <a:avLst/>
          </a:prstGeom>
          <a:noFill/>
        </p:spPr>
        <p:txBody>
          <a:bodyPr wrap="none" rtlCol="0">
            <a:spAutoFit/>
          </a:bodyPr>
          <a:lstStyle/>
          <a:p>
            <a:pPr algn="ctr"/>
            <a:r>
              <a:rPr lang="en-US" sz="4400" dirty="0" smtClean="0"/>
              <a:t>Emergency Department Data</a:t>
            </a:r>
          </a:p>
          <a:p>
            <a:pPr algn="ctr"/>
            <a:r>
              <a:rPr lang="en-US" sz="2400" dirty="0" smtClean="0"/>
              <a:t>Alzheimer’s Results</a:t>
            </a:r>
            <a:endParaRPr lang="en-US" sz="2400" dirty="0"/>
          </a:p>
        </p:txBody>
      </p:sp>
      <p:graphicFrame>
        <p:nvGraphicFramePr>
          <p:cNvPr id="8" name="Chart 7"/>
          <p:cNvGraphicFramePr>
            <a:graphicFrameLocks/>
          </p:cNvGraphicFramePr>
          <p:nvPr>
            <p:extLst>
              <p:ext uri="{D42A27DB-BD31-4B8C-83A1-F6EECF244321}">
                <p14:modId xmlns:p14="http://schemas.microsoft.com/office/powerpoint/2010/main" val="553022695"/>
              </p:ext>
            </p:extLst>
          </p:nvPr>
        </p:nvGraphicFramePr>
        <p:xfrm>
          <a:off x="2678719" y="1614415"/>
          <a:ext cx="7717536" cy="47274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72249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83110" cy="6858000"/>
            <a:chOff x="0" y="0"/>
            <a:chExt cx="1283110" cy="6858000"/>
          </a:xfrm>
        </p:grpSpPr>
        <p:sp>
          <p:nvSpPr>
            <p:cNvPr id="5" name="Rectangle 4"/>
            <p:cNvSpPr/>
            <p:nvPr/>
          </p:nvSpPr>
          <p:spPr>
            <a:xfrm>
              <a:off x="0" y="0"/>
              <a:ext cx="1283110" cy="6858000"/>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84355" y="5884663"/>
              <a:ext cx="914400" cy="914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3122578" y="421313"/>
            <a:ext cx="6829819" cy="1138773"/>
          </a:xfrm>
          <a:prstGeom prst="rect">
            <a:avLst/>
          </a:prstGeom>
          <a:noFill/>
        </p:spPr>
        <p:txBody>
          <a:bodyPr wrap="none" rtlCol="0">
            <a:spAutoFit/>
          </a:bodyPr>
          <a:lstStyle/>
          <a:p>
            <a:pPr algn="ctr"/>
            <a:r>
              <a:rPr lang="en-US" sz="4400" dirty="0" smtClean="0"/>
              <a:t>Emergency Department Data</a:t>
            </a:r>
          </a:p>
          <a:p>
            <a:pPr algn="ctr"/>
            <a:r>
              <a:rPr lang="en-US" sz="2400" dirty="0" smtClean="0"/>
              <a:t>Alzheimer’s Results</a:t>
            </a:r>
            <a:endParaRPr lang="en-US" sz="2400" dirty="0"/>
          </a:p>
        </p:txBody>
      </p:sp>
      <p:graphicFrame>
        <p:nvGraphicFramePr>
          <p:cNvPr id="8" name="Chart 7"/>
          <p:cNvGraphicFramePr>
            <a:graphicFrameLocks/>
          </p:cNvGraphicFramePr>
          <p:nvPr>
            <p:extLst>
              <p:ext uri="{D42A27DB-BD31-4B8C-83A1-F6EECF244321}">
                <p14:modId xmlns:p14="http://schemas.microsoft.com/office/powerpoint/2010/main" val="3976280489"/>
              </p:ext>
            </p:extLst>
          </p:nvPr>
        </p:nvGraphicFramePr>
        <p:xfrm>
          <a:off x="2450119" y="1687567"/>
          <a:ext cx="8174736" cy="51114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27959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83110" cy="6858000"/>
            <a:chOff x="0" y="0"/>
            <a:chExt cx="1283110" cy="6858000"/>
          </a:xfrm>
        </p:grpSpPr>
        <p:sp>
          <p:nvSpPr>
            <p:cNvPr id="5" name="Rectangle 4"/>
            <p:cNvSpPr/>
            <p:nvPr/>
          </p:nvSpPr>
          <p:spPr>
            <a:xfrm>
              <a:off x="0" y="0"/>
              <a:ext cx="1283110" cy="6858000"/>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84355" y="5884663"/>
              <a:ext cx="914400" cy="914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3122578" y="421313"/>
            <a:ext cx="6829819" cy="1138773"/>
          </a:xfrm>
          <a:prstGeom prst="rect">
            <a:avLst/>
          </a:prstGeom>
          <a:noFill/>
        </p:spPr>
        <p:txBody>
          <a:bodyPr wrap="none" rtlCol="0">
            <a:spAutoFit/>
          </a:bodyPr>
          <a:lstStyle/>
          <a:p>
            <a:pPr algn="ctr"/>
            <a:r>
              <a:rPr lang="en-US" sz="4400" dirty="0" smtClean="0"/>
              <a:t>Emergency Department Data</a:t>
            </a:r>
          </a:p>
          <a:p>
            <a:pPr algn="ctr"/>
            <a:r>
              <a:rPr lang="en-US" sz="2400" dirty="0" smtClean="0"/>
              <a:t>Alzheimer’s Results</a:t>
            </a:r>
            <a:endParaRPr lang="en-US" sz="2400" dirty="0"/>
          </a:p>
        </p:txBody>
      </p:sp>
      <p:graphicFrame>
        <p:nvGraphicFramePr>
          <p:cNvPr id="8" name="Chart 7"/>
          <p:cNvGraphicFramePr>
            <a:graphicFrameLocks/>
          </p:cNvGraphicFramePr>
          <p:nvPr>
            <p:extLst>
              <p:ext uri="{D42A27DB-BD31-4B8C-83A1-F6EECF244321}">
                <p14:modId xmlns:p14="http://schemas.microsoft.com/office/powerpoint/2010/main" val="2651700735"/>
              </p:ext>
            </p:extLst>
          </p:nvPr>
        </p:nvGraphicFramePr>
        <p:xfrm>
          <a:off x="2440975" y="1460073"/>
          <a:ext cx="8193024" cy="5093208"/>
        </p:xfrm>
        <a:graphic>
          <a:graphicData uri="http://schemas.openxmlformats.org/drawingml/2006/chart">
            <c:chart xmlns:c="http://schemas.openxmlformats.org/drawingml/2006/chart" xmlns:r="http://schemas.openxmlformats.org/officeDocument/2006/relationships" r:id="rId3"/>
          </a:graphicData>
        </a:graphic>
      </p:graphicFrame>
      <p:sp>
        <p:nvSpPr>
          <p:cNvPr id="2" name="5-Point Star 1"/>
          <p:cNvSpPr/>
          <p:nvPr/>
        </p:nvSpPr>
        <p:spPr>
          <a:xfrm>
            <a:off x="9688078" y="1297141"/>
            <a:ext cx="528637" cy="525889"/>
          </a:xfrm>
          <a:prstGeom prst="star5">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748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83110" cy="6858000"/>
            <a:chOff x="0" y="0"/>
            <a:chExt cx="1283110" cy="6858000"/>
          </a:xfrm>
        </p:grpSpPr>
        <p:sp>
          <p:nvSpPr>
            <p:cNvPr id="5" name="Rectangle 4"/>
            <p:cNvSpPr/>
            <p:nvPr/>
          </p:nvSpPr>
          <p:spPr>
            <a:xfrm>
              <a:off x="0" y="0"/>
              <a:ext cx="1283110" cy="6858000"/>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84355" y="5884663"/>
              <a:ext cx="914400" cy="914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3122578" y="421313"/>
            <a:ext cx="6829819" cy="1138773"/>
          </a:xfrm>
          <a:prstGeom prst="rect">
            <a:avLst/>
          </a:prstGeom>
          <a:noFill/>
        </p:spPr>
        <p:txBody>
          <a:bodyPr wrap="none" rtlCol="0">
            <a:spAutoFit/>
          </a:bodyPr>
          <a:lstStyle/>
          <a:p>
            <a:pPr algn="ctr"/>
            <a:r>
              <a:rPr lang="en-US" sz="4400" dirty="0" smtClean="0"/>
              <a:t>Emergency Department Data</a:t>
            </a:r>
          </a:p>
          <a:p>
            <a:pPr algn="ctr"/>
            <a:r>
              <a:rPr lang="en-US" sz="2400" dirty="0" smtClean="0"/>
              <a:t>Alzheimer’s Results</a:t>
            </a:r>
            <a:endParaRPr lang="en-US" sz="2400" dirty="0"/>
          </a:p>
        </p:txBody>
      </p:sp>
      <p:graphicFrame>
        <p:nvGraphicFramePr>
          <p:cNvPr id="9" name="Chart 8"/>
          <p:cNvGraphicFramePr>
            <a:graphicFrameLocks/>
          </p:cNvGraphicFramePr>
          <p:nvPr>
            <p:extLst>
              <p:ext uri="{D42A27DB-BD31-4B8C-83A1-F6EECF244321}">
                <p14:modId xmlns:p14="http://schemas.microsoft.com/office/powerpoint/2010/main" val="214609558"/>
              </p:ext>
            </p:extLst>
          </p:nvPr>
        </p:nvGraphicFramePr>
        <p:xfrm>
          <a:off x="2148367" y="1559551"/>
          <a:ext cx="8778240" cy="52395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61030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83110" cy="6858000"/>
            <a:chOff x="0" y="0"/>
            <a:chExt cx="1283110" cy="6858000"/>
          </a:xfrm>
        </p:grpSpPr>
        <p:sp>
          <p:nvSpPr>
            <p:cNvPr id="5" name="Rectangle 4"/>
            <p:cNvSpPr/>
            <p:nvPr/>
          </p:nvSpPr>
          <p:spPr>
            <a:xfrm>
              <a:off x="0" y="0"/>
              <a:ext cx="1283110" cy="6858000"/>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84355" y="5884663"/>
              <a:ext cx="914400" cy="914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3122578" y="421313"/>
            <a:ext cx="6829819" cy="1138773"/>
          </a:xfrm>
          <a:prstGeom prst="rect">
            <a:avLst/>
          </a:prstGeom>
          <a:noFill/>
        </p:spPr>
        <p:txBody>
          <a:bodyPr wrap="none" rtlCol="0">
            <a:spAutoFit/>
          </a:bodyPr>
          <a:lstStyle/>
          <a:p>
            <a:pPr algn="ctr"/>
            <a:r>
              <a:rPr lang="en-US" sz="4400" dirty="0" smtClean="0"/>
              <a:t>Emergency Department Data</a:t>
            </a:r>
          </a:p>
          <a:p>
            <a:pPr algn="ctr"/>
            <a:r>
              <a:rPr lang="en-US" sz="2400" dirty="0" smtClean="0"/>
              <a:t>Dementia Results</a:t>
            </a:r>
            <a:endParaRPr lang="en-US" sz="2400" dirty="0"/>
          </a:p>
        </p:txBody>
      </p:sp>
      <p:graphicFrame>
        <p:nvGraphicFramePr>
          <p:cNvPr id="8" name="Chart 7"/>
          <p:cNvGraphicFramePr>
            <a:graphicFrameLocks/>
          </p:cNvGraphicFramePr>
          <p:nvPr>
            <p:extLst>
              <p:ext uri="{D42A27DB-BD31-4B8C-83A1-F6EECF244321}">
                <p14:modId xmlns:p14="http://schemas.microsoft.com/office/powerpoint/2010/main" val="1157897803"/>
              </p:ext>
            </p:extLst>
          </p:nvPr>
        </p:nvGraphicFramePr>
        <p:xfrm>
          <a:off x="2678719" y="1614415"/>
          <a:ext cx="7717536" cy="47274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91828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83110" cy="6858000"/>
            <a:chOff x="0" y="0"/>
            <a:chExt cx="1283110" cy="6858000"/>
          </a:xfrm>
        </p:grpSpPr>
        <p:sp>
          <p:nvSpPr>
            <p:cNvPr id="5" name="Rectangle 4"/>
            <p:cNvSpPr/>
            <p:nvPr/>
          </p:nvSpPr>
          <p:spPr>
            <a:xfrm>
              <a:off x="0" y="0"/>
              <a:ext cx="1283110" cy="6858000"/>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84355" y="5884663"/>
              <a:ext cx="914400" cy="914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3122578" y="421313"/>
            <a:ext cx="6829819" cy="1138773"/>
          </a:xfrm>
          <a:prstGeom prst="rect">
            <a:avLst/>
          </a:prstGeom>
          <a:noFill/>
        </p:spPr>
        <p:txBody>
          <a:bodyPr wrap="none" rtlCol="0">
            <a:spAutoFit/>
          </a:bodyPr>
          <a:lstStyle/>
          <a:p>
            <a:pPr algn="ctr"/>
            <a:r>
              <a:rPr lang="en-US" sz="4400" dirty="0" smtClean="0"/>
              <a:t>Emergency Department Data</a:t>
            </a:r>
          </a:p>
          <a:p>
            <a:pPr algn="ctr"/>
            <a:r>
              <a:rPr lang="en-US" sz="2400" dirty="0" smtClean="0"/>
              <a:t>Dementia Results</a:t>
            </a:r>
            <a:endParaRPr lang="en-US" sz="2400" dirty="0"/>
          </a:p>
        </p:txBody>
      </p:sp>
      <p:graphicFrame>
        <p:nvGraphicFramePr>
          <p:cNvPr id="9" name="Chart 8"/>
          <p:cNvGraphicFramePr>
            <a:graphicFrameLocks/>
          </p:cNvGraphicFramePr>
          <p:nvPr>
            <p:extLst>
              <p:ext uri="{D42A27DB-BD31-4B8C-83A1-F6EECF244321}">
                <p14:modId xmlns:p14="http://schemas.microsoft.com/office/powerpoint/2010/main" val="2795120104"/>
              </p:ext>
            </p:extLst>
          </p:nvPr>
        </p:nvGraphicFramePr>
        <p:xfrm>
          <a:off x="2450119" y="1560086"/>
          <a:ext cx="8174736" cy="51114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65368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83110" cy="6858000"/>
            <a:chOff x="0" y="0"/>
            <a:chExt cx="1283110" cy="6858000"/>
          </a:xfrm>
        </p:grpSpPr>
        <p:sp>
          <p:nvSpPr>
            <p:cNvPr id="5" name="Rectangle 4"/>
            <p:cNvSpPr/>
            <p:nvPr/>
          </p:nvSpPr>
          <p:spPr>
            <a:xfrm>
              <a:off x="0" y="0"/>
              <a:ext cx="1283110" cy="6858000"/>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84355" y="5884663"/>
              <a:ext cx="914400" cy="914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3122578" y="421313"/>
            <a:ext cx="6829819" cy="1138773"/>
          </a:xfrm>
          <a:prstGeom prst="rect">
            <a:avLst/>
          </a:prstGeom>
          <a:noFill/>
        </p:spPr>
        <p:txBody>
          <a:bodyPr wrap="none" rtlCol="0">
            <a:spAutoFit/>
          </a:bodyPr>
          <a:lstStyle/>
          <a:p>
            <a:pPr algn="ctr"/>
            <a:r>
              <a:rPr lang="en-US" sz="4400" dirty="0" smtClean="0"/>
              <a:t>Emergency Department Data</a:t>
            </a:r>
          </a:p>
          <a:p>
            <a:pPr algn="ctr"/>
            <a:r>
              <a:rPr lang="en-US" sz="2400" dirty="0" smtClean="0"/>
              <a:t>Dementia Results</a:t>
            </a:r>
            <a:endParaRPr lang="en-US" sz="2400" dirty="0"/>
          </a:p>
        </p:txBody>
      </p:sp>
      <p:graphicFrame>
        <p:nvGraphicFramePr>
          <p:cNvPr id="8" name="Chart 7"/>
          <p:cNvGraphicFramePr>
            <a:graphicFrameLocks/>
          </p:cNvGraphicFramePr>
          <p:nvPr>
            <p:extLst>
              <p:ext uri="{D42A27DB-BD31-4B8C-83A1-F6EECF244321}">
                <p14:modId xmlns:p14="http://schemas.microsoft.com/office/powerpoint/2010/main" val="485357402"/>
              </p:ext>
            </p:extLst>
          </p:nvPr>
        </p:nvGraphicFramePr>
        <p:xfrm>
          <a:off x="2440975" y="1705855"/>
          <a:ext cx="8193024" cy="5093208"/>
        </p:xfrm>
        <a:graphic>
          <a:graphicData uri="http://schemas.openxmlformats.org/drawingml/2006/chart">
            <c:chart xmlns:c="http://schemas.openxmlformats.org/drawingml/2006/chart" xmlns:r="http://schemas.openxmlformats.org/officeDocument/2006/relationships" r:id="rId3"/>
          </a:graphicData>
        </a:graphic>
      </p:graphicFrame>
      <p:sp>
        <p:nvSpPr>
          <p:cNvPr id="14" name="5-Point Star 13"/>
          <p:cNvSpPr/>
          <p:nvPr/>
        </p:nvSpPr>
        <p:spPr>
          <a:xfrm>
            <a:off x="9688078" y="1705855"/>
            <a:ext cx="528637" cy="525889"/>
          </a:xfrm>
          <a:prstGeom prst="star5">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8358188" y="3488898"/>
            <a:ext cx="528637" cy="525889"/>
          </a:xfrm>
          <a:prstGeom prst="star5">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p:cNvSpPr/>
          <p:nvPr/>
        </p:nvSpPr>
        <p:spPr>
          <a:xfrm>
            <a:off x="5629276" y="2560211"/>
            <a:ext cx="528637" cy="525889"/>
          </a:xfrm>
          <a:prstGeom prst="star5">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555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83110" cy="6858000"/>
            <a:chOff x="0" y="0"/>
            <a:chExt cx="1283110" cy="6858000"/>
          </a:xfrm>
        </p:grpSpPr>
        <p:sp>
          <p:nvSpPr>
            <p:cNvPr id="5" name="Rectangle 4"/>
            <p:cNvSpPr/>
            <p:nvPr/>
          </p:nvSpPr>
          <p:spPr>
            <a:xfrm>
              <a:off x="0" y="0"/>
              <a:ext cx="1283110" cy="6858000"/>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84355" y="5884663"/>
              <a:ext cx="914400" cy="914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3122578" y="421313"/>
            <a:ext cx="6829819" cy="1138773"/>
          </a:xfrm>
          <a:prstGeom prst="rect">
            <a:avLst/>
          </a:prstGeom>
          <a:noFill/>
        </p:spPr>
        <p:txBody>
          <a:bodyPr wrap="none" rtlCol="0">
            <a:spAutoFit/>
          </a:bodyPr>
          <a:lstStyle/>
          <a:p>
            <a:pPr algn="ctr"/>
            <a:r>
              <a:rPr lang="en-US" sz="4400" dirty="0" smtClean="0"/>
              <a:t>Emergency Department Data</a:t>
            </a:r>
          </a:p>
          <a:p>
            <a:pPr algn="ctr"/>
            <a:r>
              <a:rPr lang="en-US" sz="2400" dirty="0" smtClean="0"/>
              <a:t>Dementia Results</a:t>
            </a:r>
            <a:endParaRPr lang="en-US" sz="2400" dirty="0"/>
          </a:p>
        </p:txBody>
      </p:sp>
      <p:graphicFrame>
        <p:nvGraphicFramePr>
          <p:cNvPr id="9" name="Chart 8"/>
          <p:cNvGraphicFramePr>
            <a:graphicFrameLocks/>
          </p:cNvGraphicFramePr>
          <p:nvPr>
            <p:extLst>
              <p:ext uri="{D42A27DB-BD31-4B8C-83A1-F6EECF244321}">
                <p14:modId xmlns:p14="http://schemas.microsoft.com/office/powerpoint/2010/main" val="2116490061"/>
              </p:ext>
            </p:extLst>
          </p:nvPr>
        </p:nvGraphicFramePr>
        <p:xfrm>
          <a:off x="2148367" y="1618488"/>
          <a:ext cx="8778240" cy="52395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67359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83110" cy="6858000"/>
            <a:chOff x="0" y="0"/>
            <a:chExt cx="1283110" cy="6858000"/>
          </a:xfrm>
        </p:grpSpPr>
        <p:sp>
          <p:nvSpPr>
            <p:cNvPr id="5" name="Rectangle 4"/>
            <p:cNvSpPr/>
            <p:nvPr/>
          </p:nvSpPr>
          <p:spPr>
            <a:xfrm>
              <a:off x="0" y="0"/>
              <a:ext cx="1283110" cy="6858000"/>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84355" y="5884663"/>
              <a:ext cx="914400" cy="914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4146406" y="421313"/>
            <a:ext cx="4782143" cy="769441"/>
          </a:xfrm>
          <a:prstGeom prst="rect">
            <a:avLst/>
          </a:prstGeom>
          <a:noFill/>
        </p:spPr>
        <p:txBody>
          <a:bodyPr wrap="none" rtlCol="0">
            <a:spAutoFit/>
          </a:bodyPr>
          <a:lstStyle/>
          <a:p>
            <a:pPr algn="ctr"/>
            <a:r>
              <a:rPr lang="en-US" sz="4400" dirty="0" smtClean="0"/>
              <a:t>Hospitalization Data</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5489" y="1357312"/>
            <a:ext cx="1323975" cy="1600200"/>
          </a:xfrm>
          <a:prstGeom prst="rect">
            <a:avLst/>
          </a:prstGeom>
        </p:spPr>
      </p:pic>
      <p:pic>
        <p:nvPicPr>
          <p:cNvPr id="3" name="Picture 2"/>
          <p:cNvPicPr>
            <a:picLocks noChangeAspect="1"/>
          </p:cNvPicPr>
          <p:nvPr/>
        </p:nvPicPr>
        <p:blipFill>
          <a:blip r:embed="rId4"/>
          <a:stretch>
            <a:fillRect/>
          </a:stretch>
        </p:blipFill>
        <p:spPr>
          <a:xfrm>
            <a:off x="2422381" y="1416219"/>
            <a:ext cx="3019425" cy="390525"/>
          </a:xfrm>
          <a:prstGeom prst="rect">
            <a:avLst/>
          </a:prstGeom>
        </p:spPr>
      </p:pic>
      <p:pic>
        <p:nvPicPr>
          <p:cNvPr id="8" name="Picture 7"/>
          <p:cNvPicPr>
            <a:picLocks noChangeAspect="1"/>
          </p:cNvPicPr>
          <p:nvPr/>
        </p:nvPicPr>
        <p:blipFill>
          <a:blip r:embed="rId5"/>
          <a:stretch>
            <a:fillRect/>
          </a:stretch>
        </p:blipFill>
        <p:spPr>
          <a:xfrm>
            <a:off x="8396287" y="1357312"/>
            <a:ext cx="3189439" cy="466037"/>
          </a:xfrm>
          <a:prstGeom prst="rect">
            <a:avLst/>
          </a:prstGeom>
        </p:spPr>
      </p:pic>
      <p:pic>
        <p:nvPicPr>
          <p:cNvPr id="10" name="Picture 9"/>
          <p:cNvPicPr>
            <a:picLocks noChangeAspect="1"/>
          </p:cNvPicPr>
          <p:nvPr/>
        </p:nvPicPr>
        <p:blipFill>
          <a:blip r:embed="rId6"/>
          <a:stretch>
            <a:fillRect/>
          </a:stretch>
        </p:blipFill>
        <p:spPr>
          <a:xfrm>
            <a:off x="2047875" y="3233737"/>
            <a:ext cx="3409950" cy="647700"/>
          </a:xfrm>
          <a:prstGeom prst="rect">
            <a:avLst/>
          </a:prstGeom>
        </p:spPr>
      </p:pic>
      <p:pic>
        <p:nvPicPr>
          <p:cNvPr id="11" name="Picture 10"/>
          <p:cNvPicPr>
            <a:picLocks noChangeAspect="1"/>
          </p:cNvPicPr>
          <p:nvPr/>
        </p:nvPicPr>
        <p:blipFill>
          <a:blip r:embed="rId7"/>
          <a:stretch>
            <a:fillRect/>
          </a:stretch>
        </p:blipFill>
        <p:spPr>
          <a:xfrm>
            <a:off x="7941851" y="2021523"/>
            <a:ext cx="1800225" cy="857250"/>
          </a:xfrm>
          <a:prstGeom prst="rect">
            <a:avLst/>
          </a:prstGeom>
        </p:spPr>
      </p:pic>
      <p:pic>
        <p:nvPicPr>
          <p:cNvPr id="12" name="Picture 11"/>
          <p:cNvPicPr>
            <a:picLocks noChangeAspect="1"/>
          </p:cNvPicPr>
          <p:nvPr/>
        </p:nvPicPr>
        <p:blipFill>
          <a:blip r:embed="rId8"/>
          <a:stretch>
            <a:fillRect/>
          </a:stretch>
        </p:blipFill>
        <p:spPr>
          <a:xfrm>
            <a:off x="9991006" y="2714624"/>
            <a:ext cx="1866900" cy="828675"/>
          </a:xfrm>
          <a:prstGeom prst="rect">
            <a:avLst/>
          </a:prstGeom>
        </p:spPr>
      </p:pic>
      <p:pic>
        <p:nvPicPr>
          <p:cNvPr id="13" name="Picture 12"/>
          <p:cNvPicPr>
            <a:picLocks noChangeAspect="1"/>
          </p:cNvPicPr>
          <p:nvPr/>
        </p:nvPicPr>
        <p:blipFill>
          <a:blip r:embed="rId9"/>
          <a:stretch>
            <a:fillRect/>
          </a:stretch>
        </p:blipFill>
        <p:spPr>
          <a:xfrm>
            <a:off x="9386887" y="4434574"/>
            <a:ext cx="2345880" cy="1100137"/>
          </a:xfrm>
          <a:prstGeom prst="rect">
            <a:avLst/>
          </a:prstGeom>
        </p:spPr>
      </p:pic>
      <p:pic>
        <p:nvPicPr>
          <p:cNvPr id="14" name="Picture 13"/>
          <p:cNvPicPr>
            <a:picLocks noChangeAspect="1"/>
          </p:cNvPicPr>
          <p:nvPr/>
        </p:nvPicPr>
        <p:blipFill>
          <a:blip r:embed="rId10"/>
          <a:stretch>
            <a:fillRect/>
          </a:stretch>
        </p:blipFill>
        <p:spPr>
          <a:xfrm>
            <a:off x="1477653" y="5700712"/>
            <a:ext cx="3080060" cy="718681"/>
          </a:xfrm>
          <a:prstGeom prst="rect">
            <a:avLst/>
          </a:prstGeom>
        </p:spPr>
      </p:pic>
      <p:pic>
        <p:nvPicPr>
          <p:cNvPr id="15" name="Picture 14"/>
          <p:cNvPicPr>
            <a:picLocks noChangeAspect="1"/>
          </p:cNvPicPr>
          <p:nvPr/>
        </p:nvPicPr>
        <p:blipFill>
          <a:blip r:embed="rId11"/>
          <a:stretch>
            <a:fillRect/>
          </a:stretch>
        </p:blipFill>
        <p:spPr>
          <a:xfrm>
            <a:off x="5160818" y="4984642"/>
            <a:ext cx="1419225" cy="1019175"/>
          </a:xfrm>
          <a:prstGeom prst="rect">
            <a:avLst/>
          </a:prstGeom>
        </p:spPr>
      </p:pic>
      <p:pic>
        <p:nvPicPr>
          <p:cNvPr id="16" name="Picture 15"/>
          <p:cNvPicPr>
            <a:picLocks noChangeAspect="1"/>
          </p:cNvPicPr>
          <p:nvPr/>
        </p:nvPicPr>
        <p:blipFill>
          <a:blip r:embed="rId12"/>
          <a:stretch>
            <a:fillRect/>
          </a:stretch>
        </p:blipFill>
        <p:spPr>
          <a:xfrm>
            <a:off x="1823450" y="4383881"/>
            <a:ext cx="3016248" cy="814387"/>
          </a:xfrm>
          <a:prstGeom prst="rect">
            <a:avLst/>
          </a:prstGeom>
        </p:spPr>
      </p:pic>
      <p:pic>
        <p:nvPicPr>
          <p:cNvPr id="17" name="Picture 16"/>
          <p:cNvPicPr>
            <a:picLocks noChangeAspect="1"/>
          </p:cNvPicPr>
          <p:nvPr/>
        </p:nvPicPr>
        <p:blipFill>
          <a:blip r:embed="rId13"/>
          <a:stretch>
            <a:fillRect/>
          </a:stretch>
        </p:blipFill>
        <p:spPr>
          <a:xfrm>
            <a:off x="6165440" y="3743511"/>
            <a:ext cx="2676524" cy="661613"/>
          </a:xfrm>
          <a:prstGeom prst="rect">
            <a:avLst/>
          </a:prstGeom>
        </p:spPr>
      </p:pic>
      <p:pic>
        <p:nvPicPr>
          <p:cNvPr id="18" name="Picture 17"/>
          <p:cNvPicPr>
            <a:picLocks noChangeAspect="1"/>
          </p:cNvPicPr>
          <p:nvPr/>
        </p:nvPicPr>
        <p:blipFill>
          <a:blip r:embed="rId14"/>
          <a:stretch>
            <a:fillRect/>
          </a:stretch>
        </p:blipFill>
        <p:spPr>
          <a:xfrm>
            <a:off x="7346538" y="5830674"/>
            <a:ext cx="3390900" cy="647700"/>
          </a:xfrm>
          <a:prstGeom prst="rect">
            <a:avLst/>
          </a:prstGeom>
        </p:spPr>
      </p:pic>
      <p:pic>
        <p:nvPicPr>
          <p:cNvPr id="19" name="Picture 18"/>
          <p:cNvPicPr>
            <a:picLocks noChangeAspect="1"/>
          </p:cNvPicPr>
          <p:nvPr/>
        </p:nvPicPr>
        <p:blipFill>
          <a:blip r:embed="rId15"/>
          <a:stretch>
            <a:fillRect/>
          </a:stretch>
        </p:blipFill>
        <p:spPr>
          <a:xfrm>
            <a:off x="1607549" y="2073910"/>
            <a:ext cx="3448050" cy="752475"/>
          </a:xfrm>
          <a:prstGeom prst="rect">
            <a:avLst/>
          </a:prstGeom>
        </p:spPr>
      </p:pic>
      <p:pic>
        <p:nvPicPr>
          <p:cNvPr id="20" name="Picture 19"/>
          <p:cNvPicPr>
            <a:picLocks noChangeAspect="1"/>
          </p:cNvPicPr>
          <p:nvPr/>
        </p:nvPicPr>
        <p:blipFill>
          <a:blip r:embed="rId16"/>
          <a:stretch>
            <a:fillRect/>
          </a:stretch>
        </p:blipFill>
        <p:spPr>
          <a:xfrm>
            <a:off x="5530541" y="2941028"/>
            <a:ext cx="2590800" cy="552450"/>
          </a:xfrm>
          <a:prstGeom prst="rect">
            <a:avLst/>
          </a:prstGeom>
        </p:spPr>
      </p:pic>
      <p:pic>
        <p:nvPicPr>
          <p:cNvPr id="21" name="Picture 20"/>
          <p:cNvPicPr>
            <a:picLocks noChangeAspect="1"/>
          </p:cNvPicPr>
          <p:nvPr/>
        </p:nvPicPr>
        <p:blipFill>
          <a:blip r:embed="rId17"/>
          <a:stretch>
            <a:fillRect/>
          </a:stretch>
        </p:blipFill>
        <p:spPr>
          <a:xfrm>
            <a:off x="6841713" y="4726202"/>
            <a:ext cx="2200275" cy="704850"/>
          </a:xfrm>
          <a:prstGeom prst="rect">
            <a:avLst/>
          </a:prstGeom>
        </p:spPr>
      </p:pic>
    </p:spTree>
    <p:extLst>
      <p:ext uri="{BB962C8B-B14F-4D97-AF65-F5344CB8AC3E}">
        <p14:creationId xmlns:p14="http://schemas.microsoft.com/office/powerpoint/2010/main" val="11359296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83110" cy="6858000"/>
            <a:chOff x="0" y="0"/>
            <a:chExt cx="1283110" cy="6858000"/>
          </a:xfrm>
        </p:grpSpPr>
        <p:sp>
          <p:nvSpPr>
            <p:cNvPr id="5" name="Rectangle 4"/>
            <p:cNvSpPr/>
            <p:nvPr/>
          </p:nvSpPr>
          <p:spPr>
            <a:xfrm>
              <a:off x="0" y="0"/>
              <a:ext cx="1283110" cy="6858000"/>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84355" y="5884663"/>
              <a:ext cx="914400" cy="914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3041590" y="421313"/>
            <a:ext cx="6991787" cy="1138773"/>
          </a:xfrm>
          <a:prstGeom prst="rect">
            <a:avLst/>
          </a:prstGeom>
          <a:noFill/>
        </p:spPr>
        <p:txBody>
          <a:bodyPr wrap="none" rtlCol="0">
            <a:spAutoFit/>
          </a:bodyPr>
          <a:lstStyle/>
          <a:p>
            <a:pPr algn="ctr"/>
            <a:r>
              <a:rPr lang="en-US" sz="4400" dirty="0" smtClean="0"/>
              <a:t>Inpatient Hospitalization Data</a:t>
            </a:r>
          </a:p>
          <a:p>
            <a:pPr algn="ctr"/>
            <a:r>
              <a:rPr lang="en-US" sz="2400" dirty="0" smtClean="0"/>
              <a:t>Methods</a:t>
            </a:r>
            <a:endParaRPr lang="en-US" sz="2400" dirty="0"/>
          </a:p>
        </p:txBody>
      </p:sp>
      <p:sp>
        <p:nvSpPr>
          <p:cNvPr id="8" name="TextBox 7"/>
          <p:cNvSpPr txBox="1"/>
          <p:nvPr/>
        </p:nvSpPr>
        <p:spPr>
          <a:xfrm>
            <a:off x="1980351" y="1713845"/>
            <a:ext cx="9114263" cy="5324535"/>
          </a:xfrm>
          <a:prstGeom prst="rect">
            <a:avLst/>
          </a:prstGeom>
          <a:noFill/>
        </p:spPr>
        <p:txBody>
          <a:bodyPr wrap="square" rtlCol="0">
            <a:spAutoFit/>
          </a:bodyPr>
          <a:lstStyle/>
          <a:p>
            <a:r>
              <a:rPr lang="en-US" sz="2000" dirty="0" smtClean="0"/>
              <a:t>• 4 Years of data – 2010 through 2013</a:t>
            </a:r>
          </a:p>
          <a:p>
            <a:r>
              <a:rPr lang="en-US" sz="2000" dirty="0" smtClean="0"/>
              <a:t>	</a:t>
            </a:r>
            <a:endParaRPr lang="en-US" sz="2000" dirty="0"/>
          </a:p>
          <a:p>
            <a:r>
              <a:rPr lang="en-US" sz="2000" dirty="0" smtClean="0"/>
              <a:t>• Alzheimer’s Cases were defined as:</a:t>
            </a:r>
          </a:p>
          <a:p>
            <a:r>
              <a:rPr lang="en-US" sz="2000" dirty="0"/>
              <a:t>	</a:t>
            </a:r>
            <a:r>
              <a:rPr lang="en-US" sz="2000" dirty="0" smtClean="0"/>
              <a:t>- A diagnosis code of 331.0 (ICD 9 Coding)</a:t>
            </a:r>
          </a:p>
          <a:p>
            <a:endParaRPr lang="en-US" sz="2000" dirty="0"/>
          </a:p>
          <a:p>
            <a:r>
              <a:rPr lang="en-US" sz="2000" dirty="0" smtClean="0"/>
              <a:t>• Dementia Cases were defined as:</a:t>
            </a:r>
          </a:p>
          <a:p>
            <a:r>
              <a:rPr lang="en-US" sz="2000" dirty="0"/>
              <a:t>	</a:t>
            </a:r>
            <a:r>
              <a:rPr lang="en-US" sz="2000" dirty="0" smtClean="0"/>
              <a:t>- A diagnosis code of 290.0-290.9, 291.2, 292.82, 294.10, 294.11, 294.20, 	   294.21, 331.19, and 331.82 (ICD 9 Coding)</a:t>
            </a:r>
          </a:p>
          <a:p>
            <a:endParaRPr lang="en-US" sz="2000" dirty="0" smtClean="0"/>
          </a:p>
          <a:p>
            <a:r>
              <a:rPr lang="en-US" sz="2000" dirty="0" smtClean="0"/>
              <a:t>• Data submitted by federal and non-federal facilities.</a:t>
            </a:r>
          </a:p>
          <a:p>
            <a:endParaRPr lang="en-US" sz="2000" dirty="0"/>
          </a:p>
          <a:p>
            <a:r>
              <a:rPr lang="en-US" sz="2000" dirty="0" smtClean="0"/>
              <a:t>• Additional data elements for analysis</a:t>
            </a:r>
          </a:p>
          <a:p>
            <a:r>
              <a:rPr lang="en-US" sz="2000" dirty="0"/>
              <a:t>	</a:t>
            </a:r>
            <a:r>
              <a:rPr lang="en-US" sz="2000" dirty="0" smtClean="0"/>
              <a:t>a) Age (mean and range)</a:t>
            </a:r>
          </a:p>
          <a:p>
            <a:r>
              <a:rPr lang="en-US" sz="2000" dirty="0"/>
              <a:t>	</a:t>
            </a:r>
            <a:r>
              <a:rPr lang="en-US" sz="2000" dirty="0" smtClean="0"/>
              <a:t>b) Sex </a:t>
            </a:r>
          </a:p>
          <a:p>
            <a:r>
              <a:rPr lang="en-US" sz="2000" dirty="0"/>
              <a:t>	</a:t>
            </a:r>
            <a:r>
              <a:rPr lang="en-US" sz="2000" dirty="0" smtClean="0"/>
              <a:t>c) Race/Ethnicity</a:t>
            </a:r>
          </a:p>
          <a:p>
            <a:r>
              <a:rPr lang="en-US" sz="2000" dirty="0"/>
              <a:t>	</a:t>
            </a:r>
            <a:r>
              <a:rPr lang="en-US" sz="2000" dirty="0" smtClean="0"/>
              <a:t>d) County of Residence</a:t>
            </a:r>
          </a:p>
          <a:p>
            <a:endParaRPr lang="en-US" sz="2000" dirty="0"/>
          </a:p>
        </p:txBody>
      </p:sp>
    </p:spTree>
    <p:extLst>
      <p:ext uri="{BB962C8B-B14F-4D97-AF65-F5344CB8AC3E}">
        <p14:creationId xmlns:p14="http://schemas.microsoft.com/office/powerpoint/2010/main" val="4080710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83110" cy="6858000"/>
            <a:chOff x="0" y="0"/>
            <a:chExt cx="1283110" cy="6858000"/>
          </a:xfrm>
        </p:grpSpPr>
        <p:sp>
          <p:nvSpPr>
            <p:cNvPr id="5" name="Rectangle 4"/>
            <p:cNvSpPr/>
            <p:nvPr/>
          </p:nvSpPr>
          <p:spPr>
            <a:xfrm>
              <a:off x="0" y="0"/>
              <a:ext cx="1283110" cy="6858000"/>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84355" y="5884663"/>
              <a:ext cx="914400" cy="914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p:cNvSpPr txBox="1"/>
          <p:nvPr/>
        </p:nvSpPr>
        <p:spPr>
          <a:xfrm>
            <a:off x="1981200" y="2042160"/>
            <a:ext cx="9114263" cy="2862322"/>
          </a:xfrm>
          <a:prstGeom prst="rect">
            <a:avLst/>
          </a:prstGeom>
          <a:noFill/>
        </p:spPr>
        <p:txBody>
          <a:bodyPr wrap="square" rtlCol="0">
            <a:spAutoFit/>
          </a:bodyPr>
          <a:lstStyle/>
          <a:p>
            <a:r>
              <a:rPr lang="en-US" sz="2000" dirty="0" smtClean="0"/>
              <a:t>• Alzheimer’s Disease is a progressive disease and is the most common form of dementia. Symptoms include memory loss, disorientation, mood and behavior changes, difficulty speaking, swallowing, and walking.</a:t>
            </a:r>
          </a:p>
          <a:p>
            <a:endParaRPr lang="en-US" sz="2000" dirty="0"/>
          </a:p>
          <a:p>
            <a:r>
              <a:rPr lang="en-US" sz="2000" dirty="0" smtClean="0"/>
              <a:t>• Dementia is a general term for a decline in mental ability severe enough to interfere with daily life. Alzheimer’s disease accounts for 60-80% of all dementia cases with Vascular dementia being the second most common type of dementia.</a:t>
            </a:r>
          </a:p>
          <a:p>
            <a:endParaRPr lang="en-US" sz="2000" dirty="0"/>
          </a:p>
          <a:p>
            <a:endParaRPr lang="en-US" sz="2000" dirty="0"/>
          </a:p>
        </p:txBody>
      </p:sp>
      <p:pic>
        <p:nvPicPr>
          <p:cNvPr id="8" name="Picture 7"/>
          <p:cNvPicPr>
            <a:picLocks noChangeAspect="1"/>
          </p:cNvPicPr>
          <p:nvPr/>
        </p:nvPicPr>
        <p:blipFill>
          <a:blip r:embed="rId3"/>
          <a:stretch>
            <a:fillRect/>
          </a:stretch>
        </p:blipFill>
        <p:spPr>
          <a:xfrm>
            <a:off x="8177212" y="5219700"/>
            <a:ext cx="3838575" cy="533400"/>
          </a:xfrm>
          <a:prstGeom prst="rect">
            <a:avLst/>
          </a:prstGeom>
        </p:spPr>
      </p:pic>
    </p:spTree>
    <p:extLst>
      <p:ext uri="{BB962C8B-B14F-4D97-AF65-F5344CB8AC3E}">
        <p14:creationId xmlns:p14="http://schemas.microsoft.com/office/powerpoint/2010/main" val="41895715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83110" cy="6858000"/>
            <a:chOff x="0" y="0"/>
            <a:chExt cx="1283110" cy="6858000"/>
          </a:xfrm>
        </p:grpSpPr>
        <p:sp>
          <p:nvSpPr>
            <p:cNvPr id="5" name="Rectangle 4"/>
            <p:cNvSpPr/>
            <p:nvPr/>
          </p:nvSpPr>
          <p:spPr>
            <a:xfrm>
              <a:off x="0" y="0"/>
              <a:ext cx="1283110" cy="6858000"/>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84355" y="5884663"/>
              <a:ext cx="914400" cy="914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3041590" y="421313"/>
            <a:ext cx="6991787" cy="1138773"/>
          </a:xfrm>
          <a:prstGeom prst="rect">
            <a:avLst/>
          </a:prstGeom>
          <a:noFill/>
        </p:spPr>
        <p:txBody>
          <a:bodyPr wrap="none" rtlCol="0">
            <a:spAutoFit/>
          </a:bodyPr>
          <a:lstStyle/>
          <a:p>
            <a:pPr algn="ctr"/>
            <a:r>
              <a:rPr lang="en-US" sz="4400" dirty="0" smtClean="0"/>
              <a:t>Inpatient Hospitalization Data</a:t>
            </a:r>
          </a:p>
          <a:p>
            <a:pPr algn="ctr"/>
            <a:r>
              <a:rPr lang="en-US" sz="2400" dirty="0" smtClean="0"/>
              <a:t>Alzheimer’s Results</a:t>
            </a:r>
            <a:endParaRPr lang="en-US" sz="2400" dirty="0"/>
          </a:p>
        </p:txBody>
      </p:sp>
      <p:graphicFrame>
        <p:nvGraphicFramePr>
          <p:cNvPr id="9" name="Chart 8"/>
          <p:cNvGraphicFramePr>
            <a:graphicFrameLocks/>
          </p:cNvGraphicFramePr>
          <p:nvPr>
            <p:extLst>
              <p:ext uri="{D42A27DB-BD31-4B8C-83A1-F6EECF244321}">
                <p14:modId xmlns:p14="http://schemas.microsoft.com/office/powerpoint/2010/main" val="528001630"/>
              </p:ext>
            </p:extLst>
          </p:nvPr>
        </p:nvGraphicFramePr>
        <p:xfrm>
          <a:off x="2681000" y="1763575"/>
          <a:ext cx="7720299" cy="47229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43763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83110" cy="6858000"/>
            <a:chOff x="0" y="0"/>
            <a:chExt cx="1283110" cy="6858000"/>
          </a:xfrm>
        </p:grpSpPr>
        <p:sp>
          <p:nvSpPr>
            <p:cNvPr id="5" name="Rectangle 4"/>
            <p:cNvSpPr/>
            <p:nvPr/>
          </p:nvSpPr>
          <p:spPr>
            <a:xfrm>
              <a:off x="0" y="0"/>
              <a:ext cx="1283110" cy="6858000"/>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84355" y="5884663"/>
              <a:ext cx="914400" cy="914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3041590" y="421313"/>
            <a:ext cx="6991787" cy="1138773"/>
          </a:xfrm>
          <a:prstGeom prst="rect">
            <a:avLst/>
          </a:prstGeom>
          <a:noFill/>
        </p:spPr>
        <p:txBody>
          <a:bodyPr wrap="none" rtlCol="0">
            <a:spAutoFit/>
          </a:bodyPr>
          <a:lstStyle/>
          <a:p>
            <a:pPr algn="ctr"/>
            <a:r>
              <a:rPr lang="en-US" sz="4400" dirty="0" smtClean="0"/>
              <a:t>Inpatient Hospitalization Data</a:t>
            </a:r>
          </a:p>
          <a:p>
            <a:pPr algn="ctr"/>
            <a:r>
              <a:rPr lang="en-US" sz="2400" dirty="0" smtClean="0"/>
              <a:t>Alzheimer’s Results</a:t>
            </a:r>
            <a:endParaRPr lang="en-US" sz="2400" dirty="0"/>
          </a:p>
        </p:txBody>
      </p:sp>
      <p:graphicFrame>
        <p:nvGraphicFramePr>
          <p:cNvPr id="8" name="Chart 7"/>
          <p:cNvGraphicFramePr>
            <a:graphicFrameLocks/>
          </p:cNvGraphicFramePr>
          <p:nvPr>
            <p:extLst>
              <p:ext uri="{D42A27DB-BD31-4B8C-83A1-F6EECF244321}">
                <p14:modId xmlns:p14="http://schemas.microsoft.com/office/powerpoint/2010/main" val="3276619490"/>
              </p:ext>
            </p:extLst>
          </p:nvPr>
        </p:nvGraphicFramePr>
        <p:xfrm>
          <a:off x="2450115" y="1687567"/>
          <a:ext cx="8174736" cy="51114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1204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83110" cy="6858000"/>
            <a:chOff x="0" y="0"/>
            <a:chExt cx="1283110" cy="6858000"/>
          </a:xfrm>
        </p:grpSpPr>
        <p:sp>
          <p:nvSpPr>
            <p:cNvPr id="5" name="Rectangle 4"/>
            <p:cNvSpPr/>
            <p:nvPr/>
          </p:nvSpPr>
          <p:spPr>
            <a:xfrm>
              <a:off x="0" y="0"/>
              <a:ext cx="1283110" cy="6858000"/>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84355" y="5884663"/>
              <a:ext cx="914400" cy="914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3041590" y="421313"/>
            <a:ext cx="6991787" cy="1138773"/>
          </a:xfrm>
          <a:prstGeom prst="rect">
            <a:avLst/>
          </a:prstGeom>
          <a:noFill/>
        </p:spPr>
        <p:txBody>
          <a:bodyPr wrap="none" rtlCol="0">
            <a:spAutoFit/>
          </a:bodyPr>
          <a:lstStyle/>
          <a:p>
            <a:pPr algn="ctr"/>
            <a:r>
              <a:rPr lang="en-US" sz="4400" dirty="0" smtClean="0"/>
              <a:t>Inpatient Hospitalization Data</a:t>
            </a:r>
          </a:p>
          <a:p>
            <a:pPr algn="ctr"/>
            <a:r>
              <a:rPr lang="en-US" sz="2400" dirty="0" smtClean="0"/>
              <a:t>Alzheimer’s Results</a:t>
            </a:r>
            <a:endParaRPr lang="en-US" sz="2400" dirty="0"/>
          </a:p>
        </p:txBody>
      </p:sp>
      <p:graphicFrame>
        <p:nvGraphicFramePr>
          <p:cNvPr id="9" name="Chart 8"/>
          <p:cNvGraphicFramePr>
            <a:graphicFrameLocks/>
          </p:cNvGraphicFramePr>
          <p:nvPr>
            <p:extLst>
              <p:ext uri="{D42A27DB-BD31-4B8C-83A1-F6EECF244321}">
                <p14:modId xmlns:p14="http://schemas.microsoft.com/office/powerpoint/2010/main" val="3471191173"/>
              </p:ext>
            </p:extLst>
          </p:nvPr>
        </p:nvGraphicFramePr>
        <p:xfrm>
          <a:off x="2440971" y="1705855"/>
          <a:ext cx="8193024" cy="50932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84522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83110" cy="6858000"/>
            <a:chOff x="0" y="0"/>
            <a:chExt cx="1283110" cy="6858000"/>
          </a:xfrm>
        </p:grpSpPr>
        <p:sp>
          <p:nvSpPr>
            <p:cNvPr id="5" name="Rectangle 4"/>
            <p:cNvSpPr/>
            <p:nvPr/>
          </p:nvSpPr>
          <p:spPr>
            <a:xfrm>
              <a:off x="0" y="0"/>
              <a:ext cx="1283110" cy="6858000"/>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84355" y="5884663"/>
              <a:ext cx="914400" cy="914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3041590" y="421313"/>
            <a:ext cx="6991787" cy="1138773"/>
          </a:xfrm>
          <a:prstGeom prst="rect">
            <a:avLst/>
          </a:prstGeom>
          <a:noFill/>
        </p:spPr>
        <p:txBody>
          <a:bodyPr wrap="none" rtlCol="0">
            <a:spAutoFit/>
          </a:bodyPr>
          <a:lstStyle/>
          <a:p>
            <a:pPr algn="ctr"/>
            <a:r>
              <a:rPr lang="en-US" sz="4400" dirty="0" smtClean="0"/>
              <a:t>Inpatient Hospitalization Data</a:t>
            </a:r>
          </a:p>
          <a:p>
            <a:pPr algn="ctr"/>
            <a:r>
              <a:rPr lang="en-US" sz="2400" dirty="0" smtClean="0"/>
              <a:t>Alzheimer’s Results</a:t>
            </a:r>
            <a:endParaRPr lang="en-US" sz="2400" dirty="0"/>
          </a:p>
        </p:txBody>
      </p:sp>
      <p:graphicFrame>
        <p:nvGraphicFramePr>
          <p:cNvPr id="9" name="Chart 8"/>
          <p:cNvGraphicFramePr>
            <a:graphicFrameLocks/>
          </p:cNvGraphicFramePr>
          <p:nvPr>
            <p:extLst>
              <p:ext uri="{D42A27DB-BD31-4B8C-83A1-F6EECF244321}">
                <p14:modId xmlns:p14="http://schemas.microsoft.com/office/powerpoint/2010/main" val="1205669815"/>
              </p:ext>
            </p:extLst>
          </p:nvPr>
        </p:nvGraphicFramePr>
        <p:xfrm>
          <a:off x="2148363" y="1618488"/>
          <a:ext cx="8778240" cy="52395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92172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83110" cy="6858000"/>
            <a:chOff x="0" y="0"/>
            <a:chExt cx="1283110" cy="6858000"/>
          </a:xfrm>
        </p:grpSpPr>
        <p:sp>
          <p:nvSpPr>
            <p:cNvPr id="5" name="Rectangle 4"/>
            <p:cNvSpPr/>
            <p:nvPr/>
          </p:nvSpPr>
          <p:spPr>
            <a:xfrm>
              <a:off x="0" y="0"/>
              <a:ext cx="1283110" cy="6858000"/>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84355" y="5884663"/>
              <a:ext cx="914400" cy="914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3041590" y="421313"/>
            <a:ext cx="6991787" cy="1138773"/>
          </a:xfrm>
          <a:prstGeom prst="rect">
            <a:avLst/>
          </a:prstGeom>
          <a:noFill/>
        </p:spPr>
        <p:txBody>
          <a:bodyPr wrap="none" rtlCol="0">
            <a:spAutoFit/>
          </a:bodyPr>
          <a:lstStyle/>
          <a:p>
            <a:pPr algn="ctr"/>
            <a:r>
              <a:rPr lang="en-US" sz="4400" dirty="0" smtClean="0"/>
              <a:t>Inpatient Hospitalization Data</a:t>
            </a:r>
          </a:p>
          <a:p>
            <a:pPr algn="ctr"/>
            <a:r>
              <a:rPr lang="en-US" sz="2400" dirty="0" smtClean="0"/>
              <a:t>Dementia Results</a:t>
            </a:r>
            <a:endParaRPr lang="en-US" sz="2400" dirty="0"/>
          </a:p>
        </p:txBody>
      </p:sp>
      <p:graphicFrame>
        <p:nvGraphicFramePr>
          <p:cNvPr id="8" name="Chart 7"/>
          <p:cNvGraphicFramePr>
            <a:graphicFrameLocks/>
          </p:cNvGraphicFramePr>
          <p:nvPr>
            <p:extLst>
              <p:ext uri="{D42A27DB-BD31-4B8C-83A1-F6EECF244321}">
                <p14:modId xmlns:p14="http://schemas.microsoft.com/office/powerpoint/2010/main" val="3410088021"/>
              </p:ext>
            </p:extLst>
          </p:nvPr>
        </p:nvGraphicFramePr>
        <p:xfrm>
          <a:off x="2678715" y="1716882"/>
          <a:ext cx="7717536" cy="47274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41911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83110" cy="6858000"/>
            <a:chOff x="0" y="0"/>
            <a:chExt cx="1283110" cy="6858000"/>
          </a:xfrm>
        </p:grpSpPr>
        <p:sp>
          <p:nvSpPr>
            <p:cNvPr id="5" name="Rectangle 4"/>
            <p:cNvSpPr/>
            <p:nvPr/>
          </p:nvSpPr>
          <p:spPr>
            <a:xfrm>
              <a:off x="0" y="0"/>
              <a:ext cx="1283110" cy="6858000"/>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84355" y="5884663"/>
              <a:ext cx="914400" cy="914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3041590" y="421313"/>
            <a:ext cx="6991787" cy="1138773"/>
          </a:xfrm>
          <a:prstGeom prst="rect">
            <a:avLst/>
          </a:prstGeom>
          <a:noFill/>
        </p:spPr>
        <p:txBody>
          <a:bodyPr wrap="none" rtlCol="0">
            <a:spAutoFit/>
          </a:bodyPr>
          <a:lstStyle/>
          <a:p>
            <a:pPr algn="ctr"/>
            <a:r>
              <a:rPr lang="en-US" sz="4400" dirty="0" smtClean="0"/>
              <a:t>Inpatient Hospitalization Data</a:t>
            </a:r>
          </a:p>
          <a:p>
            <a:pPr algn="ctr"/>
            <a:r>
              <a:rPr lang="en-US" sz="2400" dirty="0" smtClean="0"/>
              <a:t>Dementia Results</a:t>
            </a:r>
            <a:endParaRPr lang="en-US" sz="2400" dirty="0"/>
          </a:p>
        </p:txBody>
      </p:sp>
      <p:graphicFrame>
        <p:nvGraphicFramePr>
          <p:cNvPr id="9" name="Chart 8"/>
          <p:cNvGraphicFramePr>
            <a:graphicFrameLocks/>
          </p:cNvGraphicFramePr>
          <p:nvPr>
            <p:extLst>
              <p:ext uri="{D42A27DB-BD31-4B8C-83A1-F6EECF244321}">
                <p14:modId xmlns:p14="http://schemas.microsoft.com/office/powerpoint/2010/main" val="1967016276"/>
              </p:ext>
            </p:extLst>
          </p:nvPr>
        </p:nvGraphicFramePr>
        <p:xfrm>
          <a:off x="2450115" y="1687567"/>
          <a:ext cx="8174736" cy="5111496"/>
        </p:xfrm>
        <a:graphic>
          <a:graphicData uri="http://schemas.openxmlformats.org/drawingml/2006/chart">
            <c:chart xmlns:c="http://schemas.openxmlformats.org/drawingml/2006/chart" xmlns:r="http://schemas.openxmlformats.org/officeDocument/2006/relationships" r:id="rId3"/>
          </a:graphicData>
        </a:graphic>
      </p:graphicFrame>
      <p:sp>
        <p:nvSpPr>
          <p:cNvPr id="8" name="5-Point Star 7"/>
          <p:cNvSpPr/>
          <p:nvPr/>
        </p:nvSpPr>
        <p:spPr>
          <a:xfrm>
            <a:off x="4244541" y="1863017"/>
            <a:ext cx="528637" cy="525889"/>
          </a:xfrm>
          <a:prstGeom prst="star5">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8402203" y="3717426"/>
            <a:ext cx="528637" cy="525889"/>
          </a:xfrm>
          <a:prstGeom prst="star5">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123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83110" cy="6858000"/>
            <a:chOff x="0" y="0"/>
            <a:chExt cx="1283110" cy="6858000"/>
          </a:xfrm>
        </p:grpSpPr>
        <p:sp>
          <p:nvSpPr>
            <p:cNvPr id="5" name="Rectangle 4"/>
            <p:cNvSpPr/>
            <p:nvPr/>
          </p:nvSpPr>
          <p:spPr>
            <a:xfrm>
              <a:off x="0" y="0"/>
              <a:ext cx="1283110" cy="6858000"/>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84355" y="5884663"/>
              <a:ext cx="914400" cy="914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3041590" y="421313"/>
            <a:ext cx="6991787" cy="1138773"/>
          </a:xfrm>
          <a:prstGeom prst="rect">
            <a:avLst/>
          </a:prstGeom>
          <a:noFill/>
        </p:spPr>
        <p:txBody>
          <a:bodyPr wrap="none" rtlCol="0">
            <a:spAutoFit/>
          </a:bodyPr>
          <a:lstStyle/>
          <a:p>
            <a:pPr algn="ctr"/>
            <a:r>
              <a:rPr lang="en-US" sz="4400" dirty="0" smtClean="0"/>
              <a:t>Inpatient Hospitalization Data</a:t>
            </a:r>
          </a:p>
          <a:p>
            <a:pPr algn="ctr"/>
            <a:r>
              <a:rPr lang="en-US" sz="2400" dirty="0" smtClean="0"/>
              <a:t>Dementia Results</a:t>
            </a:r>
            <a:endParaRPr lang="en-US" sz="2400" dirty="0"/>
          </a:p>
        </p:txBody>
      </p:sp>
      <p:graphicFrame>
        <p:nvGraphicFramePr>
          <p:cNvPr id="8" name="Chart 7"/>
          <p:cNvGraphicFramePr>
            <a:graphicFrameLocks/>
          </p:cNvGraphicFramePr>
          <p:nvPr>
            <p:extLst>
              <p:ext uri="{D42A27DB-BD31-4B8C-83A1-F6EECF244321}">
                <p14:modId xmlns:p14="http://schemas.microsoft.com/office/powerpoint/2010/main" val="994758695"/>
              </p:ext>
            </p:extLst>
          </p:nvPr>
        </p:nvGraphicFramePr>
        <p:xfrm>
          <a:off x="2440971" y="1705855"/>
          <a:ext cx="8193024" cy="5093208"/>
        </p:xfrm>
        <a:graphic>
          <a:graphicData uri="http://schemas.openxmlformats.org/drawingml/2006/chart">
            <c:chart xmlns:c="http://schemas.openxmlformats.org/drawingml/2006/chart" xmlns:r="http://schemas.openxmlformats.org/officeDocument/2006/relationships" r:id="rId3"/>
          </a:graphicData>
        </a:graphic>
      </p:graphicFrame>
      <p:sp>
        <p:nvSpPr>
          <p:cNvPr id="10" name="5-Point Star 9"/>
          <p:cNvSpPr/>
          <p:nvPr/>
        </p:nvSpPr>
        <p:spPr>
          <a:xfrm>
            <a:off x="7016316" y="1891593"/>
            <a:ext cx="528637" cy="525889"/>
          </a:xfrm>
          <a:prstGeom prst="star5">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120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83110" cy="6858000"/>
            <a:chOff x="0" y="0"/>
            <a:chExt cx="1283110" cy="6858000"/>
          </a:xfrm>
        </p:grpSpPr>
        <p:sp>
          <p:nvSpPr>
            <p:cNvPr id="5" name="Rectangle 4"/>
            <p:cNvSpPr/>
            <p:nvPr/>
          </p:nvSpPr>
          <p:spPr>
            <a:xfrm>
              <a:off x="0" y="0"/>
              <a:ext cx="1283110" cy="6858000"/>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84355" y="5884663"/>
              <a:ext cx="914400" cy="914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3041590" y="421313"/>
            <a:ext cx="6991787" cy="1138773"/>
          </a:xfrm>
          <a:prstGeom prst="rect">
            <a:avLst/>
          </a:prstGeom>
          <a:noFill/>
        </p:spPr>
        <p:txBody>
          <a:bodyPr wrap="none" rtlCol="0">
            <a:spAutoFit/>
          </a:bodyPr>
          <a:lstStyle/>
          <a:p>
            <a:pPr algn="ctr"/>
            <a:r>
              <a:rPr lang="en-US" sz="4400" dirty="0" smtClean="0"/>
              <a:t>Inpatient Hospitalization Data</a:t>
            </a:r>
          </a:p>
          <a:p>
            <a:pPr algn="ctr"/>
            <a:r>
              <a:rPr lang="en-US" sz="2400" dirty="0" smtClean="0"/>
              <a:t>Dementia Results</a:t>
            </a:r>
            <a:endParaRPr lang="en-US" sz="2400" dirty="0"/>
          </a:p>
        </p:txBody>
      </p:sp>
      <p:graphicFrame>
        <p:nvGraphicFramePr>
          <p:cNvPr id="8" name="Chart 7"/>
          <p:cNvGraphicFramePr>
            <a:graphicFrameLocks/>
          </p:cNvGraphicFramePr>
          <p:nvPr>
            <p:extLst>
              <p:ext uri="{D42A27DB-BD31-4B8C-83A1-F6EECF244321}">
                <p14:modId xmlns:p14="http://schemas.microsoft.com/office/powerpoint/2010/main" val="2574863485"/>
              </p:ext>
            </p:extLst>
          </p:nvPr>
        </p:nvGraphicFramePr>
        <p:xfrm>
          <a:off x="2148363" y="1618488"/>
          <a:ext cx="8778240" cy="52395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613476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83110" cy="6858000"/>
            <a:chOff x="0" y="0"/>
            <a:chExt cx="1283110" cy="6858000"/>
          </a:xfrm>
        </p:grpSpPr>
        <p:sp>
          <p:nvSpPr>
            <p:cNvPr id="5" name="Rectangle 4"/>
            <p:cNvSpPr/>
            <p:nvPr/>
          </p:nvSpPr>
          <p:spPr>
            <a:xfrm>
              <a:off x="0" y="0"/>
              <a:ext cx="1283110" cy="6858000"/>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84355" y="5884663"/>
              <a:ext cx="914400" cy="914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4358641" y="421313"/>
            <a:ext cx="4357668" cy="1138773"/>
          </a:xfrm>
          <a:prstGeom prst="rect">
            <a:avLst/>
          </a:prstGeom>
          <a:noFill/>
        </p:spPr>
        <p:txBody>
          <a:bodyPr wrap="none" rtlCol="0">
            <a:spAutoFit/>
          </a:bodyPr>
          <a:lstStyle/>
          <a:p>
            <a:pPr algn="ctr"/>
            <a:r>
              <a:rPr lang="en-US" sz="4400" dirty="0" smtClean="0"/>
              <a:t>Vital Records Data</a:t>
            </a:r>
          </a:p>
          <a:p>
            <a:pPr algn="ctr"/>
            <a:r>
              <a:rPr lang="en-US" sz="2400" dirty="0" smtClean="0"/>
              <a:t>Methods</a:t>
            </a:r>
            <a:endParaRPr lang="en-US" sz="2400" dirty="0"/>
          </a:p>
        </p:txBody>
      </p:sp>
      <p:sp>
        <p:nvSpPr>
          <p:cNvPr id="2" name="TextBox 1"/>
          <p:cNvSpPr txBox="1"/>
          <p:nvPr/>
        </p:nvSpPr>
        <p:spPr>
          <a:xfrm>
            <a:off x="1981200" y="2042160"/>
            <a:ext cx="9114263" cy="4401205"/>
          </a:xfrm>
          <a:prstGeom prst="rect">
            <a:avLst/>
          </a:prstGeom>
          <a:noFill/>
        </p:spPr>
        <p:txBody>
          <a:bodyPr wrap="square" rtlCol="0">
            <a:spAutoFit/>
          </a:bodyPr>
          <a:lstStyle/>
          <a:p>
            <a:r>
              <a:rPr lang="en-US" sz="2000" dirty="0" smtClean="0"/>
              <a:t>• 6 Years of data – 2009 through 2014</a:t>
            </a:r>
          </a:p>
          <a:p>
            <a:r>
              <a:rPr lang="en-US" sz="2000" dirty="0" smtClean="0"/>
              <a:t>	</a:t>
            </a:r>
            <a:endParaRPr lang="en-US" sz="2000" dirty="0"/>
          </a:p>
          <a:p>
            <a:r>
              <a:rPr lang="en-US" sz="2000" dirty="0" smtClean="0"/>
              <a:t>• Alzheimer’s Cases were defined as:</a:t>
            </a:r>
          </a:p>
          <a:p>
            <a:r>
              <a:rPr lang="en-US" sz="2000" dirty="0"/>
              <a:t>	</a:t>
            </a:r>
            <a:r>
              <a:rPr lang="en-US" sz="2000" dirty="0" smtClean="0"/>
              <a:t>- An underlying cause of death code of G30.0-G30.9 (ICD 10 Coding)</a:t>
            </a:r>
          </a:p>
          <a:p>
            <a:endParaRPr lang="en-US" sz="2000" dirty="0"/>
          </a:p>
          <a:p>
            <a:r>
              <a:rPr lang="en-US" sz="2000" dirty="0" smtClean="0"/>
              <a:t>• Dementia Cases were defined as:</a:t>
            </a:r>
          </a:p>
          <a:p>
            <a:r>
              <a:rPr lang="en-US" sz="2000" dirty="0"/>
              <a:t>	</a:t>
            </a:r>
            <a:r>
              <a:rPr lang="en-US" sz="2000" dirty="0" smtClean="0"/>
              <a:t>- An underlying cause of death code of </a:t>
            </a:r>
            <a:r>
              <a:rPr lang="en-US" sz="2000" dirty="0"/>
              <a:t>F01-F03 (ICD 10 Coding)</a:t>
            </a:r>
            <a:endParaRPr lang="en-US" sz="2000" dirty="0" smtClean="0"/>
          </a:p>
          <a:p>
            <a:endParaRPr lang="en-US" sz="2000" dirty="0"/>
          </a:p>
          <a:p>
            <a:r>
              <a:rPr lang="en-US" sz="2000" dirty="0" smtClean="0"/>
              <a:t>• Additional data elements for analysis</a:t>
            </a:r>
          </a:p>
          <a:p>
            <a:r>
              <a:rPr lang="en-US" sz="2000" dirty="0"/>
              <a:t>	</a:t>
            </a:r>
            <a:r>
              <a:rPr lang="en-US" sz="2000" dirty="0" smtClean="0"/>
              <a:t>a) Age (mean and range)</a:t>
            </a:r>
          </a:p>
          <a:p>
            <a:r>
              <a:rPr lang="en-US" sz="2000" dirty="0"/>
              <a:t>	</a:t>
            </a:r>
            <a:r>
              <a:rPr lang="en-US" sz="2000" dirty="0" smtClean="0"/>
              <a:t>b) Sex </a:t>
            </a:r>
          </a:p>
          <a:p>
            <a:r>
              <a:rPr lang="en-US" sz="2000" dirty="0"/>
              <a:t>	</a:t>
            </a:r>
            <a:r>
              <a:rPr lang="en-US" sz="2000" dirty="0" smtClean="0"/>
              <a:t>c) Race/Ethnicity</a:t>
            </a:r>
          </a:p>
          <a:p>
            <a:r>
              <a:rPr lang="en-US" sz="2000" dirty="0"/>
              <a:t>	</a:t>
            </a:r>
            <a:r>
              <a:rPr lang="en-US" sz="2000" dirty="0" smtClean="0"/>
              <a:t>d) County of Residence</a:t>
            </a:r>
          </a:p>
          <a:p>
            <a:endParaRPr lang="en-US" sz="2000" dirty="0"/>
          </a:p>
        </p:txBody>
      </p:sp>
    </p:spTree>
    <p:extLst>
      <p:ext uri="{BB962C8B-B14F-4D97-AF65-F5344CB8AC3E}">
        <p14:creationId xmlns:p14="http://schemas.microsoft.com/office/powerpoint/2010/main" val="814849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83110" cy="6858000"/>
            <a:chOff x="0" y="0"/>
            <a:chExt cx="1283110" cy="6858000"/>
          </a:xfrm>
        </p:grpSpPr>
        <p:sp>
          <p:nvSpPr>
            <p:cNvPr id="5" name="Rectangle 4"/>
            <p:cNvSpPr/>
            <p:nvPr/>
          </p:nvSpPr>
          <p:spPr>
            <a:xfrm>
              <a:off x="0" y="0"/>
              <a:ext cx="1283110" cy="6858000"/>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84355" y="5884663"/>
              <a:ext cx="914400" cy="914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4358641" y="421313"/>
            <a:ext cx="4357668" cy="1138773"/>
          </a:xfrm>
          <a:prstGeom prst="rect">
            <a:avLst/>
          </a:prstGeom>
          <a:noFill/>
        </p:spPr>
        <p:txBody>
          <a:bodyPr wrap="none" rtlCol="0">
            <a:spAutoFit/>
          </a:bodyPr>
          <a:lstStyle/>
          <a:p>
            <a:pPr algn="ctr"/>
            <a:r>
              <a:rPr lang="en-US" sz="4400" dirty="0" smtClean="0"/>
              <a:t>Vital Records Data</a:t>
            </a:r>
          </a:p>
          <a:p>
            <a:pPr algn="ctr"/>
            <a:r>
              <a:rPr lang="en-US" sz="2400" dirty="0" smtClean="0"/>
              <a:t>Results</a:t>
            </a:r>
            <a:endParaRPr lang="en-US" sz="2400" dirty="0"/>
          </a:p>
        </p:txBody>
      </p:sp>
      <p:graphicFrame>
        <p:nvGraphicFramePr>
          <p:cNvPr id="9" name="Chart 8"/>
          <p:cNvGraphicFramePr>
            <a:graphicFrameLocks/>
          </p:cNvGraphicFramePr>
          <p:nvPr>
            <p:extLst>
              <p:ext uri="{D42A27DB-BD31-4B8C-83A1-F6EECF244321}">
                <p14:modId xmlns:p14="http://schemas.microsoft.com/office/powerpoint/2010/main" val="439520546"/>
              </p:ext>
            </p:extLst>
          </p:nvPr>
        </p:nvGraphicFramePr>
        <p:xfrm>
          <a:off x="2148355" y="1560086"/>
          <a:ext cx="8778240" cy="52395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02814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83110" cy="6858000"/>
            <a:chOff x="0" y="0"/>
            <a:chExt cx="1283110" cy="6858000"/>
          </a:xfrm>
        </p:grpSpPr>
        <p:sp>
          <p:nvSpPr>
            <p:cNvPr id="5" name="Rectangle 4"/>
            <p:cNvSpPr/>
            <p:nvPr/>
          </p:nvSpPr>
          <p:spPr>
            <a:xfrm>
              <a:off x="0" y="0"/>
              <a:ext cx="1283110" cy="6858000"/>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84355" y="5884663"/>
              <a:ext cx="914400" cy="914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p:cNvPicPr>
            <a:picLocks noChangeAspect="1"/>
          </p:cNvPicPr>
          <p:nvPr/>
        </p:nvPicPr>
        <p:blipFill rotWithShape="1">
          <a:blip r:embed="rId3"/>
          <a:srcRect l="3622" t="5015" r="5292" b="2469"/>
          <a:stretch/>
        </p:blipFill>
        <p:spPr>
          <a:xfrm>
            <a:off x="4200525" y="1371600"/>
            <a:ext cx="4672014" cy="5286375"/>
          </a:xfrm>
          <a:prstGeom prst="rect">
            <a:avLst/>
          </a:prstGeom>
        </p:spPr>
      </p:pic>
      <p:pic>
        <p:nvPicPr>
          <p:cNvPr id="7" name="Picture 6"/>
          <p:cNvPicPr>
            <a:picLocks noChangeAspect="1"/>
          </p:cNvPicPr>
          <p:nvPr/>
        </p:nvPicPr>
        <p:blipFill rotWithShape="1">
          <a:blip r:embed="rId4"/>
          <a:srcRect l="3264" t="2410" r="2629" b="4336"/>
          <a:stretch/>
        </p:blipFill>
        <p:spPr>
          <a:xfrm>
            <a:off x="1385888" y="2671763"/>
            <a:ext cx="2557462" cy="1843087"/>
          </a:xfrm>
          <a:prstGeom prst="rect">
            <a:avLst/>
          </a:prstGeom>
        </p:spPr>
      </p:pic>
      <p:sp>
        <p:nvSpPr>
          <p:cNvPr id="9" name="TextBox 8"/>
          <p:cNvSpPr txBox="1"/>
          <p:nvPr/>
        </p:nvSpPr>
        <p:spPr>
          <a:xfrm>
            <a:off x="2101476" y="315645"/>
            <a:ext cx="8955850" cy="769441"/>
          </a:xfrm>
          <a:prstGeom prst="rect">
            <a:avLst/>
          </a:prstGeom>
          <a:noFill/>
        </p:spPr>
        <p:txBody>
          <a:bodyPr wrap="none" rtlCol="0">
            <a:spAutoFit/>
          </a:bodyPr>
          <a:lstStyle/>
          <a:p>
            <a:pPr algn="ctr"/>
            <a:r>
              <a:rPr lang="en-US" sz="4400" dirty="0" smtClean="0"/>
              <a:t>Older Adult Population in New Mexico</a:t>
            </a:r>
          </a:p>
        </p:txBody>
      </p:sp>
      <p:sp>
        <p:nvSpPr>
          <p:cNvPr id="10" name="TextBox 9"/>
          <p:cNvSpPr txBox="1"/>
          <p:nvPr/>
        </p:nvSpPr>
        <p:spPr>
          <a:xfrm>
            <a:off x="6954019" y="6578799"/>
            <a:ext cx="5353902" cy="307777"/>
          </a:xfrm>
          <a:prstGeom prst="rect">
            <a:avLst/>
          </a:prstGeom>
          <a:noFill/>
        </p:spPr>
        <p:txBody>
          <a:bodyPr wrap="none" rtlCol="0">
            <a:spAutoFit/>
          </a:bodyPr>
          <a:lstStyle/>
          <a:p>
            <a:r>
              <a:rPr lang="en-US" sz="1400" dirty="0"/>
              <a:t>https://ibis.health.state.nm.us/query/result/pop/PopMain/Count.html</a:t>
            </a:r>
          </a:p>
        </p:txBody>
      </p:sp>
    </p:spTree>
    <p:extLst>
      <p:ext uri="{BB962C8B-B14F-4D97-AF65-F5344CB8AC3E}">
        <p14:creationId xmlns:p14="http://schemas.microsoft.com/office/powerpoint/2010/main" val="41613680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83110" cy="6858000"/>
            <a:chOff x="0" y="0"/>
            <a:chExt cx="1283110" cy="6858000"/>
          </a:xfrm>
        </p:grpSpPr>
        <p:sp>
          <p:nvSpPr>
            <p:cNvPr id="5" name="Rectangle 4"/>
            <p:cNvSpPr/>
            <p:nvPr/>
          </p:nvSpPr>
          <p:spPr>
            <a:xfrm>
              <a:off x="0" y="0"/>
              <a:ext cx="1283110" cy="6858000"/>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84355" y="5884663"/>
              <a:ext cx="914400" cy="914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4358641" y="421313"/>
            <a:ext cx="4357668" cy="1138773"/>
          </a:xfrm>
          <a:prstGeom prst="rect">
            <a:avLst/>
          </a:prstGeom>
          <a:noFill/>
        </p:spPr>
        <p:txBody>
          <a:bodyPr wrap="none" rtlCol="0">
            <a:spAutoFit/>
          </a:bodyPr>
          <a:lstStyle/>
          <a:p>
            <a:pPr algn="ctr"/>
            <a:r>
              <a:rPr lang="en-US" sz="4400" dirty="0" smtClean="0"/>
              <a:t>Vital Records Data</a:t>
            </a:r>
          </a:p>
          <a:p>
            <a:pPr algn="ctr"/>
            <a:r>
              <a:rPr lang="en-US" sz="2400" dirty="0" smtClean="0"/>
              <a:t>Alzheimer’s Results</a:t>
            </a:r>
            <a:endParaRPr lang="en-US" sz="2400" dirty="0"/>
          </a:p>
        </p:txBody>
      </p:sp>
      <p:graphicFrame>
        <p:nvGraphicFramePr>
          <p:cNvPr id="9" name="Chart 8"/>
          <p:cNvGraphicFramePr>
            <a:graphicFrameLocks/>
          </p:cNvGraphicFramePr>
          <p:nvPr>
            <p:extLst>
              <p:ext uri="{D42A27DB-BD31-4B8C-83A1-F6EECF244321}">
                <p14:modId xmlns:p14="http://schemas.microsoft.com/office/powerpoint/2010/main" val="282572507"/>
              </p:ext>
            </p:extLst>
          </p:nvPr>
        </p:nvGraphicFramePr>
        <p:xfrm>
          <a:off x="2678707" y="1614415"/>
          <a:ext cx="7717536" cy="47274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659561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83110" cy="6858000"/>
            <a:chOff x="0" y="0"/>
            <a:chExt cx="1283110" cy="6858000"/>
          </a:xfrm>
        </p:grpSpPr>
        <p:sp>
          <p:nvSpPr>
            <p:cNvPr id="5" name="Rectangle 4"/>
            <p:cNvSpPr/>
            <p:nvPr/>
          </p:nvSpPr>
          <p:spPr>
            <a:xfrm>
              <a:off x="0" y="0"/>
              <a:ext cx="1283110" cy="6858000"/>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84355" y="5884663"/>
              <a:ext cx="914400" cy="914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4358641" y="421313"/>
            <a:ext cx="4357668" cy="1138773"/>
          </a:xfrm>
          <a:prstGeom prst="rect">
            <a:avLst/>
          </a:prstGeom>
          <a:noFill/>
        </p:spPr>
        <p:txBody>
          <a:bodyPr wrap="none" rtlCol="0">
            <a:spAutoFit/>
          </a:bodyPr>
          <a:lstStyle/>
          <a:p>
            <a:pPr algn="ctr"/>
            <a:r>
              <a:rPr lang="en-US" sz="4400" dirty="0" smtClean="0"/>
              <a:t>Vital Records Data</a:t>
            </a:r>
          </a:p>
          <a:p>
            <a:pPr algn="ctr"/>
            <a:r>
              <a:rPr lang="en-US" sz="2400" dirty="0" smtClean="0"/>
              <a:t>Alzheimer’s Results</a:t>
            </a:r>
            <a:endParaRPr lang="en-US" sz="2400" dirty="0"/>
          </a:p>
        </p:txBody>
      </p:sp>
      <p:graphicFrame>
        <p:nvGraphicFramePr>
          <p:cNvPr id="8" name="Chart 7"/>
          <p:cNvGraphicFramePr>
            <a:graphicFrameLocks/>
          </p:cNvGraphicFramePr>
          <p:nvPr>
            <p:extLst>
              <p:ext uri="{D42A27DB-BD31-4B8C-83A1-F6EECF244321}">
                <p14:modId xmlns:p14="http://schemas.microsoft.com/office/powerpoint/2010/main" val="455948719"/>
              </p:ext>
            </p:extLst>
          </p:nvPr>
        </p:nvGraphicFramePr>
        <p:xfrm>
          <a:off x="2470681" y="1686778"/>
          <a:ext cx="8144932" cy="51122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17724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83110" cy="6858000"/>
            <a:chOff x="0" y="0"/>
            <a:chExt cx="1283110" cy="6858000"/>
          </a:xfrm>
        </p:grpSpPr>
        <p:sp>
          <p:nvSpPr>
            <p:cNvPr id="5" name="Rectangle 4"/>
            <p:cNvSpPr/>
            <p:nvPr/>
          </p:nvSpPr>
          <p:spPr>
            <a:xfrm>
              <a:off x="0" y="0"/>
              <a:ext cx="1283110" cy="6858000"/>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84355" y="5884663"/>
              <a:ext cx="914400" cy="914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4358641" y="421313"/>
            <a:ext cx="4357668" cy="1138773"/>
          </a:xfrm>
          <a:prstGeom prst="rect">
            <a:avLst/>
          </a:prstGeom>
          <a:noFill/>
        </p:spPr>
        <p:txBody>
          <a:bodyPr wrap="none" rtlCol="0">
            <a:spAutoFit/>
          </a:bodyPr>
          <a:lstStyle/>
          <a:p>
            <a:pPr algn="ctr"/>
            <a:r>
              <a:rPr lang="en-US" sz="4400" dirty="0" smtClean="0"/>
              <a:t>Vital Records Data</a:t>
            </a:r>
          </a:p>
          <a:p>
            <a:pPr algn="ctr"/>
            <a:r>
              <a:rPr lang="en-US" sz="2400" dirty="0" smtClean="0"/>
              <a:t>Alzheimer’s Results</a:t>
            </a:r>
            <a:endParaRPr lang="en-US" sz="2400" dirty="0"/>
          </a:p>
        </p:txBody>
      </p:sp>
      <p:graphicFrame>
        <p:nvGraphicFramePr>
          <p:cNvPr id="9" name="Chart 8"/>
          <p:cNvGraphicFramePr>
            <a:graphicFrameLocks/>
          </p:cNvGraphicFramePr>
          <p:nvPr>
            <p:extLst>
              <p:ext uri="{D42A27DB-BD31-4B8C-83A1-F6EECF244321}">
                <p14:modId xmlns:p14="http://schemas.microsoft.com/office/powerpoint/2010/main" val="489483264"/>
              </p:ext>
            </p:extLst>
          </p:nvPr>
        </p:nvGraphicFramePr>
        <p:xfrm>
          <a:off x="2440236" y="1560086"/>
          <a:ext cx="8194477" cy="5094684"/>
        </p:xfrm>
        <a:graphic>
          <a:graphicData uri="http://schemas.openxmlformats.org/drawingml/2006/chart">
            <c:chart xmlns:c="http://schemas.openxmlformats.org/drawingml/2006/chart" xmlns:r="http://schemas.openxmlformats.org/officeDocument/2006/relationships" r:id="rId3"/>
          </a:graphicData>
        </a:graphic>
      </p:graphicFrame>
      <p:sp>
        <p:nvSpPr>
          <p:cNvPr id="8" name="5-Point Star 7"/>
          <p:cNvSpPr/>
          <p:nvPr/>
        </p:nvSpPr>
        <p:spPr>
          <a:xfrm>
            <a:off x="7216341" y="1748718"/>
            <a:ext cx="528637" cy="525889"/>
          </a:xfrm>
          <a:prstGeom prst="star5">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56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83110" cy="6858000"/>
            <a:chOff x="0" y="0"/>
            <a:chExt cx="1283110" cy="6858000"/>
          </a:xfrm>
        </p:grpSpPr>
        <p:sp>
          <p:nvSpPr>
            <p:cNvPr id="5" name="Rectangle 4"/>
            <p:cNvSpPr/>
            <p:nvPr/>
          </p:nvSpPr>
          <p:spPr>
            <a:xfrm>
              <a:off x="0" y="0"/>
              <a:ext cx="1283110" cy="6858000"/>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84355" y="5884663"/>
              <a:ext cx="914400" cy="914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4358641" y="421313"/>
            <a:ext cx="4357668" cy="1138773"/>
          </a:xfrm>
          <a:prstGeom prst="rect">
            <a:avLst/>
          </a:prstGeom>
          <a:noFill/>
        </p:spPr>
        <p:txBody>
          <a:bodyPr wrap="none" rtlCol="0">
            <a:spAutoFit/>
          </a:bodyPr>
          <a:lstStyle/>
          <a:p>
            <a:pPr algn="ctr"/>
            <a:r>
              <a:rPr lang="en-US" sz="4400" dirty="0" smtClean="0"/>
              <a:t>Vital Records Data</a:t>
            </a:r>
          </a:p>
          <a:p>
            <a:pPr algn="ctr"/>
            <a:r>
              <a:rPr lang="en-US" sz="2400" dirty="0" smtClean="0"/>
              <a:t>Alzheimer’s Results</a:t>
            </a:r>
            <a:endParaRPr lang="en-US" sz="2400" dirty="0"/>
          </a:p>
        </p:txBody>
      </p:sp>
      <p:graphicFrame>
        <p:nvGraphicFramePr>
          <p:cNvPr id="8" name="Chart 7"/>
          <p:cNvGraphicFramePr>
            <a:graphicFrameLocks/>
          </p:cNvGraphicFramePr>
          <p:nvPr>
            <p:extLst>
              <p:ext uri="{D42A27DB-BD31-4B8C-83A1-F6EECF244321}">
                <p14:modId xmlns:p14="http://schemas.microsoft.com/office/powerpoint/2010/main" val="859343447"/>
              </p:ext>
            </p:extLst>
          </p:nvPr>
        </p:nvGraphicFramePr>
        <p:xfrm>
          <a:off x="2148355" y="1559551"/>
          <a:ext cx="8778240" cy="5239512"/>
        </p:xfrm>
        <a:graphic>
          <a:graphicData uri="http://schemas.openxmlformats.org/drawingml/2006/chart">
            <c:chart xmlns:c="http://schemas.openxmlformats.org/drawingml/2006/chart" xmlns:r="http://schemas.openxmlformats.org/officeDocument/2006/relationships" r:id="rId3"/>
          </a:graphicData>
        </a:graphic>
      </p:graphicFrame>
      <p:sp>
        <p:nvSpPr>
          <p:cNvPr id="2" name="Oval 1"/>
          <p:cNvSpPr/>
          <p:nvPr/>
        </p:nvSpPr>
        <p:spPr>
          <a:xfrm>
            <a:off x="7500937" y="1745823"/>
            <a:ext cx="1785938" cy="168317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010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83110" cy="6858000"/>
            <a:chOff x="0" y="0"/>
            <a:chExt cx="1283110" cy="6858000"/>
          </a:xfrm>
        </p:grpSpPr>
        <p:sp>
          <p:nvSpPr>
            <p:cNvPr id="5" name="Rectangle 4"/>
            <p:cNvSpPr/>
            <p:nvPr/>
          </p:nvSpPr>
          <p:spPr>
            <a:xfrm>
              <a:off x="0" y="0"/>
              <a:ext cx="1283110" cy="6858000"/>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84355" y="5884663"/>
              <a:ext cx="914400" cy="914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4358641" y="421313"/>
            <a:ext cx="4357668" cy="1138773"/>
          </a:xfrm>
          <a:prstGeom prst="rect">
            <a:avLst/>
          </a:prstGeom>
          <a:noFill/>
        </p:spPr>
        <p:txBody>
          <a:bodyPr wrap="none" rtlCol="0">
            <a:spAutoFit/>
          </a:bodyPr>
          <a:lstStyle/>
          <a:p>
            <a:pPr algn="ctr"/>
            <a:r>
              <a:rPr lang="en-US" sz="4400" dirty="0" smtClean="0"/>
              <a:t>Vital Records Data</a:t>
            </a:r>
          </a:p>
          <a:p>
            <a:pPr algn="ctr"/>
            <a:r>
              <a:rPr lang="en-US" sz="2400" dirty="0" smtClean="0"/>
              <a:t>Dementia Results</a:t>
            </a:r>
            <a:endParaRPr lang="en-US" sz="2400" dirty="0"/>
          </a:p>
        </p:txBody>
      </p:sp>
      <p:graphicFrame>
        <p:nvGraphicFramePr>
          <p:cNvPr id="10" name="Chart 9"/>
          <p:cNvGraphicFramePr>
            <a:graphicFrameLocks/>
          </p:cNvGraphicFramePr>
          <p:nvPr>
            <p:extLst>
              <p:ext uri="{D42A27DB-BD31-4B8C-83A1-F6EECF244321}">
                <p14:modId xmlns:p14="http://schemas.microsoft.com/office/powerpoint/2010/main" val="3537603901"/>
              </p:ext>
            </p:extLst>
          </p:nvPr>
        </p:nvGraphicFramePr>
        <p:xfrm>
          <a:off x="2678707" y="1749289"/>
          <a:ext cx="7717536" cy="47274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598548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83110" cy="6858000"/>
            <a:chOff x="0" y="0"/>
            <a:chExt cx="1283110" cy="6858000"/>
          </a:xfrm>
        </p:grpSpPr>
        <p:sp>
          <p:nvSpPr>
            <p:cNvPr id="5" name="Rectangle 4"/>
            <p:cNvSpPr/>
            <p:nvPr/>
          </p:nvSpPr>
          <p:spPr>
            <a:xfrm>
              <a:off x="0" y="0"/>
              <a:ext cx="1283110" cy="6858000"/>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84355" y="5884663"/>
              <a:ext cx="914400" cy="914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4358641" y="421313"/>
            <a:ext cx="4357668" cy="1138773"/>
          </a:xfrm>
          <a:prstGeom prst="rect">
            <a:avLst/>
          </a:prstGeom>
          <a:noFill/>
        </p:spPr>
        <p:txBody>
          <a:bodyPr wrap="none" rtlCol="0">
            <a:spAutoFit/>
          </a:bodyPr>
          <a:lstStyle/>
          <a:p>
            <a:pPr algn="ctr"/>
            <a:r>
              <a:rPr lang="en-US" sz="4400" dirty="0" smtClean="0"/>
              <a:t>Vital Records Data</a:t>
            </a:r>
          </a:p>
          <a:p>
            <a:pPr algn="ctr"/>
            <a:r>
              <a:rPr lang="en-US" sz="2400" dirty="0" smtClean="0"/>
              <a:t>Dementia Results</a:t>
            </a:r>
            <a:endParaRPr lang="en-US" sz="2400" dirty="0"/>
          </a:p>
        </p:txBody>
      </p:sp>
      <p:graphicFrame>
        <p:nvGraphicFramePr>
          <p:cNvPr id="10" name="Chart 9"/>
          <p:cNvGraphicFramePr>
            <a:graphicFrameLocks/>
          </p:cNvGraphicFramePr>
          <p:nvPr>
            <p:extLst>
              <p:ext uri="{D42A27DB-BD31-4B8C-83A1-F6EECF244321}">
                <p14:modId xmlns:p14="http://schemas.microsoft.com/office/powerpoint/2010/main" val="546848916"/>
              </p:ext>
            </p:extLst>
          </p:nvPr>
        </p:nvGraphicFramePr>
        <p:xfrm>
          <a:off x="2450107" y="1560086"/>
          <a:ext cx="8174736" cy="51114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87424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83110" cy="6858000"/>
            <a:chOff x="0" y="0"/>
            <a:chExt cx="1283110" cy="6858000"/>
          </a:xfrm>
        </p:grpSpPr>
        <p:sp>
          <p:nvSpPr>
            <p:cNvPr id="5" name="Rectangle 4"/>
            <p:cNvSpPr/>
            <p:nvPr/>
          </p:nvSpPr>
          <p:spPr>
            <a:xfrm>
              <a:off x="0" y="0"/>
              <a:ext cx="1283110" cy="6858000"/>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84355" y="5884663"/>
              <a:ext cx="914400" cy="914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4358641" y="421313"/>
            <a:ext cx="4357668" cy="1138773"/>
          </a:xfrm>
          <a:prstGeom prst="rect">
            <a:avLst/>
          </a:prstGeom>
          <a:noFill/>
        </p:spPr>
        <p:txBody>
          <a:bodyPr wrap="none" rtlCol="0">
            <a:spAutoFit/>
          </a:bodyPr>
          <a:lstStyle/>
          <a:p>
            <a:pPr algn="ctr"/>
            <a:r>
              <a:rPr lang="en-US" sz="4400" dirty="0" smtClean="0"/>
              <a:t>Vital Records Data</a:t>
            </a:r>
          </a:p>
          <a:p>
            <a:pPr algn="ctr"/>
            <a:r>
              <a:rPr lang="en-US" sz="2400" dirty="0" smtClean="0"/>
              <a:t>Dementia Results</a:t>
            </a:r>
            <a:endParaRPr lang="en-US" sz="2400" dirty="0"/>
          </a:p>
        </p:txBody>
      </p:sp>
      <p:graphicFrame>
        <p:nvGraphicFramePr>
          <p:cNvPr id="8" name="Chart 7"/>
          <p:cNvGraphicFramePr>
            <a:graphicFrameLocks/>
          </p:cNvGraphicFramePr>
          <p:nvPr>
            <p:extLst>
              <p:ext uri="{D42A27DB-BD31-4B8C-83A1-F6EECF244321}">
                <p14:modId xmlns:p14="http://schemas.microsoft.com/office/powerpoint/2010/main" val="4132197405"/>
              </p:ext>
            </p:extLst>
          </p:nvPr>
        </p:nvGraphicFramePr>
        <p:xfrm>
          <a:off x="2440963" y="1705855"/>
          <a:ext cx="8193024" cy="50932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570774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83110" cy="6858000"/>
            <a:chOff x="0" y="0"/>
            <a:chExt cx="1283110" cy="6858000"/>
          </a:xfrm>
        </p:grpSpPr>
        <p:sp>
          <p:nvSpPr>
            <p:cNvPr id="5" name="Rectangle 4"/>
            <p:cNvSpPr/>
            <p:nvPr/>
          </p:nvSpPr>
          <p:spPr>
            <a:xfrm>
              <a:off x="0" y="0"/>
              <a:ext cx="1283110" cy="6858000"/>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84355" y="5884663"/>
              <a:ext cx="914400" cy="914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4358641" y="421313"/>
            <a:ext cx="4357668" cy="1138773"/>
          </a:xfrm>
          <a:prstGeom prst="rect">
            <a:avLst/>
          </a:prstGeom>
          <a:noFill/>
        </p:spPr>
        <p:txBody>
          <a:bodyPr wrap="none" rtlCol="0">
            <a:spAutoFit/>
          </a:bodyPr>
          <a:lstStyle/>
          <a:p>
            <a:pPr algn="ctr"/>
            <a:r>
              <a:rPr lang="en-US" sz="4400" dirty="0" smtClean="0"/>
              <a:t>Vital Records Data</a:t>
            </a:r>
          </a:p>
          <a:p>
            <a:pPr algn="ctr"/>
            <a:r>
              <a:rPr lang="en-US" sz="2400" dirty="0" smtClean="0"/>
              <a:t>Dementia Results</a:t>
            </a:r>
            <a:endParaRPr lang="en-US" sz="2400" dirty="0"/>
          </a:p>
        </p:txBody>
      </p:sp>
      <p:graphicFrame>
        <p:nvGraphicFramePr>
          <p:cNvPr id="8" name="Chart 7"/>
          <p:cNvGraphicFramePr>
            <a:graphicFrameLocks/>
          </p:cNvGraphicFramePr>
          <p:nvPr>
            <p:extLst>
              <p:ext uri="{D42A27DB-BD31-4B8C-83A1-F6EECF244321}">
                <p14:modId xmlns:p14="http://schemas.microsoft.com/office/powerpoint/2010/main" val="3750518460"/>
              </p:ext>
            </p:extLst>
          </p:nvPr>
        </p:nvGraphicFramePr>
        <p:xfrm>
          <a:off x="2148355" y="1618488"/>
          <a:ext cx="8778240" cy="52395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27052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83110" cy="6858000"/>
            <a:chOff x="0" y="0"/>
            <a:chExt cx="1283110" cy="6858000"/>
          </a:xfrm>
        </p:grpSpPr>
        <p:sp>
          <p:nvSpPr>
            <p:cNvPr id="5" name="Rectangle 4"/>
            <p:cNvSpPr/>
            <p:nvPr/>
          </p:nvSpPr>
          <p:spPr>
            <a:xfrm>
              <a:off x="0" y="0"/>
              <a:ext cx="1283110" cy="6858000"/>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84355" y="5884663"/>
              <a:ext cx="914400" cy="914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5080986" y="421313"/>
            <a:ext cx="2912977" cy="769441"/>
          </a:xfrm>
          <a:prstGeom prst="rect">
            <a:avLst/>
          </a:prstGeom>
          <a:noFill/>
        </p:spPr>
        <p:txBody>
          <a:bodyPr wrap="none" rtlCol="0">
            <a:spAutoFit/>
          </a:bodyPr>
          <a:lstStyle/>
          <a:p>
            <a:pPr algn="ctr"/>
            <a:r>
              <a:rPr lang="en-US" sz="4400" dirty="0" smtClean="0"/>
              <a:t>Conclusions</a:t>
            </a:r>
          </a:p>
        </p:txBody>
      </p:sp>
      <p:sp>
        <p:nvSpPr>
          <p:cNvPr id="8" name="TextBox 7"/>
          <p:cNvSpPr txBox="1"/>
          <p:nvPr/>
        </p:nvSpPr>
        <p:spPr>
          <a:xfrm>
            <a:off x="1980342" y="1483458"/>
            <a:ext cx="9114263" cy="4708981"/>
          </a:xfrm>
          <a:prstGeom prst="rect">
            <a:avLst/>
          </a:prstGeom>
          <a:noFill/>
        </p:spPr>
        <p:txBody>
          <a:bodyPr wrap="square" rtlCol="0">
            <a:spAutoFit/>
          </a:bodyPr>
          <a:lstStyle/>
          <a:p>
            <a:r>
              <a:rPr lang="en-US" sz="2000" dirty="0" smtClean="0"/>
              <a:t>• From 2012-2014, the majority of Dementia deaths occurred in the Metro region, but the majority of Dementia ED admissions occurred in the NE, SE, and SW regions. Similar pattern for Alzheimer’s ED admissions and deaths.</a:t>
            </a:r>
          </a:p>
          <a:p>
            <a:r>
              <a:rPr lang="en-US" sz="2000" dirty="0" smtClean="0"/>
              <a:t>	</a:t>
            </a:r>
            <a:endParaRPr lang="en-US" sz="2000" dirty="0"/>
          </a:p>
          <a:p>
            <a:r>
              <a:rPr lang="en-US" sz="2000" dirty="0" smtClean="0"/>
              <a:t>• In general, more females suffer from Alzheimer’s Disease and Dementia Related Diseases compared to males.</a:t>
            </a:r>
          </a:p>
          <a:p>
            <a:endParaRPr lang="en-US" sz="2000" dirty="0"/>
          </a:p>
          <a:p>
            <a:r>
              <a:rPr lang="en-US" sz="2000" dirty="0" smtClean="0"/>
              <a:t>• In general, females were older (at death and for ED admissions) compared to males.</a:t>
            </a:r>
          </a:p>
          <a:p>
            <a:endParaRPr lang="en-US" sz="2000" dirty="0"/>
          </a:p>
          <a:p>
            <a:r>
              <a:rPr lang="en-US" sz="2000" dirty="0" smtClean="0"/>
              <a:t>• The majority of individuals with either Alzheimer’s Disease or Dementia were above the age of 65 years.</a:t>
            </a:r>
          </a:p>
          <a:p>
            <a:endParaRPr lang="en-US" sz="2000" dirty="0"/>
          </a:p>
          <a:p>
            <a:r>
              <a:rPr lang="en-US" sz="2000" dirty="0" smtClean="0"/>
              <a:t>• The addition of ICD 9 code 294.20 and 294.21 in 2011/2012 for Unspecified Dementia, led to a large increase in the overall number of ED admissions for Dementia Related Disease.</a:t>
            </a:r>
            <a:endParaRPr lang="en-US" sz="2000" dirty="0"/>
          </a:p>
        </p:txBody>
      </p:sp>
    </p:spTree>
    <p:extLst>
      <p:ext uri="{BB962C8B-B14F-4D97-AF65-F5344CB8AC3E}">
        <p14:creationId xmlns:p14="http://schemas.microsoft.com/office/powerpoint/2010/main" val="33611187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83110" cy="6858000"/>
            <a:chOff x="0" y="0"/>
            <a:chExt cx="1283110" cy="6858000"/>
          </a:xfrm>
        </p:grpSpPr>
        <p:sp>
          <p:nvSpPr>
            <p:cNvPr id="5" name="Rectangle 4"/>
            <p:cNvSpPr/>
            <p:nvPr/>
          </p:nvSpPr>
          <p:spPr>
            <a:xfrm>
              <a:off x="0" y="0"/>
              <a:ext cx="1283110" cy="6858000"/>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84355" y="5884663"/>
              <a:ext cx="914400" cy="914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5291751" y="421313"/>
            <a:ext cx="2491451" cy="769441"/>
          </a:xfrm>
          <a:prstGeom prst="rect">
            <a:avLst/>
          </a:prstGeom>
          <a:noFill/>
        </p:spPr>
        <p:txBody>
          <a:bodyPr wrap="none" rtlCol="0">
            <a:spAutoFit/>
          </a:bodyPr>
          <a:lstStyle/>
          <a:p>
            <a:pPr algn="ctr"/>
            <a:r>
              <a:rPr lang="en-US" sz="4400" dirty="0" smtClean="0"/>
              <a:t>Questions</a:t>
            </a:r>
          </a:p>
        </p:txBody>
      </p:sp>
      <p:sp>
        <p:nvSpPr>
          <p:cNvPr id="9" name="TextBox 8"/>
          <p:cNvSpPr txBox="1"/>
          <p:nvPr/>
        </p:nvSpPr>
        <p:spPr>
          <a:xfrm>
            <a:off x="4441228" y="1190754"/>
            <a:ext cx="4192494" cy="5016758"/>
          </a:xfrm>
          <a:prstGeom prst="rect">
            <a:avLst/>
          </a:prstGeom>
          <a:noFill/>
        </p:spPr>
        <p:txBody>
          <a:bodyPr wrap="none" rtlCol="0">
            <a:spAutoFit/>
          </a:bodyPr>
          <a:lstStyle/>
          <a:p>
            <a:pPr algn="ctr"/>
            <a:r>
              <a:rPr lang="en-US" sz="2000" dirty="0" smtClean="0">
                <a:solidFill>
                  <a:schemeClr val="tx1">
                    <a:lumMod val="85000"/>
                    <a:lumOff val="15000"/>
                  </a:schemeClr>
                </a:solidFill>
              </a:rPr>
              <a:t>Victoria Dirmyer</a:t>
            </a:r>
          </a:p>
          <a:p>
            <a:pPr algn="ctr"/>
            <a:r>
              <a:rPr lang="en-US" sz="2000" dirty="0" smtClean="0">
                <a:solidFill>
                  <a:schemeClr val="tx1">
                    <a:lumMod val="85000"/>
                    <a:lumOff val="15000"/>
                  </a:schemeClr>
                </a:solidFill>
              </a:rPr>
              <a:t>Health Systems Epidemiologist</a:t>
            </a:r>
          </a:p>
          <a:p>
            <a:pPr algn="ctr"/>
            <a:r>
              <a:rPr lang="en-US" sz="2000" dirty="0" smtClean="0">
                <a:solidFill>
                  <a:schemeClr val="tx1">
                    <a:lumMod val="85000"/>
                    <a:lumOff val="15000"/>
                  </a:schemeClr>
                </a:solidFill>
              </a:rPr>
              <a:t>Health Systems Epidemiology Program</a:t>
            </a:r>
          </a:p>
          <a:p>
            <a:pPr algn="ctr"/>
            <a:r>
              <a:rPr lang="en-US" sz="2000" dirty="0" smtClean="0">
                <a:solidFill>
                  <a:schemeClr val="tx1">
                    <a:lumMod val="85000"/>
                    <a:lumOff val="15000"/>
                  </a:schemeClr>
                </a:solidFill>
              </a:rPr>
              <a:t>Epidemiology and Response Division</a:t>
            </a:r>
          </a:p>
          <a:p>
            <a:pPr algn="ctr"/>
            <a:r>
              <a:rPr lang="en-US" sz="2000" dirty="0" smtClean="0">
                <a:solidFill>
                  <a:schemeClr val="tx1">
                    <a:lumMod val="85000"/>
                    <a:lumOff val="15000"/>
                  </a:schemeClr>
                </a:solidFill>
              </a:rPr>
              <a:t>New Mexico Department of Health</a:t>
            </a:r>
          </a:p>
          <a:p>
            <a:pPr algn="ctr"/>
            <a:r>
              <a:rPr lang="en-US" sz="2000" dirty="0" smtClean="0">
                <a:solidFill>
                  <a:schemeClr val="tx1">
                    <a:lumMod val="85000"/>
                    <a:lumOff val="15000"/>
                  </a:schemeClr>
                </a:solidFill>
              </a:rPr>
              <a:t>505-476-3572</a:t>
            </a:r>
          </a:p>
          <a:p>
            <a:pPr algn="ctr"/>
            <a:r>
              <a:rPr lang="en-US" sz="2000" dirty="0" smtClean="0">
                <a:solidFill>
                  <a:schemeClr val="tx1">
                    <a:lumMod val="85000"/>
                    <a:lumOff val="15000"/>
                  </a:schemeClr>
                </a:solidFill>
                <a:hlinkClick r:id="rId3"/>
              </a:rPr>
              <a:t>Victoria.Dirmyer@state.nm.us</a:t>
            </a:r>
            <a:endParaRPr lang="en-US" sz="2000" dirty="0" smtClean="0">
              <a:solidFill>
                <a:schemeClr val="tx1">
                  <a:lumMod val="85000"/>
                  <a:lumOff val="15000"/>
                </a:schemeClr>
              </a:solidFill>
            </a:endParaRPr>
          </a:p>
          <a:p>
            <a:pPr algn="ctr"/>
            <a:endParaRPr lang="en-US" sz="2000" dirty="0">
              <a:solidFill>
                <a:schemeClr val="tx1">
                  <a:lumMod val="85000"/>
                  <a:lumOff val="15000"/>
                </a:schemeClr>
              </a:solidFill>
            </a:endParaRPr>
          </a:p>
          <a:p>
            <a:pPr algn="ctr"/>
            <a:r>
              <a:rPr lang="en-US" sz="2000" dirty="0" smtClean="0">
                <a:solidFill>
                  <a:schemeClr val="tx1">
                    <a:lumMod val="85000"/>
                    <a:lumOff val="15000"/>
                  </a:schemeClr>
                </a:solidFill>
              </a:rPr>
              <a:t>Abubakar Ropri</a:t>
            </a:r>
          </a:p>
          <a:p>
            <a:pPr algn="ctr"/>
            <a:r>
              <a:rPr lang="en-US" sz="2000" dirty="0" smtClean="0">
                <a:solidFill>
                  <a:schemeClr val="tx1">
                    <a:lumMod val="85000"/>
                    <a:lumOff val="15000"/>
                  </a:schemeClr>
                </a:solidFill>
              </a:rPr>
              <a:t>Health Systems Epidemiologist</a:t>
            </a:r>
          </a:p>
          <a:p>
            <a:pPr algn="ctr"/>
            <a:r>
              <a:rPr lang="en-US" sz="2000" dirty="0">
                <a:solidFill>
                  <a:schemeClr val="tx1">
                    <a:lumMod val="85000"/>
                    <a:lumOff val="15000"/>
                  </a:schemeClr>
                </a:solidFill>
              </a:rPr>
              <a:t>Health Systems Epidemiology Program</a:t>
            </a:r>
          </a:p>
          <a:p>
            <a:pPr algn="ctr"/>
            <a:r>
              <a:rPr lang="en-US" sz="2000" dirty="0">
                <a:solidFill>
                  <a:schemeClr val="tx1">
                    <a:lumMod val="85000"/>
                    <a:lumOff val="15000"/>
                  </a:schemeClr>
                </a:solidFill>
              </a:rPr>
              <a:t>Epidemiology and Response Division</a:t>
            </a:r>
          </a:p>
          <a:p>
            <a:pPr algn="ctr"/>
            <a:r>
              <a:rPr lang="en-US" sz="2000" dirty="0">
                <a:solidFill>
                  <a:schemeClr val="tx1">
                    <a:lumMod val="85000"/>
                    <a:lumOff val="15000"/>
                  </a:schemeClr>
                </a:solidFill>
              </a:rPr>
              <a:t>New Mexico Department of Health</a:t>
            </a:r>
          </a:p>
          <a:p>
            <a:pPr algn="ctr"/>
            <a:r>
              <a:rPr lang="en-US" sz="2000" dirty="0" smtClean="0">
                <a:solidFill>
                  <a:schemeClr val="tx1">
                    <a:lumMod val="85000"/>
                    <a:lumOff val="15000"/>
                  </a:schemeClr>
                </a:solidFill>
              </a:rPr>
              <a:t>505-476-3584</a:t>
            </a:r>
          </a:p>
          <a:p>
            <a:pPr algn="ctr"/>
            <a:r>
              <a:rPr lang="en-US" sz="2000" dirty="0" smtClean="0">
                <a:solidFill>
                  <a:schemeClr val="tx1">
                    <a:lumMod val="85000"/>
                    <a:lumOff val="15000"/>
                  </a:schemeClr>
                </a:solidFill>
                <a:hlinkClick r:id="rId4"/>
              </a:rPr>
              <a:t>Abubakar.Ropri@state.nm.us</a:t>
            </a:r>
            <a:endParaRPr lang="en-US" sz="2000" dirty="0" smtClean="0">
              <a:solidFill>
                <a:schemeClr val="tx1">
                  <a:lumMod val="85000"/>
                  <a:lumOff val="15000"/>
                </a:schemeClr>
              </a:solidFill>
            </a:endParaRPr>
          </a:p>
          <a:p>
            <a:pPr algn="ctr"/>
            <a:endParaRPr lang="en-US" sz="2000" dirty="0">
              <a:solidFill>
                <a:schemeClr val="tx1">
                  <a:lumMod val="85000"/>
                  <a:lumOff val="15000"/>
                </a:schemeClr>
              </a:solidFill>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4897" y="5655728"/>
            <a:ext cx="1784887" cy="1103567"/>
          </a:xfrm>
          <a:prstGeom prst="rect">
            <a:avLst/>
          </a:prstGeom>
        </p:spPr>
      </p:pic>
    </p:spTree>
    <p:extLst>
      <p:ext uri="{BB962C8B-B14F-4D97-AF65-F5344CB8AC3E}">
        <p14:creationId xmlns:p14="http://schemas.microsoft.com/office/powerpoint/2010/main" val="90333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83110" cy="6858000"/>
            <a:chOff x="0" y="0"/>
            <a:chExt cx="1283110" cy="6858000"/>
          </a:xfrm>
        </p:grpSpPr>
        <p:sp>
          <p:nvSpPr>
            <p:cNvPr id="5" name="Rectangle 4"/>
            <p:cNvSpPr/>
            <p:nvPr/>
          </p:nvSpPr>
          <p:spPr>
            <a:xfrm>
              <a:off x="0" y="0"/>
              <a:ext cx="1283110" cy="6858000"/>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84355" y="5884663"/>
              <a:ext cx="914400" cy="914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4765289" y="421313"/>
            <a:ext cx="3544368" cy="1138773"/>
          </a:xfrm>
          <a:prstGeom prst="rect">
            <a:avLst/>
          </a:prstGeom>
          <a:noFill/>
        </p:spPr>
        <p:txBody>
          <a:bodyPr wrap="none" rtlCol="0">
            <a:spAutoFit/>
          </a:bodyPr>
          <a:lstStyle/>
          <a:p>
            <a:pPr algn="ctr"/>
            <a:r>
              <a:rPr lang="en-US" sz="4400" dirty="0" smtClean="0"/>
              <a:t>Medicare Data</a:t>
            </a:r>
          </a:p>
          <a:p>
            <a:pPr algn="ctr"/>
            <a:r>
              <a:rPr lang="en-US" sz="2400" dirty="0" smtClean="0"/>
              <a:t>Methods</a:t>
            </a:r>
            <a:endParaRPr lang="en-US" sz="2400" dirty="0"/>
          </a:p>
        </p:txBody>
      </p:sp>
      <p:sp>
        <p:nvSpPr>
          <p:cNvPr id="2" name="TextBox 1"/>
          <p:cNvSpPr txBox="1"/>
          <p:nvPr/>
        </p:nvSpPr>
        <p:spPr>
          <a:xfrm>
            <a:off x="1981200" y="2042160"/>
            <a:ext cx="9114263" cy="2862322"/>
          </a:xfrm>
          <a:prstGeom prst="rect">
            <a:avLst/>
          </a:prstGeom>
          <a:noFill/>
        </p:spPr>
        <p:txBody>
          <a:bodyPr wrap="square" rtlCol="0">
            <a:spAutoFit/>
          </a:bodyPr>
          <a:lstStyle/>
          <a:p>
            <a:r>
              <a:rPr lang="en-US" sz="2000" dirty="0" smtClean="0"/>
              <a:t>• Centers for Medicare and Medicaid Services (CMS) Public Use File</a:t>
            </a:r>
          </a:p>
          <a:p>
            <a:r>
              <a:rPr lang="en-US" sz="2000" dirty="0" smtClean="0"/>
              <a:t>	- All Beneficiaries, State/County Tables (as of February 2015)</a:t>
            </a:r>
          </a:p>
          <a:p>
            <a:r>
              <a:rPr lang="en-US" sz="2000" dirty="0"/>
              <a:t>	</a:t>
            </a:r>
            <a:r>
              <a:rPr lang="en-US" sz="2000" dirty="0" smtClean="0"/>
              <a:t>- Most current dataset: 2013</a:t>
            </a:r>
          </a:p>
          <a:p>
            <a:endParaRPr lang="en-US" sz="2000" dirty="0"/>
          </a:p>
          <a:p>
            <a:r>
              <a:rPr lang="en-US" sz="2000" dirty="0" smtClean="0"/>
              <a:t>• Available to the Public</a:t>
            </a:r>
          </a:p>
          <a:p>
            <a:r>
              <a:rPr lang="en-US" sz="2000" dirty="0"/>
              <a:t>	-https://</a:t>
            </a:r>
            <a:r>
              <a:rPr lang="en-US" sz="2000" dirty="0" smtClean="0"/>
              <a:t>www.cms.gov/Research-Statistics-Data-and-Systems/Statistics-	Trends-and-Reports/Medicare-Geographic-Variation/GV_PUF.html</a:t>
            </a:r>
          </a:p>
          <a:p>
            <a:endParaRPr lang="en-US" sz="2000" dirty="0"/>
          </a:p>
          <a:p>
            <a:endParaRPr lang="en-US" sz="2000" dirty="0"/>
          </a:p>
        </p:txBody>
      </p:sp>
      <p:pic>
        <p:nvPicPr>
          <p:cNvPr id="3" name="Picture 2"/>
          <p:cNvPicPr>
            <a:picLocks noChangeAspect="1"/>
          </p:cNvPicPr>
          <p:nvPr/>
        </p:nvPicPr>
        <p:blipFill>
          <a:blip r:embed="rId3"/>
          <a:stretch>
            <a:fillRect/>
          </a:stretch>
        </p:blipFill>
        <p:spPr>
          <a:xfrm>
            <a:off x="5065860" y="4300537"/>
            <a:ext cx="2943225" cy="714375"/>
          </a:xfrm>
          <a:prstGeom prst="rect">
            <a:avLst/>
          </a:prstGeom>
        </p:spPr>
      </p:pic>
    </p:spTree>
    <p:extLst>
      <p:ext uri="{BB962C8B-B14F-4D97-AF65-F5344CB8AC3E}">
        <p14:creationId xmlns:p14="http://schemas.microsoft.com/office/powerpoint/2010/main" val="36195133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049454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83110" cy="6858000"/>
            <a:chOff x="0" y="0"/>
            <a:chExt cx="1283110" cy="6858000"/>
          </a:xfrm>
        </p:grpSpPr>
        <p:sp>
          <p:nvSpPr>
            <p:cNvPr id="5" name="Rectangle 4"/>
            <p:cNvSpPr/>
            <p:nvPr/>
          </p:nvSpPr>
          <p:spPr>
            <a:xfrm>
              <a:off x="0" y="0"/>
              <a:ext cx="1283110" cy="6858000"/>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84355" y="5884663"/>
              <a:ext cx="914400" cy="914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4314239" y="421313"/>
            <a:ext cx="4446474" cy="1138773"/>
          </a:xfrm>
          <a:prstGeom prst="rect">
            <a:avLst/>
          </a:prstGeom>
          <a:noFill/>
        </p:spPr>
        <p:txBody>
          <a:bodyPr wrap="none" rtlCol="0">
            <a:spAutoFit/>
          </a:bodyPr>
          <a:lstStyle/>
          <a:p>
            <a:pPr algn="ctr"/>
            <a:r>
              <a:rPr lang="en-US" sz="4400" dirty="0" smtClean="0"/>
              <a:t>Medicare Data</a:t>
            </a:r>
          </a:p>
          <a:p>
            <a:pPr algn="ctr"/>
            <a:r>
              <a:rPr lang="en-US" sz="2400" dirty="0" smtClean="0"/>
              <a:t>Alzheimer’s and Related Disorders</a:t>
            </a:r>
            <a:endParaRPr lang="en-US" sz="2400" dirty="0"/>
          </a:p>
        </p:txBody>
      </p:sp>
      <p:graphicFrame>
        <p:nvGraphicFramePr>
          <p:cNvPr id="8" name="Chart 7"/>
          <p:cNvGraphicFramePr>
            <a:graphicFrameLocks/>
          </p:cNvGraphicFramePr>
          <p:nvPr>
            <p:extLst>
              <p:ext uri="{D42A27DB-BD31-4B8C-83A1-F6EECF244321}">
                <p14:modId xmlns:p14="http://schemas.microsoft.com/office/powerpoint/2010/main" val="1906868250"/>
              </p:ext>
            </p:extLst>
          </p:nvPr>
        </p:nvGraphicFramePr>
        <p:xfrm>
          <a:off x="2271712" y="1709737"/>
          <a:ext cx="8543926" cy="50893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9743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83110" cy="6858000"/>
            <a:chOff x="0" y="0"/>
            <a:chExt cx="1283110" cy="6858000"/>
          </a:xfrm>
        </p:grpSpPr>
        <p:sp>
          <p:nvSpPr>
            <p:cNvPr id="5" name="Rectangle 4"/>
            <p:cNvSpPr/>
            <p:nvPr/>
          </p:nvSpPr>
          <p:spPr>
            <a:xfrm>
              <a:off x="0" y="0"/>
              <a:ext cx="1283110" cy="6858000"/>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84355" y="5884663"/>
              <a:ext cx="914400" cy="914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4314239" y="421313"/>
            <a:ext cx="4446474" cy="1138773"/>
          </a:xfrm>
          <a:prstGeom prst="rect">
            <a:avLst/>
          </a:prstGeom>
          <a:noFill/>
        </p:spPr>
        <p:txBody>
          <a:bodyPr wrap="none" rtlCol="0">
            <a:spAutoFit/>
          </a:bodyPr>
          <a:lstStyle/>
          <a:p>
            <a:pPr algn="ctr"/>
            <a:r>
              <a:rPr lang="en-US" sz="4400" dirty="0" smtClean="0"/>
              <a:t>Medicare Data</a:t>
            </a:r>
          </a:p>
          <a:p>
            <a:pPr algn="ctr"/>
            <a:r>
              <a:rPr lang="en-US" sz="2400" dirty="0" smtClean="0"/>
              <a:t>Alzheimer’s and Related Disorders</a:t>
            </a:r>
            <a:endParaRPr lang="en-US" sz="2400" dirty="0"/>
          </a:p>
        </p:txBody>
      </p:sp>
      <p:graphicFrame>
        <p:nvGraphicFramePr>
          <p:cNvPr id="9" name="Chart 8"/>
          <p:cNvGraphicFramePr>
            <a:graphicFrameLocks/>
          </p:cNvGraphicFramePr>
          <p:nvPr>
            <p:extLst>
              <p:ext uri="{D42A27DB-BD31-4B8C-83A1-F6EECF244321}">
                <p14:modId xmlns:p14="http://schemas.microsoft.com/office/powerpoint/2010/main" val="166992347"/>
              </p:ext>
            </p:extLst>
          </p:nvPr>
        </p:nvGraphicFramePr>
        <p:xfrm>
          <a:off x="2536975" y="1560086"/>
          <a:ext cx="8001001" cy="50631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29497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83110" cy="6858000"/>
            <a:chOff x="0" y="0"/>
            <a:chExt cx="1283110" cy="6858000"/>
          </a:xfrm>
        </p:grpSpPr>
        <p:sp>
          <p:nvSpPr>
            <p:cNvPr id="5" name="Rectangle 4"/>
            <p:cNvSpPr/>
            <p:nvPr/>
          </p:nvSpPr>
          <p:spPr>
            <a:xfrm>
              <a:off x="0" y="0"/>
              <a:ext cx="1283110" cy="6858000"/>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84355" y="5884663"/>
              <a:ext cx="914400" cy="914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3122578" y="421313"/>
            <a:ext cx="6829818" cy="769441"/>
          </a:xfrm>
          <a:prstGeom prst="rect">
            <a:avLst/>
          </a:prstGeom>
          <a:noFill/>
        </p:spPr>
        <p:txBody>
          <a:bodyPr wrap="none" rtlCol="0">
            <a:spAutoFit/>
          </a:bodyPr>
          <a:lstStyle/>
          <a:p>
            <a:pPr algn="ctr"/>
            <a:r>
              <a:rPr lang="en-US" sz="4400" dirty="0" smtClean="0"/>
              <a:t>Emergency Department Data</a:t>
            </a:r>
          </a:p>
        </p:txBody>
      </p:sp>
      <p:pic>
        <p:nvPicPr>
          <p:cNvPr id="2" name="Picture 1"/>
          <p:cNvPicPr>
            <a:picLocks noChangeAspect="1"/>
          </p:cNvPicPr>
          <p:nvPr/>
        </p:nvPicPr>
        <p:blipFill>
          <a:blip r:embed="rId3"/>
          <a:stretch>
            <a:fillRect/>
          </a:stretch>
        </p:blipFill>
        <p:spPr>
          <a:xfrm>
            <a:off x="1394195" y="1393754"/>
            <a:ext cx="4924425" cy="409575"/>
          </a:xfrm>
          <a:prstGeom prst="rect">
            <a:avLst/>
          </a:prstGeom>
        </p:spPr>
      </p:pic>
      <p:pic>
        <p:nvPicPr>
          <p:cNvPr id="3" name="Picture 2"/>
          <p:cNvPicPr>
            <a:picLocks noChangeAspect="1"/>
          </p:cNvPicPr>
          <p:nvPr/>
        </p:nvPicPr>
        <p:blipFill>
          <a:blip r:embed="rId4"/>
          <a:stretch>
            <a:fillRect/>
          </a:stretch>
        </p:blipFill>
        <p:spPr>
          <a:xfrm>
            <a:off x="7443788" y="5951338"/>
            <a:ext cx="4476750" cy="390525"/>
          </a:xfrm>
          <a:prstGeom prst="rect">
            <a:avLst/>
          </a:prstGeom>
        </p:spPr>
      </p:pic>
      <p:pic>
        <p:nvPicPr>
          <p:cNvPr id="8" name="Picture 7"/>
          <p:cNvPicPr>
            <a:picLocks noChangeAspect="1"/>
          </p:cNvPicPr>
          <p:nvPr/>
        </p:nvPicPr>
        <p:blipFill>
          <a:blip r:embed="rId5"/>
          <a:stretch>
            <a:fillRect/>
          </a:stretch>
        </p:blipFill>
        <p:spPr>
          <a:xfrm>
            <a:off x="7238998" y="4491037"/>
            <a:ext cx="2581275" cy="838200"/>
          </a:xfrm>
          <a:prstGeom prst="rect">
            <a:avLst/>
          </a:prstGeom>
        </p:spPr>
      </p:pic>
      <p:pic>
        <p:nvPicPr>
          <p:cNvPr id="10" name="Picture 9"/>
          <p:cNvPicPr>
            <a:picLocks noChangeAspect="1"/>
          </p:cNvPicPr>
          <p:nvPr/>
        </p:nvPicPr>
        <p:blipFill>
          <a:blip r:embed="rId6"/>
          <a:stretch>
            <a:fillRect/>
          </a:stretch>
        </p:blipFill>
        <p:spPr>
          <a:xfrm>
            <a:off x="1385887" y="3690937"/>
            <a:ext cx="2162175" cy="876300"/>
          </a:xfrm>
          <a:prstGeom prst="rect">
            <a:avLst/>
          </a:prstGeom>
        </p:spPr>
      </p:pic>
      <p:pic>
        <p:nvPicPr>
          <p:cNvPr id="11" name="Picture 10"/>
          <p:cNvPicPr>
            <a:picLocks noChangeAspect="1"/>
          </p:cNvPicPr>
          <p:nvPr/>
        </p:nvPicPr>
        <p:blipFill>
          <a:blip r:embed="rId7"/>
          <a:stretch>
            <a:fillRect/>
          </a:stretch>
        </p:blipFill>
        <p:spPr>
          <a:xfrm>
            <a:off x="7990246" y="1393754"/>
            <a:ext cx="3924300" cy="971550"/>
          </a:xfrm>
          <a:prstGeom prst="rect">
            <a:avLst/>
          </a:prstGeom>
        </p:spPr>
      </p:pic>
      <p:pic>
        <p:nvPicPr>
          <p:cNvPr id="12" name="Picture 11"/>
          <p:cNvPicPr>
            <a:picLocks noChangeAspect="1"/>
          </p:cNvPicPr>
          <p:nvPr/>
        </p:nvPicPr>
        <p:blipFill>
          <a:blip r:embed="rId8"/>
          <a:stretch>
            <a:fillRect/>
          </a:stretch>
        </p:blipFill>
        <p:spPr>
          <a:xfrm>
            <a:off x="1474753" y="5965625"/>
            <a:ext cx="3295650" cy="752475"/>
          </a:xfrm>
          <a:prstGeom prst="rect">
            <a:avLst/>
          </a:prstGeom>
        </p:spPr>
      </p:pic>
      <p:pic>
        <p:nvPicPr>
          <p:cNvPr id="13" name="Picture 12"/>
          <p:cNvPicPr>
            <a:picLocks noChangeAspect="1"/>
          </p:cNvPicPr>
          <p:nvPr/>
        </p:nvPicPr>
        <p:blipFill>
          <a:blip r:embed="rId9"/>
          <a:stretch>
            <a:fillRect/>
          </a:stretch>
        </p:blipFill>
        <p:spPr>
          <a:xfrm>
            <a:off x="4151495" y="4191498"/>
            <a:ext cx="2034970" cy="1241460"/>
          </a:xfrm>
          <a:prstGeom prst="rect">
            <a:avLst/>
          </a:prstGeom>
        </p:spPr>
      </p:pic>
      <p:pic>
        <p:nvPicPr>
          <p:cNvPr id="14" name="Picture 13"/>
          <p:cNvPicPr>
            <a:picLocks noChangeAspect="1"/>
          </p:cNvPicPr>
          <p:nvPr/>
        </p:nvPicPr>
        <p:blipFill>
          <a:blip r:embed="rId10"/>
          <a:stretch>
            <a:fillRect/>
          </a:stretch>
        </p:blipFill>
        <p:spPr>
          <a:xfrm>
            <a:off x="8529636" y="3099558"/>
            <a:ext cx="2047875" cy="1076325"/>
          </a:xfrm>
          <a:prstGeom prst="rect">
            <a:avLst/>
          </a:prstGeom>
        </p:spPr>
      </p:pic>
      <p:pic>
        <p:nvPicPr>
          <p:cNvPr id="15" name="Picture 14"/>
          <p:cNvPicPr>
            <a:picLocks noChangeAspect="1"/>
          </p:cNvPicPr>
          <p:nvPr/>
        </p:nvPicPr>
        <p:blipFill>
          <a:blip r:embed="rId11"/>
          <a:stretch>
            <a:fillRect/>
          </a:stretch>
        </p:blipFill>
        <p:spPr>
          <a:xfrm>
            <a:off x="2321004" y="2303890"/>
            <a:ext cx="2847976" cy="941211"/>
          </a:xfrm>
          <a:prstGeom prst="rect">
            <a:avLst/>
          </a:prstGeom>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721419" y="2146956"/>
            <a:ext cx="1847850" cy="1543981"/>
          </a:xfrm>
          <a:prstGeom prst="rect">
            <a:avLst/>
          </a:prstGeom>
        </p:spPr>
      </p:pic>
    </p:spTree>
    <p:extLst>
      <p:ext uri="{BB962C8B-B14F-4D97-AF65-F5344CB8AC3E}">
        <p14:creationId xmlns:p14="http://schemas.microsoft.com/office/powerpoint/2010/main" val="19819026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83110" cy="6858000"/>
            <a:chOff x="0" y="0"/>
            <a:chExt cx="1283110" cy="6858000"/>
          </a:xfrm>
        </p:grpSpPr>
        <p:sp>
          <p:nvSpPr>
            <p:cNvPr id="5" name="Rectangle 4"/>
            <p:cNvSpPr/>
            <p:nvPr/>
          </p:nvSpPr>
          <p:spPr>
            <a:xfrm>
              <a:off x="0" y="0"/>
              <a:ext cx="1283110" cy="6858000"/>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84355" y="5884663"/>
              <a:ext cx="914400" cy="914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3122578" y="421313"/>
            <a:ext cx="6829819" cy="1138773"/>
          </a:xfrm>
          <a:prstGeom prst="rect">
            <a:avLst/>
          </a:prstGeom>
          <a:noFill/>
        </p:spPr>
        <p:txBody>
          <a:bodyPr wrap="none" rtlCol="0">
            <a:spAutoFit/>
          </a:bodyPr>
          <a:lstStyle/>
          <a:p>
            <a:pPr algn="ctr"/>
            <a:r>
              <a:rPr lang="en-US" sz="4400" dirty="0" smtClean="0"/>
              <a:t>Emergency Department Data</a:t>
            </a:r>
          </a:p>
          <a:p>
            <a:pPr algn="ctr"/>
            <a:r>
              <a:rPr lang="en-US" sz="2400" dirty="0" smtClean="0"/>
              <a:t>Methods</a:t>
            </a:r>
            <a:endParaRPr lang="en-US" sz="2400" dirty="0"/>
          </a:p>
        </p:txBody>
      </p:sp>
      <p:sp>
        <p:nvSpPr>
          <p:cNvPr id="8" name="TextBox 7"/>
          <p:cNvSpPr txBox="1"/>
          <p:nvPr/>
        </p:nvSpPr>
        <p:spPr>
          <a:xfrm>
            <a:off x="1980351" y="1713845"/>
            <a:ext cx="9114263" cy="5324535"/>
          </a:xfrm>
          <a:prstGeom prst="rect">
            <a:avLst/>
          </a:prstGeom>
          <a:noFill/>
        </p:spPr>
        <p:txBody>
          <a:bodyPr wrap="square" rtlCol="0">
            <a:spAutoFit/>
          </a:bodyPr>
          <a:lstStyle/>
          <a:p>
            <a:r>
              <a:rPr lang="en-US" sz="2000" dirty="0" smtClean="0"/>
              <a:t>• 5 Years of data – 2010 through 2014</a:t>
            </a:r>
          </a:p>
          <a:p>
            <a:r>
              <a:rPr lang="en-US" sz="2000" dirty="0" smtClean="0"/>
              <a:t>	</a:t>
            </a:r>
            <a:endParaRPr lang="en-US" sz="2000" dirty="0"/>
          </a:p>
          <a:p>
            <a:r>
              <a:rPr lang="en-US" sz="2000" dirty="0" smtClean="0"/>
              <a:t>• Alzheimer’s Cases were defined as:</a:t>
            </a:r>
          </a:p>
          <a:p>
            <a:r>
              <a:rPr lang="en-US" sz="2000" dirty="0"/>
              <a:t>	</a:t>
            </a:r>
            <a:r>
              <a:rPr lang="en-US" sz="2000" dirty="0" smtClean="0"/>
              <a:t>- A diagnosis code of 331.0 (ICD 9 Coding)</a:t>
            </a:r>
          </a:p>
          <a:p>
            <a:endParaRPr lang="en-US" sz="2000" dirty="0"/>
          </a:p>
          <a:p>
            <a:r>
              <a:rPr lang="en-US" sz="2000" dirty="0" smtClean="0"/>
              <a:t>• Dementia Cases were defined as:</a:t>
            </a:r>
          </a:p>
          <a:p>
            <a:r>
              <a:rPr lang="en-US" sz="2000" dirty="0"/>
              <a:t>	</a:t>
            </a:r>
            <a:r>
              <a:rPr lang="en-US" sz="2000" dirty="0" smtClean="0"/>
              <a:t>- </a:t>
            </a:r>
            <a:r>
              <a:rPr lang="en-US" sz="2000" dirty="0" smtClean="0"/>
              <a:t>Diagnosis Codes: 290.0-290.9</a:t>
            </a:r>
            <a:r>
              <a:rPr lang="en-US" sz="2000" dirty="0" smtClean="0"/>
              <a:t>, 291.2, 292.82, 294.10, 294.11, 294.20, 	   </a:t>
            </a:r>
            <a:r>
              <a:rPr lang="en-US" sz="2000" dirty="0" smtClean="0"/>
              <a:t>	     294.21</a:t>
            </a:r>
            <a:r>
              <a:rPr lang="en-US" sz="2000" dirty="0" smtClean="0"/>
              <a:t>, 331.19, and 331.82 (ICD 9 Coding)</a:t>
            </a:r>
          </a:p>
          <a:p>
            <a:endParaRPr lang="en-US" sz="2000" dirty="0" smtClean="0"/>
          </a:p>
          <a:p>
            <a:r>
              <a:rPr lang="en-US" sz="2000" dirty="0" smtClean="0"/>
              <a:t>• Data submitted by non-federal facilities.</a:t>
            </a:r>
          </a:p>
          <a:p>
            <a:endParaRPr lang="en-US" sz="2000" dirty="0"/>
          </a:p>
          <a:p>
            <a:r>
              <a:rPr lang="en-US" sz="2000" dirty="0" smtClean="0"/>
              <a:t>• Additional data elements for analysis</a:t>
            </a:r>
          </a:p>
          <a:p>
            <a:r>
              <a:rPr lang="en-US" sz="2000" dirty="0"/>
              <a:t>	</a:t>
            </a:r>
            <a:r>
              <a:rPr lang="en-US" sz="2000" dirty="0" smtClean="0"/>
              <a:t>a) Age (mean and range)</a:t>
            </a:r>
          </a:p>
          <a:p>
            <a:r>
              <a:rPr lang="en-US" sz="2000" dirty="0"/>
              <a:t>	</a:t>
            </a:r>
            <a:r>
              <a:rPr lang="en-US" sz="2000" dirty="0" smtClean="0"/>
              <a:t>b) Sex </a:t>
            </a:r>
          </a:p>
          <a:p>
            <a:r>
              <a:rPr lang="en-US" sz="2000" dirty="0"/>
              <a:t>	</a:t>
            </a:r>
            <a:r>
              <a:rPr lang="en-US" sz="2000" dirty="0" smtClean="0"/>
              <a:t>c) Race/Ethnicity</a:t>
            </a:r>
          </a:p>
          <a:p>
            <a:r>
              <a:rPr lang="en-US" sz="2000" dirty="0"/>
              <a:t>	</a:t>
            </a:r>
            <a:r>
              <a:rPr lang="en-US" sz="2000" dirty="0" smtClean="0"/>
              <a:t>d) County of Residence</a:t>
            </a:r>
          </a:p>
          <a:p>
            <a:endParaRPr lang="en-US" sz="2000" dirty="0"/>
          </a:p>
        </p:txBody>
      </p:sp>
    </p:spTree>
    <p:extLst>
      <p:ext uri="{BB962C8B-B14F-4D97-AF65-F5344CB8AC3E}">
        <p14:creationId xmlns:p14="http://schemas.microsoft.com/office/powerpoint/2010/main" val="1589044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83110" cy="6858000"/>
            <a:chOff x="0" y="0"/>
            <a:chExt cx="1283110" cy="6858000"/>
          </a:xfrm>
        </p:grpSpPr>
        <p:sp>
          <p:nvSpPr>
            <p:cNvPr id="5" name="Rectangle 4"/>
            <p:cNvSpPr/>
            <p:nvPr/>
          </p:nvSpPr>
          <p:spPr>
            <a:xfrm>
              <a:off x="0" y="0"/>
              <a:ext cx="1283110" cy="6858000"/>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84355" y="5884663"/>
              <a:ext cx="914400" cy="914400"/>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3122578" y="421313"/>
            <a:ext cx="6829819" cy="1138773"/>
          </a:xfrm>
          <a:prstGeom prst="rect">
            <a:avLst/>
          </a:prstGeom>
          <a:noFill/>
        </p:spPr>
        <p:txBody>
          <a:bodyPr wrap="none" rtlCol="0">
            <a:spAutoFit/>
          </a:bodyPr>
          <a:lstStyle/>
          <a:p>
            <a:pPr algn="ctr"/>
            <a:r>
              <a:rPr lang="en-US" sz="4400" dirty="0" smtClean="0"/>
              <a:t>Emergency Department Data</a:t>
            </a:r>
          </a:p>
          <a:p>
            <a:pPr algn="ctr"/>
            <a:r>
              <a:rPr lang="en-US" sz="2400" dirty="0" smtClean="0"/>
              <a:t>Results</a:t>
            </a:r>
            <a:endParaRPr lang="en-US" sz="2400" dirty="0"/>
          </a:p>
        </p:txBody>
      </p:sp>
      <p:graphicFrame>
        <p:nvGraphicFramePr>
          <p:cNvPr id="8" name="Chart 7"/>
          <p:cNvGraphicFramePr>
            <a:graphicFrameLocks/>
          </p:cNvGraphicFramePr>
          <p:nvPr>
            <p:extLst>
              <p:ext uri="{D42A27DB-BD31-4B8C-83A1-F6EECF244321}">
                <p14:modId xmlns:p14="http://schemas.microsoft.com/office/powerpoint/2010/main" val="3868421816"/>
              </p:ext>
            </p:extLst>
          </p:nvPr>
        </p:nvGraphicFramePr>
        <p:xfrm>
          <a:off x="2151224" y="1560086"/>
          <a:ext cx="8764426" cy="52389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71815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2176</TotalTime>
  <Words>988</Words>
  <Application>Microsoft Office PowerPoint</Application>
  <PresentationFormat>Widescreen</PresentationFormat>
  <Paragraphs>246</Paragraphs>
  <Slides>40</Slides>
  <Notes>40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Dirmyer</dc:creator>
  <cp:lastModifiedBy>Victoria Dirmyer</cp:lastModifiedBy>
  <cp:revision>56</cp:revision>
  <cp:lastPrinted>2015-09-11T13:45:22Z</cp:lastPrinted>
  <dcterms:created xsi:type="dcterms:W3CDTF">2015-08-18T19:08:27Z</dcterms:created>
  <dcterms:modified xsi:type="dcterms:W3CDTF">2015-09-11T13:46:17Z</dcterms:modified>
</cp:coreProperties>
</file>