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710" r:id="rId2"/>
    <p:sldId id="711" r:id="rId3"/>
    <p:sldId id="1384" r:id="rId4"/>
    <p:sldId id="1385" r:id="rId5"/>
    <p:sldId id="1494" r:id="rId6"/>
    <p:sldId id="1508" r:id="rId7"/>
    <p:sldId id="1495" r:id="rId8"/>
    <p:sldId id="1509" r:id="rId9"/>
    <p:sldId id="1496" r:id="rId10"/>
    <p:sldId id="1510" r:id="rId11"/>
    <p:sldId id="1507" r:id="rId12"/>
    <p:sldId id="1497" r:id="rId13"/>
    <p:sldId id="1498" r:id="rId14"/>
    <p:sldId id="1499" r:id="rId15"/>
    <p:sldId id="1500" r:id="rId16"/>
    <p:sldId id="1501" r:id="rId17"/>
    <p:sldId id="1511" r:id="rId18"/>
    <p:sldId id="1502" r:id="rId19"/>
    <p:sldId id="1503" r:id="rId20"/>
    <p:sldId id="1504" r:id="rId21"/>
    <p:sldId id="1505" r:id="rId22"/>
    <p:sldId id="1506" r:id="rId23"/>
    <p:sldId id="1512" r:id="rId24"/>
    <p:sldId id="1513" r:id="rId25"/>
    <p:sldId id="1515" r:id="rId26"/>
    <p:sldId id="1516" r:id="rId27"/>
    <p:sldId id="1517" r:id="rId28"/>
    <p:sldId id="1525" r:id="rId29"/>
    <p:sldId id="1526" r:id="rId30"/>
    <p:sldId id="1527" r:id="rId31"/>
    <p:sldId id="1528" r:id="rId32"/>
    <p:sldId id="1529" r:id="rId33"/>
    <p:sldId id="1530" r:id="rId34"/>
    <p:sldId id="1531" r:id="rId35"/>
    <p:sldId id="1532" r:id="rId36"/>
    <p:sldId id="1533" r:id="rId37"/>
    <p:sldId id="1569" r:id="rId38"/>
    <p:sldId id="1570" r:id="rId39"/>
    <p:sldId id="1571" r:id="rId40"/>
    <p:sldId id="1572" r:id="rId41"/>
    <p:sldId id="1573" r:id="rId42"/>
    <p:sldId id="1574" r:id="rId43"/>
    <p:sldId id="1575" r:id="rId44"/>
    <p:sldId id="1576" r:id="rId45"/>
    <p:sldId id="1534" r:id="rId46"/>
    <p:sldId id="1535" r:id="rId47"/>
    <p:sldId id="1536" r:id="rId48"/>
    <p:sldId id="1537" r:id="rId49"/>
    <p:sldId id="1538" r:id="rId50"/>
    <p:sldId id="1539" r:id="rId51"/>
    <p:sldId id="1540" r:id="rId52"/>
    <p:sldId id="1541" r:id="rId53"/>
    <p:sldId id="1542" r:id="rId54"/>
    <p:sldId id="1543" r:id="rId55"/>
    <p:sldId id="1544" r:id="rId56"/>
    <p:sldId id="1545" r:id="rId57"/>
    <p:sldId id="1546" r:id="rId58"/>
    <p:sldId id="1547" r:id="rId59"/>
    <p:sldId id="1548" r:id="rId60"/>
    <p:sldId id="1549" r:id="rId61"/>
    <p:sldId id="1550" r:id="rId62"/>
    <p:sldId id="1551" r:id="rId63"/>
    <p:sldId id="1552" r:id="rId64"/>
    <p:sldId id="1553" r:id="rId65"/>
    <p:sldId id="1554" r:id="rId66"/>
    <p:sldId id="1555" r:id="rId67"/>
    <p:sldId id="1556" r:id="rId68"/>
    <p:sldId id="1557" r:id="rId69"/>
    <p:sldId id="1558" r:id="rId70"/>
    <p:sldId id="1559" r:id="rId71"/>
    <p:sldId id="1560" r:id="rId72"/>
    <p:sldId id="1561" r:id="rId73"/>
    <p:sldId id="1562" r:id="rId74"/>
    <p:sldId id="1563" r:id="rId75"/>
    <p:sldId id="1564" r:id="rId76"/>
    <p:sldId id="1565" r:id="rId77"/>
    <p:sldId id="1566" r:id="rId78"/>
    <p:sldId id="1567" r:id="rId79"/>
    <p:sldId id="1568" r:id="rId80"/>
    <p:sldId id="1577" r:id="rId8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6" autoAdjust="0"/>
    <p:restoredTop sz="94660"/>
  </p:normalViewPr>
  <p:slideViewPr>
    <p:cSldViewPr>
      <p:cViewPr varScale="1">
        <p:scale>
          <a:sx n="90" d="100"/>
          <a:sy n="90" d="100"/>
        </p:scale>
        <p:origin x="9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sa.bargsten\Desktop\Rate%20for%20Mik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sa.bargsten\Desktop\Rate%20for%20Mik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sa.bargsten\Desktop\Rate%20for%20Mik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pnuemo_rates!$A$4:$A$6</c:f>
              <c:strCache>
                <c:ptCount val="3"/>
                <c:pt idx="0">
                  <c:v>0-19</c:v>
                </c:pt>
                <c:pt idx="1">
                  <c:v>20-64</c:v>
                </c:pt>
                <c:pt idx="2">
                  <c:v>65+</c:v>
                </c:pt>
              </c:strCache>
            </c:strRef>
          </c:cat>
          <c:val>
            <c:numRef>
              <c:f>pnuemo_rates!$F$4:$F$6</c:f>
              <c:numCache>
                <c:formatCode>0.0</c:formatCode>
                <c:ptCount val="3"/>
                <c:pt idx="0">
                  <c:v>9.7593938446190354</c:v>
                </c:pt>
                <c:pt idx="1">
                  <c:v>14.48731606722772</c:v>
                </c:pt>
                <c:pt idx="2">
                  <c:v>39.258179260108129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003640"/>
        <c:axId val="300699280"/>
      </c:barChart>
      <c:catAx>
        <c:axId val="301003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Age groups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99280"/>
        <c:crosses val="autoZero"/>
        <c:auto val="1"/>
        <c:lblAlgn val="ctr"/>
        <c:lblOffset val="100"/>
        <c:noMultiLvlLbl val="0"/>
      </c:catAx>
      <c:valAx>
        <c:axId val="30069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Rate per </a:t>
                </a:r>
                <a:r>
                  <a:rPr lang="en-US" sz="1800" dirty="0" smtClean="0"/>
                  <a:t>100,000</a:t>
                </a:r>
                <a:r>
                  <a:rPr lang="en-US" sz="1800" baseline="0" dirty="0" smtClean="0"/>
                  <a:t> </a:t>
                </a:r>
                <a:r>
                  <a:rPr lang="en-US" sz="1800" dirty="0" smtClean="0"/>
                  <a:t>population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00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02357058308888"/>
          <c:y val="0.14228297851657432"/>
          <c:w val="0.83500257320776095"/>
          <c:h val="0.706184018664333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NM Female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Sheet1!$B$2:$B$16</c:f>
              <c:numCache>
                <c:formatCode>0.0</c:formatCode>
                <c:ptCount val="15"/>
                <c:pt idx="0">
                  <c:v>20</c:v>
                </c:pt>
                <c:pt idx="1">
                  <c:v>20.399999999999999</c:v>
                </c:pt>
                <c:pt idx="2">
                  <c:v>20.2</c:v>
                </c:pt>
                <c:pt idx="3">
                  <c:v>20.399999999999999</c:v>
                </c:pt>
                <c:pt idx="4">
                  <c:v>20.3</c:v>
                </c:pt>
                <c:pt idx="5">
                  <c:v>21.1</c:v>
                </c:pt>
                <c:pt idx="6">
                  <c:v>20.7</c:v>
                </c:pt>
                <c:pt idx="7">
                  <c:v>20.7</c:v>
                </c:pt>
                <c:pt idx="8">
                  <c:v>21</c:v>
                </c:pt>
                <c:pt idx="9">
                  <c:v>20.9</c:v>
                </c:pt>
                <c:pt idx="10">
                  <c:v>21.3</c:v>
                </c:pt>
                <c:pt idx="11">
                  <c:v>21</c:v>
                </c:pt>
                <c:pt idx="12">
                  <c:v>21.4</c:v>
                </c:pt>
                <c:pt idx="13">
                  <c:v>21.4</c:v>
                </c:pt>
                <c:pt idx="14">
                  <c:v>21.2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NM Male</c:v>
                </c:pt>
              </c:strCache>
            </c:strRef>
          </c:tx>
          <c:spPr>
            <a:ln w="44450" cap="rnd">
              <a:solidFill>
                <a:srgbClr val="6699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Sheet1!$C$2:$C$16</c:f>
              <c:numCache>
                <c:formatCode>0.0</c:formatCode>
                <c:ptCount val="15"/>
                <c:pt idx="0">
                  <c:v>17.399999999999999</c:v>
                </c:pt>
                <c:pt idx="1">
                  <c:v>17.7</c:v>
                </c:pt>
                <c:pt idx="2">
                  <c:v>17.7</c:v>
                </c:pt>
                <c:pt idx="3">
                  <c:v>18</c:v>
                </c:pt>
                <c:pt idx="4">
                  <c:v>18.100000000000001</c:v>
                </c:pt>
                <c:pt idx="5">
                  <c:v>18.600000000000001</c:v>
                </c:pt>
                <c:pt idx="6">
                  <c:v>18.2</c:v>
                </c:pt>
                <c:pt idx="7">
                  <c:v>18.5</c:v>
                </c:pt>
                <c:pt idx="8">
                  <c:v>18.399999999999999</c:v>
                </c:pt>
                <c:pt idx="9">
                  <c:v>18.8</c:v>
                </c:pt>
                <c:pt idx="10">
                  <c:v>18.899999999999999</c:v>
                </c:pt>
                <c:pt idx="11">
                  <c:v>19</c:v>
                </c:pt>
                <c:pt idx="12">
                  <c:v>19.100000000000001</c:v>
                </c:pt>
                <c:pt idx="13">
                  <c:v>18.7</c:v>
                </c:pt>
                <c:pt idx="14">
                  <c:v>18.5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 Female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Sheet1!$D$2:$D$16</c:f>
              <c:numCache>
                <c:formatCode>0.0</c:formatCode>
                <c:ptCount val="15"/>
                <c:pt idx="0">
                  <c:v>19.100000000000001</c:v>
                </c:pt>
                <c:pt idx="1">
                  <c:v>19</c:v>
                </c:pt>
                <c:pt idx="2">
                  <c:v>19.2</c:v>
                </c:pt>
                <c:pt idx="3">
                  <c:v>19.2</c:v>
                </c:pt>
                <c:pt idx="4">
                  <c:v>19.3</c:v>
                </c:pt>
                <c:pt idx="5">
                  <c:v>19.600000000000001</c:v>
                </c:pt>
                <c:pt idx="6">
                  <c:v>19.600000000000001</c:v>
                </c:pt>
                <c:pt idx="7">
                  <c:v>19.899999999999999</c:v>
                </c:pt>
                <c:pt idx="8">
                  <c:v>20</c:v>
                </c:pt>
                <c:pt idx="9">
                  <c:v>20</c:v>
                </c:pt>
                <c:pt idx="10">
                  <c:v>20.3</c:v>
                </c:pt>
                <c:pt idx="11">
                  <c:v>20.3</c:v>
                </c:pt>
                <c:pt idx="12">
                  <c:v>20.399999999999999</c:v>
                </c:pt>
                <c:pt idx="13">
                  <c:v>20.5</c:v>
                </c:pt>
                <c:pt idx="14">
                  <c:v>20.5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 Male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Sheet1!$E$2:$E$16</c:f>
              <c:numCache>
                <c:formatCode>0.0</c:formatCode>
                <c:ptCount val="15"/>
                <c:pt idx="0">
                  <c:v>16.100000000000001</c:v>
                </c:pt>
                <c:pt idx="1">
                  <c:v>16</c:v>
                </c:pt>
                <c:pt idx="2">
                  <c:v>16.2</c:v>
                </c:pt>
                <c:pt idx="3">
                  <c:v>16.3</c:v>
                </c:pt>
                <c:pt idx="4">
                  <c:v>16.5</c:v>
                </c:pt>
                <c:pt idx="5">
                  <c:v>16.899999999999999</c:v>
                </c:pt>
                <c:pt idx="6">
                  <c:v>16.899999999999999</c:v>
                </c:pt>
                <c:pt idx="7">
                  <c:v>17.2</c:v>
                </c:pt>
                <c:pt idx="8">
                  <c:v>17.399999999999999</c:v>
                </c:pt>
                <c:pt idx="9">
                  <c:v>17.399999999999999</c:v>
                </c:pt>
                <c:pt idx="10">
                  <c:v>17.7</c:v>
                </c:pt>
                <c:pt idx="11">
                  <c:v>17.7</c:v>
                </c:pt>
                <c:pt idx="12">
                  <c:v>17.8</c:v>
                </c:pt>
                <c:pt idx="13">
                  <c:v>17.899999999999999</c:v>
                </c:pt>
                <c:pt idx="14">
                  <c:v>17.899999999999999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003808"/>
        <c:axId val="411004200"/>
      </c:lineChart>
      <c:catAx>
        <c:axId val="41100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11004200"/>
        <c:crossesAt val="0"/>
        <c:auto val="1"/>
        <c:lblAlgn val="ctr"/>
        <c:lblOffset val="100"/>
        <c:noMultiLvlLbl val="0"/>
      </c:catAx>
      <c:valAx>
        <c:axId val="41100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1100380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2439935392692"/>
          <c:y val="4.4448818897637798E-2"/>
          <c:w val="0.8660602160306885"/>
          <c:h val="0.80289588801399825"/>
        </c:manualLayout>
      </c:layou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AIAN</c:v>
                </c:pt>
              </c:strCache>
            </c:strRef>
          </c:tx>
          <c:spPr>
            <a:ln w="44450" cap="rnd">
              <a:solidFill>
                <a:srgbClr val="6699FF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Sheet1!$B$2:$B$16</c:f>
              <c:numCache>
                <c:formatCode>0.0</c:formatCode>
                <c:ptCount val="15"/>
                <c:pt idx="0">
                  <c:v>20.5</c:v>
                </c:pt>
                <c:pt idx="1">
                  <c:v>19.3</c:v>
                </c:pt>
                <c:pt idx="2">
                  <c:v>18.7</c:v>
                </c:pt>
                <c:pt idx="3">
                  <c:v>19.3</c:v>
                </c:pt>
                <c:pt idx="4">
                  <c:v>19.8</c:v>
                </c:pt>
                <c:pt idx="5">
                  <c:v>19.8</c:v>
                </c:pt>
                <c:pt idx="6">
                  <c:v>20</c:v>
                </c:pt>
                <c:pt idx="7">
                  <c:v>20.5</c:v>
                </c:pt>
                <c:pt idx="8">
                  <c:v>19.3</c:v>
                </c:pt>
                <c:pt idx="9">
                  <c:v>19.600000000000001</c:v>
                </c:pt>
                <c:pt idx="10">
                  <c:v>20</c:v>
                </c:pt>
                <c:pt idx="11">
                  <c:v>19.100000000000001</c:v>
                </c:pt>
                <c:pt idx="12">
                  <c:v>20.2</c:v>
                </c:pt>
                <c:pt idx="13">
                  <c:v>19.8</c:v>
                </c:pt>
                <c:pt idx="14">
                  <c:v>18.899999999999999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API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28.2</c:v>
                </c:pt>
                <c:pt idx="1">
                  <c:v>19.7</c:v>
                </c:pt>
                <c:pt idx="2">
                  <c:v>20.7</c:v>
                </c:pt>
                <c:pt idx="3">
                  <c:v>41.2</c:v>
                </c:pt>
                <c:pt idx="4">
                  <c:v>25.4</c:v>
                </c:pt>
                <c:pt idx="5">
                  <c:v>32.799999999999997</c:v>
                </c:pt>
                <c:pt idx="6">
                  <c:v>23.5</c:v>
                </c:pt>
                <c:pt idx="7">
                  <c:v>29.4</c:v>
                </c:pt>
                <c:pt idx="8">
                  <c:v>23.5</c:v>
                </c:pt>
                <c:pt idx="9">
                  <c:v>25.8</c:v>
                </c:pt>
                <c:pt idx="10">
                  <c:v>29.9</c:v>
                </c:pt>
                <c:pt idx="11">
                  <c:v>23.1</c:v>
                </c:pt>
                <c:pt idx="12">
                  <c:v>24.6</c:v>
                </c:pt>
                <c:pt idx="13">
                  <c:v>22.4</c:v>
                </c:pt>
                <c:pt idx="14">
                  <c:v>24.1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Black or AA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Sheet1!$D$2:$D$16</c:f>
              <c:numCache>
                <c:formatCode>0.0</c:formatCode>
                <c:ptCount val="15"/>
                <c:pt idx="0">
                  <c:v>17.399999999999999</c:v>
                </c:pt>
                <c:pt idx="1">
                  <c:v>18.2</c:v>
                </c:pt>
                <c:pt idx="2">
                  <c:v>17.3</c:v>
                </c:pt>
                <c:pt idx="3">
                  <c:v>18.5</c:v>
                </c:pt>
                <c:pt idx="4">
                  <c:v>18.7</c:v>
                </c:pt>
                <c:pt idx="5">
                  <c:v>19.899999999999999</c:v>
                </c:pt>
                <c:pt idx="6">
                  <c:v>18.2</c:v>
                </c:pt>
                <c:pt idx="7">
                  <c:v>20.3</c:v>
                </c:pt>
                <c:pt idx="8">
                  <c:v>20.100000000000001</c:v>
                </c:pt>
                <c:pt idx="9">
                  <c:v>18.600000000000001</c:v>
                </c:pt>
                <c:pt idx="10">
                  <c:v>19.8</c:v>
                </c:pt>
                <c:pt idx="11">
                  <c:v>19.3</c:v>
                </c:pt>
                <c:pt idx="12">
                  <c:v>22</c:v>
                </c:pt>
                <c:pt idx="13">
                  <c:v>19.2</c:v>
                </c:pt>
                <c:pt idx="14">
                  <c:v>18.2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Sheet1!$E$2:$E$16</c:f>
              <c:numCache>
                <c:formatCode>0.0</c:formatCode>
                <c:ptCount val="15"/>
                <c:pt idx="0">
                  <c:v>19.3</c:v>
                </c:pt>
                <c:pt idx="1">
                  <c:v>19.3</c:v>
                </c:pt>
                <c:pt idx="2">
                  <c:v>19.100000000000001</c:v>
                </c:pt>
                <c:pt idx="3">
                  <c:v>19.5</c:v>
                </c:pt>
                <c:pt idx="4">
                  <c:v>19.3</c:v>
                </c:pt>
                <c:pt idx="5">
                  <c:v>20.2</c:v>
                </c:pt>
                <c:pt idx="6">
                  <c:v>19.600000000000001</c:v>
                </c:pt>
                <c:pt idx="7">
                  <c:v>19.7</c:v>
                </c:pt>
                <c:pt idx="8">
                  <c:v>20</c:v>
                </c:pt>
                <c:pt idx="9">
                  <c:v>20.3</c:v>
                </c:pt>
                <c:pt idx="10">
                  <c:v>20.6</c:v>
                </c:pt>
                <c:pt idx="11">
                  <c:v>20.7</c:v>
                </c:pt>
                <c:pt idx="12">
                  <c:v>20.5</c:v>
                </c:pt>
                <c:pt idx="13">
                  <c:v>20.2</c:v>
                </c:pt>
                <c:pt idx="14">
                  <c:v>20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Sheet1!$F$2:$F$16</c:f>
              <c:numCache>
                <c:formatCode>0.0</c:formatCode>
                <c:ptCount val="15"/>
                <c:pt idx="0">
                  <c:v>18.5</c:v>
                </c:pt>
                <c:pt idx="1">
                  <c:v>19.100000000000001</c:v>
                </c:pt>
                <c:pt idx="2">
                  <c:v>19</c:v>
                </c:pt>
                <c:pt idx="3">
                  <c:v>19.2</c:v>
                </c:pt>
                <c:pt idx="4">
                  <c:v>19.2</c:v>
                </c:pt>
                <c:pt idx="5">
                  <c:v>19.8</c:v>
                </c:pt>
                <c:pt idx="6">
                  <c:v>19.5</c:v>
                </c:pt>
                <c:pt idx="7">
                  <c:v>19.600000000000001</c:v>
                </c:pt>
                <c:pt idx="8">
                  <c:v>19.8</c:v>
                </c:pt>
                <c:pt idx="9">
                  <c:v>19.8</c:v>
                </c:pt>
                <c:pt idx="10">
                  <c:v>20.100000000000001</c:v>
                </c:pt>
                <c:pt idx="11">
                  <c:v>19.899999999999999</c:v>
                </c:pt>
                <c:pt idx="12">
                  <c:v>20.2</c:v>
                </c:pt>
                <c:pt idx="13">
                  <c:v>20.2</c:v>
                </c:pt>
                <c:pt idx="14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001848"/>
        <c:axId val="41100224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ln w="444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1999</c:v>
                      </c:pt>
                      <c:pt idx="1">
                        <c:v>2000</c:v>
                      </c:pt>
                      <c:pt idx="2">
                        <c:v>2001</c:v>
                      </c:pt>
                      <c:pt idx="3">
                        <c:v>2002</c:v>
                      </c:pt>
                      <c:pt idx="4">
                        <c:v>2003</c:v>
                      </c:pt>
                      <c:pt idx="5">
                        <c:v>2004</c:v>
                      </c:pt>
                      <c:pt idx="6">
                        <c:v>2005</c:v>
                      </c:pt>
                      <c:pt idx="7">
                        <c:v>2006</c:v>
                      </c:pt>
                      <c:pt idx="8">
                        <c:v>2007</c:v>
                      </c:pt>
                      <c:pt idx="9">
                        <c:v>2008</c:v>
                      </c:pt>
                      <c:pt idx="10">
                        <c:v>2009</c:v>
                      </c:pt>
                      <c:pt idx="11">
                        <c:v>2010</c:v>
                      </c:pt>
                      <c:pt idx="12">
                        <c:v>2011</c:v>
                      </c:pt>
                      <c:pt idx="13">
                        <c:v>2012</c:v>
                      </c:pt>
                      <c:pt idx="14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1999</c:v>
                      </c:pt>
                      <c:pt idx="1">
                        <c:v>2000</c:v>
                      </c:pt>
                      <c:pt idx="2">
                        <c:v>2001</c:v>
                      </c:pt>
                      <c:pt idx="3">
                        <c:v>2002</c:v>
                      </c:pt>
                      <c:pt idx="4">
                        <c:v>2003</c:v>
                      </c:pt>
                      <c:pt idx="5">
                        <c:v>2004</c:v>
                      </c:pt>
                      <c:pt idx="6">
                        <c:v>2005</c:v>
                      </c:pt>
                      <c:pt idx="7">
                        <c:v>2006</c:v>
                      </c:pt>
                      <c:pt idx="8">
                        <c:v>2007</c:v>
                      </c:pt>
                      <c:pt idx="9">
                        <c:v>2008</c:v>
                      </c:pt>
                      <c:pt idx="10">
                        <c:v>2009</c:v>
                      </c:pt>
                      <c:pt idx="11">
                        <c:v>2010</c:v>
                      </c:pt>
                      <c:pt idx="12">
                        <c:v>2011</c:v>
                      </c:pt>
                      <c:pt idx="13">
                        <c:v>2012</c:v>
                      </c:pt>
                      <c:pt idx="14">
                        <c:v>2013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411001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rgbClr val="000066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11002240"/>
        <c:crosses val="autoZero"/>
        <c:auto val="1"/>
        <c:lblAlgn val="ctr"/>
        <c:lblOffset val="100"/>
        <c:noMultiLvlLbl val="0"/>
      </c:catAx>
      <c:valAx>
        <c:axId val="41100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11001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000066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1182111851404"/>
          <c:y val="3.8461538461538464E-2"/>
          <c:w val="0.73920843428225314"/>
          <c:h val="0.848760347264284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 from age 65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5A4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66CCFF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3D69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C99FF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A9D18E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NM Both</c:v>
                </c:pt>
                <c:pt idx="1">
                  <c:v>US Both</c:v>
                </c:pt>
                <c:pt idx="3">
                  <c:v>NM Male</c:v>
                </c:pt>
                <c:pt idx="4">
                  <c:v>US Male</c:v>
                </c:pt>
                <c:pt idx="6">
                  <c:v>NM Female</c:v>
                </c:pt>
                <c:pt idx="7">
                  <c:v>US Female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 formatCode="General">
                  <c:v>19.899999999999999</c:v>
                </c:pt>
                <c:pt idx="1">
                  <c:v>19.3</c:v>
                </c:pt>
                <c:pt idx="3" formatCode="General">
                  <c:v>18.5</c:v>
                </c:pt>
                <c:pt idx="4">
                  <c:v>17.899999999999999</c:v>
                </c:pt>
                <c:pt idx="6" formatCode="General">
                  <c:v>21.2</c:v>
                </c:pt>
                <c:pt idx="7" formatCode="General">
                  <c:v>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1"/>
        <c:axId val="301004032"/>
        <c:axId val="301004816"/>
      </c:barChart>
      <c:catAx>
        <c:axId val="30100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01004816"/>
        <c:crosses val="autoZero"/>
        <c:auto val="1"/>
        <c:lblAlgn val="ctr"/>
        <c:lblOffset val="100"/>
        <c:noMultiLvlLbl val="0"/>
      </c:catAx>
      <c:valAx>
        <c:axId val="30100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0100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1182111851404"/>
          <c:y val="3.8461538461538464E-2"/>
          <c:w val="0.73920843428225314"/>
          <c:h val="0.848760347264284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 from age 65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5A4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66CCFF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3D69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C99F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AIAN</c:v>
                </c:pt>
                <c:pt idx="1">
                  <c:v>API</c:v>
                </c:pt>
                <c:pt idx="2">
                  <c:v>Black or AA</c:v>
                </c:pt>
                <c:pt idx="3">
                  <c:v>Hispanic</c:v>
                </c:pt>
                <c:pt idx="4">
                  <c:v>White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18.899999999999999</c:v>
                </c:pt>
                <c:pt idx="1">
                  <c:v>24.1</c:v>
                </c:pt>
                <c:pt idx="2">
                  <c:v>18.2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5319376"/>
        <c:axId val="315319768"/>
      </c:barChart>
      <c:catAx>
        <c:axId val="31531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15319768"/>
        <c:crosses val="autoZero"/>
        <c:auto val="1"/>
        <c:lblAlgn val="ctr"/>
        <c:lblOffset val="100"/>
        <c:noMultiLvlLbl val="0"/>
      </c:catAx>
      <c:valAx>
        <c:axId val="315319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1531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40548750850588"/>
          <c:y val="4.2303020945911173E-2"/>
          <c:w val="0.78372679109555754"/>
          <c:h val="0.75938011425042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 rate from age 65</c:v>
                </c:pt>
              </c:strCache>
            </c:strRef>
          </c:tx>
          <c:spPr>
            <a:solidFill>
              <a:srgbClr val="FFE6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Northwest </c:v>
                </c:pt>
                <c:pt idx="1">
                  <c:v>Northeast </c:v>
                </c:pt>
                <c:pt idx="2">
                  <c:v>Metro </c:v>
                </c:pt>
                <c:pt idx="3">
                  <c:v>Southeast </c:v>
                </c:pt>
                <c:pt idx="4">
                  <c:v>Southwest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19.5</c:v>
                </c:pt>
                <c:pt idx="1">
                  <c:v>21.2</c:v>
                </c:pt>
                <c:pt idx="2">
                  <c:v>19.899999999999999</c:v>
                </c:pt>
                <c:pt idx="3">
                  <c:v>18.7</c:v>
                </c:pt>
                <c:pt idx="4">
                  <c:v>20.100000000000001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15323688"/>
        <c:axId val="315323296"/>
      </c:barChart>
      <c:catAx>
        <c:axId val="315323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15323296"/>
        <c:crosses val="autoZero"/>
        <c:auto val="1"/>
        <c:lblAlgn val="ctr"/>
        <c:lblOffset val="100"/>
        <c:noMultiLvlLbl val="0"/>
      </c:catAx>
      <c:valAx>
        <c:axId val="31532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15323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58507898776802"/>
          <c:y val="4.2303020945911173E-2"/>
          <c:w val="0.83482283464566931"/>
          <c:h val="0.83127563915621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rgbClr val="FFE6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Metropolitan</c:v>
                </c:pt>
                <c:pt idx="1">
                  <c:v>Small Metro </c:v>
                </c:pt>
                <c:pt idx="2">
                  <c:v>Mixed Urban/Rural </c:v>
                </c:pt>
                <c:pt idx="3">
                  <c:v>Rural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19.899999999999999</c:v>
                </c:pt>
                <c:pt idx="1">
                  <c:v>20.8</c:v>
                </c:pt>
                <c:pt idx="2">
                  <c:v>19.399999999999999</c:v>
                </c:pt>
                <c:pt idx="3">
                  <c:v>19.399999999999999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15325648"/>
        <c:axId val="315325256"/>
      </c:barChart>
      <c:catAx>
        <c:axId val="315325648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15325256"/>
        <c:crosses val="autoZero"/>
        <c:auto val="1"/>
        <c:lblAlgn val="ctr"/>
        <c:lblOffset val="100"/>
        <c:noMultiLvlLbl val="0"/>
      </c:catAx>
      <c:valAx>
        <c:axId val="31532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1532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5455843754824"/>
          <c:y val="4.960654223777583E-2"/>
          <c:w val="0.87719053960166748"/>
          <c:h val="0.805913045591523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'Falls 65+  sex 12_14'!$B$10:$B$12</c:f>
              <c:strCache>
                <c:ptCount val="3"/>
                <c:pt idx="0">
                  <c:v>Total</c:v>
                </c:pt>
                <c:pt idx="1">
                  <c:v>Male</c:v>
                </c:pt>
                <c:pt idx="2">
                  <c:v>Female</c:v>
                </c:pt>
              </c:strCache>
            </c:strRef>
          </c:cat>
          <c:val>
            <c:numRef>
              <c:f>'Falls 65+  sex 12_14'!$C$10:$C$12</c:f>
              <c:numCache>
                <c:formatCode>General</c:formatCode>
                <c:ptCount val="3"/>
                <c:pt idx="0">
                  <c:v>88.8</c:v>
                </c:pt>
                <c:pt idx="1">
                  <c:v>82.2</c:v>
                </c:pt>
                <c:pt idx="2">
                  <c:v>94.3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1721744"/>
        <c:axId val="411722136"/>
      </c:barChart>
      <c:catAx>
        <c:axId val="41172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22136"/>
        <c:crosses val="autoZero"/>
        <c:auto val="1"/>
        <c:lblAlgn val="ctr"/>
        <c:lblOffset val="100"/>
        <c:noMultiLvlLbl val="0"/>
      </c:catAx>
      <c:valAx>
        <c:axId val="4117221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3.6764705882352941E-3"/>
              <c:y val="0.16558763487897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2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1923344140807"/>
          <c:y val="4.6195926898026637E-2"/>
          <c:w val="0.8566003744017292"/>
          <c:h val="0.839210654223777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'Falls 65+ Region 12_14'!$B$11:$B$15</c:f>
              <c:strCache>
                <c:ptCount val="5"/>
                <c:pt idx="0">
                  <c:v>Northwest Region</c:v>
                </c:pt>
                <c:pt idx="1">
                  <c:v>Northeast Region</c:v>
                </c:pt>
                <c:pt idx="2">
                  <c:v>Metro Region</c:v>
                </c:pt>
                <c:pt idx="3">
                  <c:v>Southeast Region</c:v>
                </c:pt>
                <c:pt idx="4">
                  <c:v>Southwest Region</c:v>
                </c:pt>
              </c:strCache>
            </c:strRef>
          </c:cat>
          <c:val>
            <c:numRef>
              <c:f>'Falls 65+ Region 12_14'!$C$11:$C$15</c:f>
              <c:numCache>
                <c:formatCode>0.0</c:formatCode>
                <c:ptCount val="5"/>
                <c:pt idx="0">
                  <c:v>67.7</c:v>
                </c:pt>
                <c:pt idx="1">
                  <c:v>90.3</c:v>
                </c:pt>
                <c:pt idx="2">
                  <c:v>99</c:v>
                </c:pt>
                <c:pt idx="3">
                  <c:v>83.8</c:v>
                </c:pt>
                <c:pt idx="4">
                  <c:v>80.400000000000006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1725664"/>
        <c:axId val="411725272"/>
      </c:barChart>
      <c:catAx>
        <c:axId val="4117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25272"/>
        <c:crosses val="autoZero"/>
        <c:auto val="1"/>
        <c:lblAlgn val="ctr"/>
        <c:lblOffset val="100"/>
        <c:noMultiLvlLbl val="0"/>
      </c:catAx>
      <c:valAx>
        <c:axId val="41172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Rate per 100,000 population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529411764705881E-3"/>
              <c:y val="0.140245698454359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2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UR!$B$10:$B$14</c:f>
              <c:strCache>
                <c:ptCount val="5"/>
                <c:pt idx="0">
                  <c:v>Total</c:v>
                </c:pt>
                <c:pt idx="1">
                  <c:v>Metropolitan Counties</c:v>
                </c:pt>
                <c:pt idx="2">
                  <c:v>Small Metro Counties</c:v>
                </c:pt>
                <c:pt idx="3">
                  <c:v>Mixed Urban/Rural Counties</c:v>
                </c:pt>
                <c:pt idx="4">
                  <c:v>Rural Counties</c:v>
                </c:pt>
              </c:strCache>
            </c:strRef>
          </c:cat>
          <c:val>
            <c:numRef>
              <c:f>UR!$C$10:$C$14</c:f>
              <c:numCache>
                <c:formatCode>0.0</c:formatCode>
                <c:ptCount val="5"/>
                <c:pt idx="0">
                  <c:v>88.8</c:v>
                </c:pt>
                <c:pt idx="1">
                  <c:v>99</c:v>
                </c:pt>
                <c:pt idx="2">
                  <c:v>81.8</c:v>
                </c:pt>
                <c:pt idx="3">
                  <c:v>85.5</c:v>
                </c:pt>
                <c:pt idx="4">
                  <c:v>69.2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1728408"/>
        <c:axId val="409354296"/>
      </c:barChart>
      <c:catAx>
        <c:axId val="41172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54296"/>
        <c:crosses val="autoZero"/>
        <c:auto val="1"/>
        <c:lblAlgn val="ctr"/>
        <c:lblOffset val="100"/>
        <c:noMultiLvlLbl val="0"/>
      </c:catAx>
      <c:valAx>
        <c:axId val="40935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28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5455843754824"/>
          <c:y val="4.960654223777583E-2"/>
          <c:w val="0.87719053960166748"/>
          <c:h val="0.805913045591523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'Falls 65+  sex 12_14'!$B$10:$B$12</c:f>
              <c:strCache>
                <c:ptCount val="3"/>
                <c:pt idx="0">
                  <c:v>Total</c:v>
                </c:pt>
                <c:pt idx="1">
                  <c:v>Male</c:v>
                </c:pt>
                <c:pt idx="2">
                  <c:v>Female</c:v>
                </c:pt>
              </c:strCache>
            </c:strRef>
          </c:cat>
          <c:val>
            <c:numRef>
              <c:f>'Falls 65+  sex 12_14'!$C$10:$C$12</c:f>
              <c:numCache>
                <c:formatCode>General</c:formatCode>
                <c:ptCount val="3"/>
                <c:pt idx="0" formatCode="0.0">
                  <c:v>18</c:v>
                </c:pt>
                <c:pt idx="1">
                  <c:v>26.7</c:v>
                </c:pt>
                <c:pt idx="2">
                  <c:v>10.9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354688"/>
        <c:axId val="409355472"/>
      </c:barChart>
      <c:catAx>
        <c:axId val="40935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55472"/>
        <c:crosses val="autoZero"/>
        <c:auto val="1"/>
        <c:lblAlgn val="ctr"/>
        <c:lblOffset val="100"/>
        <c:noMultiLvlLbl val="0"/>
      </c:catAx>
      <c:valAx>
        <c:axId val="40935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3.6764705882352941E-3"/>
              <c:y val="0.16558763487897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5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pnuemo_rates!$A$19:$A$20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pnuemo_rates!$F$19:$F$20</c:f>
              <c:numCache>
                <c:formatCode>0.0</c:formatCode>
                <c:ptCount val="2"/>
                <c:pt idx="0">
                  <c:v>42.09030007611539</c:v>
                </c:pt>
                <c:pt idx="1">
                  <c:v>33.843810813097555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6109784"/>
        <c:axId val="296109392"/>
      </c:barChart>
      <c:catAx>
        <c:axId val="296109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Gender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109392"/>
        <c:crosses val="autoZero"/>
        <c:auto val="1"/>
        <c:lblAlgn val="ctr"/>
        <c:lblOffset val="100"/>
        <c:noMultiLvlLbl val="0"/>
      </c:catAx>
      <c:valAx>
        <c:axId val="29610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Rate per 100,000 population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10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1923344140807"/>
          <c:y val="4.6195926898026637E-2"/>
          <c:w val="0.8566003744017292"/>
          <c:h val="0.839210654223777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'Falls 65+ Region 12_14'!$B$11:$B$15</c:f>
              <c:strCache>
                <c:ptCount val="5"/>
                <c:pt idx="0">
                  <c:v>Northwest Region</c:v>
                </c:pt>
                <c:pt idx="1">
                  <c:v>Northeast Region</c:v>
                </c:pt>
                <c:pt idx="2">
                  <c:v>Metro Region</c:v>
                </c:pt>
                <c:pt idx="3">
                  <c:v>Southeast Region</c:v>
                </c:pt>
                <c:pt idx="4">
                  <c:v>Southwest Region</c:v>
                </c:pt>
              </c:strCache>
            </c:strRef>
          </c:cat>
          <c:val>
            <c:numRef>
              <c:f>'Falls 65+ Region 12_14'!$C$11:$C$15</c:f>
              <c:numCache>
                <c:formatCode>General</c:formatCode>
                <c:ptCount val="5"/>
                <c:pt idx="0">
                  <c:v>27.9</c:v>
                </c:pt>
                <c:pt idx="1">
                  <c:v>21.7</c:v>
                </c:pt>
                <c:pt idx="2">
                  <c:v>14.5</c:v>
                </c:pt>
                <c:pt idx="3">
                  <c:v>21.6</c:v>
                </c:pt>
                <c:pt idx="4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360568"/>
        <c:axId val="409360176"/>
      </c:barChart>
      <c:catAx>
        <c:axId val="40936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60176"/>
        <c:crosses val="autoZero"/>
        <c:auto val="1"/>
        <c:lblAlgn val="ctr"/>
        <c:lblOffset val="100"/>
        <c:noMultiLvlLbl val="0"/>
      </c:catAx>
      <c:valAx>
        <c:axId val="40936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Rate per 100,000 population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529411764705881E-3"/>
              <c:y val="0.140245698454359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60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'Urban Rural'!$A$10:$A$14</c:f>
              <c:strCache>
                <c:ptCount val="5"/>
                <c:pt idx="0">
                  <c:v>Total</c:v>
                </c:pt>
                <c:pt idx="1">
                  <c:v>Metropolitan Counties</c:v>
                </c:pt>
                <c:pt idx="2">
                  <c:v>Small Metro Counties</c:v>
                </c:pt>
                <c:pt idx="3">
                  <c:v>Mixed Urban/Rural Counties</c:v>
                </c:pt>
                <c:pt idx="4">
                  <c:v>Rural Counties</c:v>
                </c:pt>
              </c:strCache>
            </c:strRef>
          </c:cat>
          <c:val>
            <c:numRef>
              <c:f>'Urban Rural'!$B$10:$B$14</c:f>
              <c:numCache>
                <c:formatCode>General</c:formatCode>
                <c:ptCount val="5"/>
                <c:pt idx="0" formatCode="0.0">
                  <c:v>18</c:v>
                </c:pt>
                <c:pt idx="1">
                  <c:v>14.5</c:v>
                </c:pt>
                <c:pt idx="2">
                  <c:v>12.8</c:v>
                </c:pt>
                <c:pt idx="3">
                  <c:v>26.2</c:v>
                </c:pt>
                <c:pt idx="4">
                  <c:v>22.5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9359392"/>
        <c:axId val="413985392"/>
      </c:barChart>
      <c:catAx>
        <c:axId val="40935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985392"/>
        <c:crosses val="autoZero"/>
        <c:auto val="1"/>
        <c:lblAlgn val="ctr"/>
        <c:lblOffset val="100"/>
        <c:noMultiLvlLbl val="0"/>
      </c:catAx>
      <c:valAx>
        <c:axId val="41398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5455843754824"/>
          <c:y val="4.960654223777583E-2"/>
          <c:w val="0.87719053960166748"/>
          <c:h val="0.805913045591523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'Falls 65+  sex 12_14'!$B$10:$B$12</c:f>
              <c:strCache>
                <c:ptCount val="3"/>
                <c:pt idx="0">
                  <c:v>Total</c:v>
                </c:pt>
                <c:pt idx="1">
                  <c:v>Male</c:v>
                </c:pt>
                <c:pt idx="2">
                  <c:v>Female</c:v>
                </c:pt>
              </c:strCache>
            </c:strRef>
          </c:cat>
          <c:val>
            <c:numRef>
              <c:f>'Falls 65+  sex 12_14'!$C$10:$C$12</c:f>
              <c:numCache>
                <c:formatCode>General</c:formatCode>
                <c:ptCount val="3"/>
                <c:pt idx="0">
                  <c:v>27.3</c:v>
                </c:pt>
                <c:pt idx="1">
                  <c:v>49.2</c:v>
                </c:pt>
                <c:pt idx="2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985784"/>
        <c:axId val="413986568"/>
      </c:barChart>
      <c:catAx>
        <c:axId val="41398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986568"/>
        <c:crosses val="autoZero"/>
        <c:auto val="1"/>
        <c:lblAlgn val="ctr"/>
        <c:lblOffset val="100"/>
        <c:noMultiLvlLbl val="0"/>
      </c:catAx>
      <c:valAx>
        <c:axId val="413986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3.6764705882352941E-3"/>
              <c:y val="0.16558763487897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985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1923344140807"/>
          <c:y val="4.6195926898026637E-2"/>
          <c:w val="0.8566003744017292"/>
          <c:h val="0.839210654223777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'Falls 65+ Region 12_14'!$B$11:$B$15</c:f>
              <c:strCache>
                <c:ptCount val="5"/>
                <c:pt idx="0">
                  <c:v>Northwest Region</c:v>
                </c:pt>
                <c:pt idx="1">
                  <c:v>Northeast Region</c:v>
                </c:pt>
                <c:pt idx="2">
                  <c:v>Metro Region</c:v>
                </c:pt>
                <c:pt idx="3">
                  <c:v>Southeast Region</c:v>
                </c:pt>
                <c:pt idx="4">
                  <c:v>Southwest Region</c:v>
                </c:pt>
              </c:strCache>
            </c:strRef>
          </c:cat>
          <c:val>
            <c:numRef>
              <c:f>'Falls 65+ Region 12_14'!$C$11:$C$15</c:f>
              <c:numCache>
                <c:formatCode>General</c:formatCode>
                <c:ptCount val="5"/>
                <c:pt idx="0">
                  <c:v>26.5</c:v>
                </c:pt>
                <c:pt idx="1">
                  <c:v>18.3</c:v>
                </c:pt>
                <c:pt idx="2">
                  <c:v>27.6</c:v>
                </c:pt>
                <c:pt idx="3">
                  <c:v>30.7</c:v>
                </c:pt>
                <c:pt idx="4">
                  <c:v>32.200000000000003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991664"/>
        <c:axId val="413991272"/>
      </c:barChart>
      <c:catAx>
        <c:axId val="41399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991272"/>
        <c:crosses val="autoZero"/>
        <c:auto val="1"/>
        <c:lblAlgn val="ctr"/>
        <c:lblOffset val="100"/>
        <c:noMultiLvlLbl val="0"/>
      </c:catAx>
      <c:valAx>
        <c:axId val="41399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Rate per 100,000 population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529411764705881E-3"/>
              <c:y val="0.140245698454359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99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'Urban Rural'!$A$10:$A$14</c:f>
              <c:strCache>
                <c:ptCount val="5"/>
                <c:pt idx="0">
                  <c:v>Total</c:v>
                </c:pt>
                <c:pt idx="1">
                  <c:v>Metropolitan Counties</c:v>
                </c:pt>
                <c:pt idx="2">
                  <c:v>Small Metro Counties</c:v>
                </c:pt>
                <c:pt idx="3">
                  <c:v>Mixed Urban/Rural Counties</c:v>
                </c:pt>
                <c:pt idx="4">
                  <c:v>Rural Counties</c:v>
                </c:pt>
              </c:strCache>
            </c:strRef>
          </c:cat>
          <c:val>
            <c:numRef>
              <c:f>'Urban Rural'!$B$10:$B$14</c:f>
              <c:numCache>
                <c:formatCode>General</c:formatCode>
                <c:ptCount val="5"/>
                <c:pt idx="0">
                  <c:v>27.3</c:v>
                </c:pt>
                <c:pt idx="1">
                  <c:v>27.6</c:v>
                </c:pt>
                <c:pt idx="2">
                  <c:v>21.8</c:v>
                </c:pt>
                <c:pt idx="3">
                  <c:v>27.3</c:v>
                </c:pt>
                <c:pt idx="4">
                  <c:v>45.1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6621280"/>
        <c:axId val="416621672"/>
      </c:barChart>
      <c:catAx>
        <c:axId val="41662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21672"/>
        <c:crosses val="autoZero"/>
        <c:auto val="1"/>
        <c:lblAlgn val="ctr"/>
        <c:lblOffset val="100"/>
        <c:noMultiLvlLbl val="0"/>
      </c:catAx>
      <c:valAx>
        <c:axId val="41662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2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5455843754824"/>
          <c:y val="4.960654223777583E-2"/>
          <c:w val="0.87719053960166748"/>
          <c:h val="0.805913045591523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'Falls 65+  sex 12_14'!$B$10:$B$12</c:f>
              <c:strCache>
                <c:ptCount val="3"/>
                <c:pt idx="0">
                  <c:v>Total</c:v>
                </c:pt>
                <c:pt idx="1">
                  <c:v>Male</c:v>
                </c:pt>
                <c:pt idx="2">
                  <c:v>Female</c:v>
                </c:pt>
              </c:strCache>
            </c:strRef>
          </c:cat>
          <c:val>
            <c:numRef>
              <c:f>'Falls 65+  sex 12_14'!$C$10:$C$12</c:f>
              <c:numCache>
                <c:formatCode>General</c:formatCode>
                <c:ptCount val="3"/>
                <c:pt idx="0">
                  <c:v>88.8</c:v>
                </c:pt>
                <c:pt idx="1">
                  <c:v>97.8</c:v>
                </c:pt>
                <c:pt idx="2">
                  <c:v>80.099999999999994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622064"/>
        <c:axId val="416622848"/>
      </c:barChart>
      <c:catAx>
        <c:axId val="41662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22848"/>
        <c:crosses val="autoZero"/>
        <c:auto val="1"/>
        <c:lblAlgn val="ctr"/>
        <c:lblOffset val="100"/>
        <c:noMultiLvlLbl val="0"/>
      </c:catAx>
      <c:valAx>
        <c:axId val="41662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3.6764705882352941E-3"/>
              <c:y val="0.16558763487897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2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1923344140807"/>
          <c:y val="4.6195926898026637E-2"/>
          <c:w val="0.8566003744017292"/>
          <c:h val="0.839210654223777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'Falls 65+ Region 12_14'!$B$11:$B$15</c:f>
              <c:strCache>
                <c:ptCount val="5"/>
                <c:pt idx="0">
                  <c:v>Northwest Region</c:v>
                </c:pt>
                <c:pt idx="1">
                  <c:v>Northeast Region</c:v>
                </c:pt>
                <c:pt idx="2">
                  <c:v>Metro Region</c:v>
                </c:pt>
                <c:pt idx="3">
                  <c:v>Southeast Region</c:v>
                </c:pt>
                <c:pt idx="4">
                  <c:v>Southwest Region</c:v>
                </c:pt>
              </c:strCache>
            </c:strRef>
          </c:cat>
          <c:val>
            <c:numRef>
              <c:f>'Falls 65+ Region 12_14'!$C$11:$C$15</c:f>
              <c:numCache>
                <c:formatCode>General</c:formatCode>
                <c:ptCount val="5"/>
                <c:pt idx="0">
                  <c:v>127.4</c:v>
                </c:pt>
                <c:pt idx="1">
                  <c:v>72.599999999999994</c:v>
                </c:pt>
                <c:pt idx="2">
                  <c:v>88.2</c:v>
                </c:pt>
                <c:pt idx="3">
                  <c:v>97.1</c:v>
                </c:pt>
                <c:pt idx="4">
                  <c:v>78.2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627944"/>
        <c:axId val="416627552"/>
      </c:barChart>
      <c:catAx>
        <c:axId val="41662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27552"/>
        <c:crosses val="autoZero"/>
        <c:auto val="1"/>
        <c:lblAlgn val="ctr"/>
        <c:lblOffset val="100"/>
        <c:noMultiLvlLbl val="0"/>
      </c:catAx>
      <c:valAx>
        <c:axId val="41662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Rate per 100,000 population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529411764705881E-3"/>
              <c:y val="0.140245698454359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2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'Urban Rural'!$A$10:$A$14</c:f>
              <c:strCache>
                <c:ptCount val="5"/>
                <c:pt idx="0">
                  <c:v>Total</c:v>
                </c:pt>
                <c:pt idx="1">
                  <c:v>Metropolitan Counties</c:v>
                </c:pt>
                <c:pt idx="2">
                  <c:v>Small Metro Counties</c:v>
                </c:pt>
                <c:pt idx="3">
                  <c:v>Mixed Urban/Rural Counties</c:v>
                </c:pt>
                <c:pt idx="4">
                  <c:v>Rural Counties</c:v>
                </c:pt>
              </c:strCache>
            </c:strRef>
          </c:cat>
          <c:val>
            <c:numRef>
              <c:f>'Urban Rural'!$B$10:$B$14</c:f>
              <c:numCache>
                <c:formatCode>General</c:formatCode>
                <c:ptCount val="5"/>
                <c:pt idx="0" formatCode="0.0">
                  <c:v>88</c:v>
                </c:pt>
                <c:pt idx="1">
                  <c:v>88.2</c:v>
                </c:pt>
                <c:pt idx="2">
                  <c:v>76.2</c:v>
                </c:pt>
                <c:pt idx="3">
                  <c:v>97.6</c:v>
                </c:pt>
                <c:pt idx="4">
                  <c:v>88.6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6628728"/>
        <c:axId val="413203784"/>
      </c:barChart>
      <c:catAx>
        <c:axId val="416628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203784"/>
        <c:crosses val="autoZero"/>
        <c:auto val="1"/>
        <c:lblAlgn val="ctr"/>
        <c:lblOffset val="100"/>
        <c:noMultiLvlLbl val="0"/>
      </c:catAx>
      <c:valAx>
        <c:axId val="41320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2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7220549637178"/>
          <c:y val="4.960654223777583E-2"/>
          <c:w val="0.83307289254284389"/>
          <c:h val="0.805913045591523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'Falls 65+  sex 12_14'!$B$10:$B$12</c:f>
              <c:strCache>
                <c:ptCount val="3"/>
                <c:pt idx="0">
                  <c:v>Total</c:v>
                </c:pt>
                <c:pt idx="1">
                  <c:v>Male</c:v>
                </c:pt>
                <c:pt idx="2">
                  <c:v>Female</c:v>
                </c:pt>
              </c:strCache>
            </c:strRef>
          </c:cat>
          <c:val>
            <c:numRef>
              <c:f>'Falls 65+  sex 12_14'!$C$10:$C$12</c:f>
              <c:numCache>
                <c:formatCode>#,##0.0</c:formatCode>
                <c:ptCount val="3"/>
                <c:pt idx="0" formatCode="0.00">
                  <c:v>918</c:v>
                </c:pt>
                <c:pt idx="1">
                  <c:v>1024</c:v>
                </c:pt>
                <c:pt idx="2" formatCode="General">
                  <c:v>831.2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204176"/>
        <c:axId val="413204960"/>
      </c:barChart>
      <c:catAx>
        <c:axId val="41320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204960"/>
        <c:crosses val="autoZero"/>
        <c:auto val="1"/>
        <c:lblAlgn val="ctr"/>
        <c:lblOffset val="100"/>
        <c:noMultiLvlLbl val="0"/>
      </c:catAx>
      <c:valAx>
        <c:axId val="41320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3.6764705882352941E-3"/>
              <c:y val="0.16558763487897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20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1923344140807"/>
          <c:y val="4.6195926898026637E-2"/>
          <c:w val="0.8566003744017292"/>
          <c:h val="0.839210654223777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'Falls 65+ Region 12_14'!$B$11:$B$15</c:f>
              <c:strCache>
                <c:ptCount val="5"/>
                <c:pt idx="0">
                  <c:v>Northwest Region</c:v>
                </c:pt>
                <c:pt idx="1">
                  <c:v>Northeast Region</c:v>
                </c:pt>
                <c:pt idx="2">
                  <c:v>Metro Region</c:v>
                </c:pt>
                <c:pt idx="3">
                  <c:v>Southeast Region</c:v>
                </c:pt>
                <c:pt idx="4">
                  <c:v>Southwest Region</c:v>
                </c:pt>
              </c:strCache>
            </c:strRef>
          </c:cat>
          <c:val>
            <c:numRef>
              <c:f>'Falls 65+ Region 12_14'!$C$11:$C$15</c:f>
              <c:numCache>
                <c:formatCode>#,##0.0</c:formatCode>
                <c:ptCount val="5"/>
                <c:pt idx="0">
                  <c:v>852</c:v>
                </c:pt>
                <c:pt idx="1">
                  <c:v>798.4</c:v>
                </c:pt>
                <c:pt idx="2">
                  <c:v>920.6</c:v>
                </c:pt>
                <c:pt idx="3">
                  <c:v>1236.9000000000001</c:v>
                </c:pt>
                <c:pt idx="4">
                  <c:v>828.5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210056"/>
        <c:axId val="413209664"/>
      </c:barChart>
      <c:catAx>
        <c:axId val="41321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209664"/>
        <c:crosses val="autoZero"/>
        <c:auto val="1"/>
        <c:lblAlgn val="ctr"/>
        <c:lblOffset val="100"/>
        <c:noMultiLvlLbl val="0"/>
      </c:catAx>
      <c:valAx>
        <c:axId val="41320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Rate per 100,000 population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529411764705881E-3"/>
              <c:y val="0.140245698454359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210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pnuemo_rates!$A$25:$A$29</c:f>
              <c:strCache>
                <c:ptCount val="5"/>
                <c:pt idx="0">
                  <c:v>Metro</c:v>
                </c:pt>
                <c:pt idx="1">
                  <c:v>NE</c:v>
                </c:pt>
                <c:pt idx="2">
                  <c:v>NW</c:v>
                </c:pt>
                <c:pt idx="3">
                  <c:v>SE</c:v>
                </c:pt>
                <c:pt idx="4">
                  <c:v>SW</c:v>
                </c:pt>
              </c:strCache>
            </c:strRef>
          </c:cat>
          <c:val>
            <c:numRef>
              <c:f>pnuemo_rates!$F$25:$F$29</c:f>
              <c:numCache>
                <c:formatCode>0.0</c:formatCode>
                <c:ptCount val="5"/>
                <c:pt idx="0">
                  <c:v>32.706133964324721</c:v>
                </c:pt>
                <c:pt idx="1">
                  <c:v>23.760386683321567</c:v>
                </c:pt>
                <c:pt idx="2">
                  <c:v>87.587753639536572</c:v>
                </c:pt>
                <c:pt idx="3">
                  <c:v>43.996911914861826</c:v>
                </c:pt>
                <c:pt idx="4">
                  <c:v>33.224015604569907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969752"/>
        <c:axId val="321969360"/>
      </c:barChart>
      <c:catAx>
        <c:axId val="321969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Region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969360"/>
        <c:crosses val="autoZero"/>
        <c:auto val="1"/>
        <c:lblAlgn val="ctr"/>
        <c:lblOffset val="100"/>
        <c:noMultiLvlLbl val="0"/>
      </c:catAx>
      <c:valAx>
        <c:axId val="32196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Rate per 100,000 population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96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'Urban Rural'!$A$10:$A$13</c:f>
              <c:strCache>
                <c:ptCount val="4"/>
                <c:pt idx="0">
                  <c:v>Metropolitan Counties</c:v>
                </c:pt>
                <c:pt idx="1">
                  <c:v>Small Metro Counties</c:v>
                </c:pt>
                <c:pt idx="2">
                  <c:v>Mixed Urban/Rural Counties</c:v>
                </c:pt>
                <c:pt idx="3">
                  <c:v>Rural Counties</c:v>
                </c:pt>
              </c:strCache>
            </c:strRef>
          </c:cat>
          <c:val>
            <c:numRef>
              <c:f>'Urban Rural'!$B$10:$B$13</c:f>
              <c:numCache>
                <c:formatCode>General</c:formatCode>
                <c:ptCount val="4"/>
                <c:pt idx="0">
                  <c:v>920.6</c:v>
                </c:pt>
                <c:pt idx="1">
                  <c:v>730.3</c:v>
                </c:pt>
                <c:pt idx="2" formatCode="#,##0.00">
                  <c:v>1054.3</c:v>
                </c:pt>
                <c:pt idx="3">
                  <c:v>980.5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6627160"/>
        <c:axId val="411726448"/>
      </c:barChart>
      <c:catAx>
        <c:axId val="41662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26448"/>
        <c:crosses val="autoZero"/>
        <c:auto val="1"/>
        <c:lblAlgn val="ctr"/>
        <c:lblOffset val="100"/>
        <c:noMultiLvlLbl val="0"/>
      </c:catAx>
      <c:valAx>
        <c:axId val="41172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27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9377412382274"/>
          <c:y val="4.960654223777583E-2"/>
          <c:w val="0.84165132391539288"/>
          <c:h val="0.805913045591523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'Falls 65+  sex 12_14'!$B$10:$B$12</c:f>
              <c:strCache>
                <c:ptCount val="3"/>
                <c:pt idx="0">
                  <c:v>Total</c:v>
                </c:pt>
                <c:pt idx="1">
                  <c:v>Male</c:v>
                </c:pt>
                <c:pt idx="2">
                  <c:v>Female</c:v>
                </c:pt>
              </c:strCache>
            </c:strRef>
          </c:cat>
          <c:val>
            <c:numRef>
              <c:f>'Falls 65+  sex 12_14'!$C$10:$C$12</c:f>
              <c:numCache>
                <c:formatCode>#,##0.0</c:formatCode>
                <c:ptCount val="3"/>
                <c:pt idx="0" formatCode="General">
                  <c:v>823.4</c:v>
                </c:pt>
                <c:pt idx="1">
                  <c:v>1004.9</c:v>
                </c:pt>
                <c:pt idx="2" formatCode="General">
                  <c:v>674.8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599616"/>
        <c:axId val="417602752"/>
      </c:barChart>
      <c:catAx>
        <c:axId val="41759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02752"/>
        <c:crosses val="autoZero"/>
        <c:auto val="1"/>
        <c:lblAlgn val="ctr"/>
        <c:lblOffset val="100"/>
        <c:noMultiLvlLbl val="0"/>
      </c:catAx>
      <c:valAx>
        <c:axId val="41760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3.6764705882352941E-3"/>
              <c:y val="0.16558763487897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59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1923344140807"/>
          <c:y val="4.6195926898026637E-2"/>
          <c:w val="0.8566003744017292"/>
          <c:h val="0.839210654223777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'Falls 65+ Region 12_14'!$B$10:$B$14</c:f>
              <c:strCache>
                <c:ptCount val="5"/>
                <c:pt idx="0">
                  <c:v>Northwest Region</c:v>
                </c:pt>
                <c:pt idx="1">
                  <c:v>Northeast Region</c:v>
                </c:pt>
                <c:pt idx="2">
                  <c:v>Metro Region</c:v>
                </c:pt>
                <c:pt idx="3">
                  <c:v>Southeast Region</c:v>
                </c:pt>
                <c:pt idx="4">
                  <c:v>Southwest Region</c:v>
                </c:pt>
              </c:strCache>
            </c:strRef>
          </c:cat>
          <c:val>
            <c:numRef>
              <c:f>'Falls 65+ Region 12_14'!$C$10:$C$14</c:f>
              <c:numCache>
                <c:formatCode>General</c:formatCode>
                <c:ptCount val="5"/>
                <c:pt idx="0">
                  <c:v>809.5</c:v>
                </c:pt>
                <c:pt idx="1">
                  <c:v>767.8</c:v>
                </c:pt>
                <c:pt idx="2">
                  <c:v>836.1</c:v>
                </c:pt>
                <c:pt idx="3">
                  <c:v>849.2</c:v>
                </c:pt>
                <c:pt idx="4">
                  <c:v>832.2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605104"/>
        <c:axId val="417604712"/>
      </c:barChart>
      <c:catAx>
        <c:axId val="41760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04712"/>
        <c:crosses val="autoZero"/>
        <c:auto val="1"/>
        <c:lblAlgn val="ctr"/>
        <c:lblOffset val="100"/>
        <c:noMultiLvlLbl val="0"/>
      </c:catAx>
      <c:valAx>
        <c:axId val="4176047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Rate per 100,000 population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529411764705881E-3"/>
              <c:y val="0.140245698454359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0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'Urban Rural'!$A$10:$A$13</c:f>
              <c:strCache>
                <c:ptCount val="4"/>
                <c:pt idx="0">
                  <c:v>Metropolitan Counties</c:v>
                </c:pt>
                <c:pt idx="1">
                  <c:v>Small Metro Counties</c:v>
                </c:pt>
                <c:pt idx="2">
                  <c:v>Mixed Urban/Rural Counties</c:v>
                </c:pt>
                <c:pt idx="3">
                  <c:v>Rural Counties</c:v>
                </c:pt>
              </c:strCache>
            </c:strRef>
          </c:cat>
          <c:val>
            <c:numRef>
              <c:f>'Urban Rural'!$B$10:$B$13</c:f>
              <c:numCache>
                <c:formatCode>General</c:formatCode>
                <c:ptCount val="4"/>
                <c:pt idx="0">
                  <c:v>836.1</c:v>
                </c:pt>
                <c:pt idx="1">
                  <c:v>760.1</c:v>
                </c:pt>
                <c:pt idx="2">
                  <c:v>848.6</c:v>
                </c:pt>
                <c:pt idx="3" formatCode="0.0">
                  <c:v>863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7608240"/>
        <c:axId val="417607848"/>
      </c:barChart>
      <c:catAx>
        <c:axId val="41760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07848"/>
        <c:crosses val="autoZero"/>
        <c:auto val="1"/>
        <c:lblAlgn val="ctr"/>
        <c:lblOffset val="100"/>
        <c:noMultiLvlLbl val="0"/>
      </c:catAx>
      <c:valAx>
        <c:axId val="4176078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0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5455843754824"/>
          <c:y val="4.960654223777583E-2"/>
          <c:w val="0.87719053960166748"/>
          <c:h val="0.805913045591523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'Falls 65+  sex 12_14'!$B$10:$B$12</c:f>
              <c:strCache>
                <c:ptCount val="3"/>
                <c:pt idx="0">
                  <c:v>Total</c:v>
                </c:pt>
                <c:pt idx="1">
                  <c:v>Male</c:v>
                </c:pt>
                <c:pt idx="2">
                  <c:v>Female</c:v>
                </c:pt>
              </c:strCache>
            </c:strRef>
          </c:cat>
          <c:val>
            <c:numRef>
              <c:f>'Falls 65+  sex 12_14'!$C$10:$C$12</c:f>
              <c:numCache>
                <c:formatCode>0.0</c:formatCode>
                <c:ptCount val="3"/>
                <c:pt idx="0">
                  <c:v>48</c:v>
                </c:pt>
                <c:pt idx="1">
                  <c:v>46.4</c:v>
                </c:pt>
                <c:pt idx="2">
                  <c:v>49.3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607064"/>
        <c:axId val="417610592"/>
      </c:barChart>
      <c:catAx>
        <c:axId val="41760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10592"/>
        <c:crosses val="autoZero"/>
        <c:auto val="1"/>
        <c:lblAlgn val="ctr"/>
        <c:lblOffset val="100"/>
        <c:noMultiLvlLbl val="0"/>
      </c:catAx>
      <c:valAx>
        <c:axId val="4176105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3.6764705882352941E-3"/>
              <c:y val="0.16558763487897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07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1923344140807"/>
          <c:y val="4.6195926898026637E-2"/>
          <c:w val="0.8566003744017292"/>
          <c:h val="0.839210654223777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'Falls 65+ Region 12_14'!$B$11:$B$15</c:f>
              <c:strCache>
                <c:ptCount val="5"/>
                <c:pt idx="0">
                  <c:v>Northwest Region</c:v>
                </c:pt>
                <c:pt idx="1">
                  <c:v>Northeast Region</c:v>
                </c:pt>
                <c:pt idx="2">
                  <c:v>Metro Region</c:v>
                </c:pt>
                <c:pt idx="3">
                  <c:v>Southeast Region</c:v>
                </c:pt>
                <c:pt idx="4">
                  <c:v>Southwest Region</c:v>
                </c:pt>
              </c:strCache>
            </c:strRef>
          </c:cat>
          <c:val>
            <c:numRef>
              <c:f>'Falls 65+ Region 12_14'!$C$11:$C$15</c:f>
              <c:numCache>
                <c:formatCode>General</c:formatCode>
                <c:ptCount val="5"/>
                <c:pt idx="0" formatCode="0.0">
                  <c:v>61</c:v>
                </c:pt>
                <c:pt idx="1">
                  <c:v>24.4</c:v>
                </c:pt>
                <c:pt idx="2">
                  <c:v>51.5</c:v>
                </c:pt>
                <c:pt idx="3">
                  <c:v>68.900000000000006</c:v>
                </c:pt>
                <c:pt idx="4">
                  <c:v>41.3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612944"/>
        <c:axId val="417612552"/>
      </c:barChart>
      <c:catAx>
        <c:axId val="41761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12552"/>
        <c:crosses val="autoZero"/>
        <c:auto val="1"/>
        <c:lblAlgn val="ctr"/>
        <c:lblOffset val="100"/>
        <c:noMultiLvlLbl val="0"/>
      </c:catAx>
      <c:valAx>
        <c:axId val="41761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Rate per 100,000 population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529411764705881E-3"/>
              <c:y val="0.140245698454359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1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'Urban Rural'!$A$10:$A$14</c:f>
              <c:strCache>
                <c:ptCount val="5"/>
                <c:pt idx="0">
                  <c:v>Total</c:v>
                </c:pt>
                <c:pt idx="1">
                  <c:v>Metropolitan Counties</c:v>
                </c:pt>
                <c:pt idx="2">
                  <c:v>Small Metro Counties</c:v>
                </c:pt>
                <c:pt idx="3">
                  <c:v>Mixed Urban/Rural Counties</c:v>
                </c:pt>
                <c:pt idx="4">
                  <c:v>Rural Counties</c:v>
                </c:pt>
              </c:strCache>
            </c:strRef>
          </c:cat>
          <c:val>
            <c:numRef>
              <c:f>'Urban Rural'!$B$10:$B$14</c:f>
              <c:numCache>
                <c:formatCode>0.0</c:formatCode>
                <c:ptCount val="5"/>
                <c:pt idx="0">
                  <c:v>48</c:v>
                </c:pt>
                <c:pt idx="1">
                  <c:v>51.5</c:v>
                </c:pt>
                <c:pt idx="2">
                  <c:v>31.2</c:v>
                </c:pt>
                <c:pt idx="3">
                  <c:v>57</c:v>
                </c:pt>
                <c:pt idx="4">
                  <c:v>48.3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3209272"/>
        <c:axId val="413211232"/>
      </c:barChart>
      <c:catAx>
        <c:axId val="41320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211232"/>
        <c:crosses val="autoZero"/>
        <c:auto val="1"/>
        <c:lblAlgn val="ctr"/>
        <c:lblOffset val="100"/>
        <c:noMultiLvlLbl val="0"/>
      </c:catAx>
      <c:valAx>
        <c:axId val="41321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20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pnuemo_rates!$A$32:$A$35</c:f>
              <c:strCache>
                <c:ptCount val="4"/>
                <c:pt idx="0">
                  <c:v>Metropolitan</c:v>
                </c:pt>
                <c:pt idx="1">
                  <c:v>Small Metro</c:v>
                </c:pt>
                <c:pt idx="2">
                  <c:v>Mixed Urban/rural</c:v>
                </c:pt>
                <c:pt idx="3">
                  <c:v>Rural</c:v>
                </c:pt>
              </c:strCache>
            </c:strRef>
          </c:cat>
          <c:val>
            <c:numRef>
              <c:f>pnuemo_rates!$F$32:$F$35</c:f>
              <c:numCache>
                <c:formatCode>0.0</c:formatCode>
                <c:ptCount val="4"/>
                <c:pt idx="0">
                  <c:v>32.706133964324721</c:v>
                </c:pt>
                <c:pt idx="1">
                  <c:v>68.58029333446845</c:v>
                </c:pt>
                <c:pt idx="2">
                  <c:v>5.4647155030075458</c:v>
                </c:pt>
                <c:pt idx="3">
                  <c:v>91.772661407180806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145048"/>
        <c:axId val="298144656"/>
      </c:barChart>
      <c:catAx>
        <c:axId val="298145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Urban/Rural Designation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144656"/>
        <c:crosses val="autoZero"/>
        <c:auto val="1"/>
        <c:lblAlgn val="ctr"/>
        <c:lblOffset val="100"/>
        <c:noMultiLvlLbl val="0"/>
      </c:catAx>
      <c:valAx>
        <c:axId val="29814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Rate per 100,000 population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145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pnuemo_rates!$A$10:$A$14</c:f>
              <c:strCache>
                <c:ptCount val="5"/>
                <c:pt idx="0">
                  <c:v>Hispanic</c:v>
                </c:pt>
                <c:pt idx="1">
                  <c:v>White</c:v>
                </c:pt>
                <c:pt idx="2">
                  <c:v>AIAN</c:v>
                </c:pt>
                <c:pt idx="3">
                  <c:v>Black</c:v>
                </c:pt>
                <c:pt idx="4">
                  <c:v>Asian/PI</c:v>
                </c:pt>
              </c:strCache>
            </c:strRef>
          </c:cat>
          <c:val>
            <c:numRef>
              <c:f>pnuemo_rates!$F$10:$F$14</c:f>
              <c:numCache>
                <c:formatCode>0.0</c:formatCode>
                <c:ptCount val="5"/>
                <c:pt idx="0">
                  <c:v>32.2384210337787</c:v>
                </c:pt>
                <c:pt idx="1">
                  <c:v>31.566481999633901</c:v>
                </c:pt>
                <c:pt idx="2">
                  <c:v>113.58175702241054</c:v>
                </c:pt>
                <c:pt idx="3">
                  <c:v>24.277737314882252</c:v>
                </c:pt>
                <c:pt idx="4">
                  <c:v>34.646033029218152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123712"/>
        <c:axId val="321123320"/>
      </c:barChart>
      <c:catAx>
        <c:axId val="321123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Race/Ethnicity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123320"/>
        <c:crosses val="autoZero"/>
        <c:auto val="1"/>
        <c:lblAlgn val="ctr"/>
        <c:lblOffset val="100"/>
        <c:noMultiLvlLbl val="0"/>
      </c:catAx>
      <c:valAx>
        <c:axId val="32112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Rates per 100,000 population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12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82311732412999"/>
          <c:y val="2.7777777777777776E-2"/>
          <c:w val="0.78817682609176209"/>
          <c:h val="0.84453118586467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Rate (per 100,000)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0-19</c:v>
                </c:pt>
                <c:pt idx="1">
                  <c:v>20-64</c:v>
                </c:pt>
                <c:pt idx="2">
                  <c:v>65+</c:v>
                </c:pt>
              </c:strCache>
            </c:strRef>
          </c:cat>
          <c:val>
            <c:numRef>
              <c:f>Sheet1!$E$2:$E$4</c:f>
              <c:numCache>
                <c:formatCode>0</c:formatCode>
                <c:ptCount val="3"/>
                <c:pt idx="0">
                  <c:v>29.561060481929747</c:v>
                </c:pt>
                <c:pt idx="1">
                  <c:v>19.600052973116142</c:v>
                </c:pt>
                <c:pt idx="2">
                  <c:v>161.33837773417957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009440"/>
        <c:axId val="322009832"/>
      </c:barChart>
      <c:catAx>
        <c:axId val="32200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009832"/>
        <c:crosses val="autoZero"/>
        <c:auto val="1"/>
        <c:lblAlgn val="ctr"/>
        <c:lblOffset val="100"/>
        <c:noMultiLvlLbl val="0"/>
      </c:catAx>
      <c:valAx>
        <c:axId val="322009832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 smtClean="0">
                    <a:effectLst/>
                  </a:rPr>
                  <a:t>Rates per 100,000 population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986740124142575E-2"/>
              <c:y val="0.12777107987923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0094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54478846704726"/>
          <c:y val="5.6405311624182573E-2"/>
          <c:w val="0.86412712643693779"/>
          <c:h val="0.85283686996752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Sheet1!$E$10</c:f>
              <c:strCache>
                <c:ptCount val="1"/>
                <c:pt idx="0">
                  <c:v>Rate (per 100,000)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Sheet1!$A$11:$A$15</c:f>
              <c:strCache>
                <c:ptCount val="5"/>
                <c:pt idx="0">
                  <c:v>AINA</c:v>
                </c:pt>
                <c:pt idx="1">
                  <c:v>API</c:v>
                </c:pt>
                <c:pt idx="2">
                  <c:v>Black</c:v>
                </c:pt>
                <c:pt idx="3">
                  <c:v>Hispanic</c:v>
                </c:pt>
                <c:pt idx="4">
                  <c:v>White</c:v>
                </c:pt>
              </c:strCache>
            </c:strRef>
          </c:cat>
          <c:val>
            <c:numRef>
              <c:f>Sheet1!$E$11:$E$15</c:f>
              <c:numCache>
                <c:formatCode>0</c:formatCode>
                <c:ptCount val="5"/>
                <c:pt idx="0">
                  <c:v>215.16054286660045</c:v>
                </c:pt>
                <c:pt idx="1">
                  <c:v>95.556617295747728</c:v>
                </c:pt>
                <c:pt idx="2">
                  <c:v>277.44748315497424</c:v>
                </c:pt>
                <c:pt idx="3">
                  <c:v>167.39434310663191</c:v>
                </c:pt>
                <c:pt idx="4">
                  <c:v>137.25831099073051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949232"/>
        <c:axId val="321949624"/>
      </c:barChart>
      <c:catAx>
        <c:axId val="32194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949624"/>
        <c:crosses val="autoZero"/>
        <c:auto val="1"/>
        <c:lblAlgn val="ctr"/>
        <c:lblOffset val="100"/>
        <c:noMultiLvlLbl val="0"/>
      </c:catAx>
      <c:valAx>
        <c:axId val="32194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 smtClean="0">
                    <a:effectLst/>
                  </a:rPr>
                  <a:t>Rates per 100,000 population</a:t>
                </a:r>
                <a:endParaRPr lang="en-US" dirty="0" smtClean="0">
                  <a:effectLst/>
                </a:endParaRPr>
              </a:p>
              <a:p>
                <a:pPr>
                  <a:defRPr/>
                </a:pP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94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Sheet1!$E$6</c:f>
              <c:strCache>
                <c:ptCount val="1"/>
                <c:pt idx="0">
                  <c:v>Rate (per 100,000)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Sheet1!$A$7:$A$8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Sheet1!$E$7:$E$8</c:f>
              <c:numCache>
                <c:formatCode>0</c:formatCode>
                <c:ptCount val="2"/>
                <c:pt idx="0">
                  <c:v>160.54767963164912</c:v>
                </c:pt>
                <c:pt idx="1">
                  <c:v>162.32942728148936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011792"/>
        <c:axId val="322011008"/>
      </c:barChart>
      <c:catAx>
        <c:axId val="32201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011008"/>
        <c:crosses val="autoZero"/>
        <c:auto val="1"/>
        <c:lblAlgn val="ctr"/>
        <c:lblOffset val="100"/>
        <c:noMultiLvlLbl val="0"/>
      </c:catAx>
      <c:valAx>
        <c:axId val="322011008"/>
        <c:scaling>
          <c:orientation val="minMax"/>
          <c:max val="1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 smtClean="0">
                    <a:effectLst/>
                  </a:rPr>
                  <a:t>Rates per 100,000 population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5.0239205753225798E-3"/>
              <c:y val="0.162632793194123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01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02357058308888"/>
          <c:y val="0.14228297851657432"/>
          <c:w val="0.83500257320776095"/>
          <c:h val="0.706184018664333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Mexico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Sheet1!$E$2:$E$17</c:f>
                <c:numCache>
                  <c:formatCode>General</c:formatCode>
                  <c:ptCount val="16"/>
                </c:numCache>
              </c:numRef>
            </c:plus>
            <c:minus>
              <c:numRef>
                <c:f>Sheet1!$E$2:$E$17</c:f>
                <c:numCache>
                  <c:formatCode>General</c:formatCode>
                  <c:ptCount val="16"/>
                </c:numCache>
              </c:numRef>
            </c:minus>
            <c:spPr>
              <a:noFill/>
              <a:ln w="9525" cap="flat" cmpd="sng" algn="ctr">
                <a:solidFill>
                  <a:schemeClr val="bg2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numRef>
              <c:f>Sheet1!$A$2:$A$16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Sheet1!$B$2:$B$16</c:f>
              <c:numCache>
                <c:formatCode>0.0</c:formatCode>
                <c:ptCount val="15"/>
                <c:pt idx="0">
                  <c:v>18.8</c:v>
                </c:pt>
                <c:pt idx="1">
                  <c:v>19.2</c:v>
                </c:pt>
                <c:pt idx="2">
                  <c:v>19</c:v>
                </c:pt>
                <c:pt idx="3">
                  <c:v>19.3</c:v>
                </c:pt>
                <c:pt idx="4">
                  <c:v>19.2</c:v>
                </c:pt>
                <c:pt idx="5">
                  <c:v>19.899999999999999</c:v>
                </c:pt>
                <c:pt idx="6">
                  <c:v>19.600000000000001</c:v>
                </c:pt>
                <c:pt idx="7">
                  <c:v>19.7</c:v>
                </c:pt>
                <c:pt idx="8">
                  <c:v>19.8</c:v>
                </c:pt>
                <c:pt idx="9">
                  <c:v>19.899999999999999</c:v>
                </c:pt>
                <c:pt idx="10">
                  <c:v>20.2</c:v>
                </c:pt>
                <c:pt idx="11">
                  <c:v>20.100000000000001</c:v>
                </c:pt>
                <c:pt idx="12">
                  <c:v>20.3</c:v>
                </c:pt>
                <c:pt idx="13">
                  <c:v>20.100000000000001</c:v>
                </c:pt>
                <c:pt idx="14">
                  <c:v>19.899999999999999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ln w="44450" cap="rnd">
              <a:solidFill>
                <a:srgbClr val="6699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17.7</c:v>
                </c:pt>
                <c:pt idx="1">
                  <c:v>17.600000000000001</c:v>
                </c:pt>
                <c:pt idx="2">
                  <c:v>17.899999999999999</c:v>
                </c:pt>
                <c:pt idx="3">
                  <c:v>17.899999999999999</c:v>
                </c:pt>
                <c:pt idx="4">
                  <c:v>18.100000000000001</c:v>
                </c:pt>
                <c:pt idx="5">
                  <c:v>18.399999999999999</c:v>
                </c:pt>
                <c:pt idx="6">
                  <c:v>18.399999999999999</c:v>
                </c:pt>
                <c:pt idx="7">
                  <c:v>18.7</c:v>
                </c:pt>
                <c:pt idx="8">
                  <c:v>18.8</c:v>
                </c:pt>
                <c:pt idx="9">
                  <c:v>18.8</c:v>
                </c:pt>
                <c:pt idx="10">
                  <c:v>19.100000000000001</c:v>
                </c:pt>
                <c:pt idx="11">
                  <c:v>19.100000000000001</c:v>
                </c:pt>
                <c:pt idx="12">
                  <c:v>19.2</c:v>
                </c:pt>
                <c:pt idx="13">
                  <c:v>19.3</c:v>
                </c:pt>
                <c:pt idx="14">
                  <c:v>19.3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005768"/>
        <c:axId val="411005376"/>
      </c:lineChart>
      <c:catAx>
        <c:axId val="41100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11005376"/>
        <c:crosses val="autoZero"/>
        <c:auto val="1"/>
        <c:lblAlgn val="ctr"/>
        <c:lblOffset val="100"/>
        <c:noMultiLvlLbl val="0"/>
      </c:catAx>
      <c:valAx>
        <c:axId val="41100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11005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0.0049</cdr:x>
      <cdr:y>0.91002</cdr:y>
    </cdr:from>
    <cdr:to>
      <cdr:x>0.94804</cdr:x>
      <cdr:y>1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4573419"/>
          <a:ext cx="9773920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ase">
            <a:spcBef>
              <a:spcPct val="50000"/>
            </a:spcBef>
            <a:spcAft>
              <a:spcPct val="0"/>
            </a:spcAft>
          </a:pPr>
          <a:r>
            <a:rPr lang="en-US" sz="2000" dirty="0">
              <a:solidFill>
                <a:srgbClr val="FFFFFF"/>
              </a:solidFill>
            </a:rPr>
            <a:t>Source: NM </a:t>
          </a:r>
          <a:r>
            <a:rPr lang="en-US" sz="2000" dirty="0" smtClean="0">
              <a:solidFill>
                <a:srgbClr val="FFFFFF"/>
              </a:solidFill>
            </a:rPr>
            <a:t>EIP</a:t>
          </a:r>
          <a:endParaRPr lang="en-US" sz="2000" dirty="0">
            <a:solidFill>
              <a:srgbClr val="FFFF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0.91872</cdr:y>
    </cdr:from>
    <cdr:to>
      <cdr:x>0.94314</cdr:x>
      <cdr:y>1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4522619"/>
          <a:ext cx="9773920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ase">
            <a:spcBef>
              <a:spcPct val="50000"/>
            </a:spcBef>
            <a:spcAft>
              <a:spcPct val="0"/>
            </a:spcAft>
          </a:pPr>
          <a:r>
            <a:rPr lang="en-US" sz="2000" dirty="0">
              <a:solidFill>
                <a:srgbClr val="FFFFFF"/>
              </a:solidFill>
            </a:rPr>
            <a:t>Source: NM </a:t>
          </a:r>
          <a:r>
            <a:rPr lang="en-US" sz="2000" dirty="0" smtClean="0">
              <a:solidFill>
                <a:srgbClr val="FFFFFF"/>
              </a:solidFill>
            </a:rPr>
            <a:t>EIP</a:t>
          </a:r>
          <a:endParaRPr lang="en-US" sz="2000" dirty="0">
            <a:solidFill>
              <a:srgbClr val="FFFFFF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0.01209</cdr:x>
      <cdr:y>0.91832</cdr:y>
    </cdr:from>
    <cdr:to>
      <cdr:x>0.94314</cdr:x>
      <cdr:y>1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260" y="4498610"/>
          <a:ext cx="9648660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ase">
            <a:spcBef>
              <a:spcPct val="50000"/>
            </a:spcBef>
            <a:spcAft>
              <a:spcPct val="0"/>
            </a:spcAft>
          </a:pPr>
          <a:r>
            <a:rPr lang="en-US" sz="2000" dirty="0">
              <a:solidFill>
                <a:srgbClr val="FFFFFF"/>
              </a:solidFill>
            </a:rPr>
            <a:t>Source: NM </a:t>
          </a:r>
          <a:r>
            <a:rPr lang="en-US" sz="2000" dirty="0" smtClean="0">
              <a:solidFill>
                <a:srgbClr val="FFFFFF"/>
              </a:solidFill>
            </a:rPr>
            <a:t>EIP</a:t>
          </a:r>
          <a:endParaRPr lang="en-US" sz="2000" dirty="0">
            <a:solidFill>
              <a:srgbClr val="FFFFFF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0.03505</cdr:x>
      <cdr:y>0.91893</cdr:y>
    </cdr:from>
    <cdr:to>
      <cdr:x>0.94314</cdr:x>
      <cdr:y>1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3255" y="4535145"/>
          <a:ext cx="9410665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ase">
            <a:spcBef>
              <a:spcPct val="50000"/>
            </a:spcBef>
            <a:spcAft>
              <a:spcPct val="0"/>
            </a:spcAft>
          </a:pPr>
          <a:r>
            <a:rPr lang="en-US" sz="2000" dirty="0">
              <a:solidFill>
                <a:srgbClr val="FFFFFF"/>
              </a:solidFill>
            </a:rPr>
            <a:t>Source: NM </a:t>
          </a:r>
          <a:r>
            <a:rPr lang="en-US" sz="2000" dirty="0" smtClean="0">
              <a:solidFill>
                <a:srgbClr val="FFFFFF"/>
              </a:solidFill>
            </a:rPr>
            <a:t>EIP</a:t>
          </a:r>
          <a:endParaRPr lang="en-US" sz="2000" dirty="0">
            <a:solidFill>
              <a:srgbClr val="FFFFFF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0.03995</cdr:x>
      <cdr:y>0.91758</cdr:y>
    </cdr:from>
    <cdr:to>
      <cdr:x>0.94804</cdr:x>
      <cdr:y>0.99763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055" y="4585945"/>
          <a:ext cx="9410665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ase">
            <a:spcBef>
              <a:spcPct val="50000"/>
            </a:spcBef>
            <a:spcAft>
              <a:spcPct val="0"/>
            </a:spcAft>
          </a:pPr>
          <a:r>
            <a:rPr lang="en-US" sz="2000" dirty="0">
              <a:solidFill>
                <a:srgbClr val="FFFFFF"/>
              </a:solidFill>
            </a:rPr>
            <a:t>Source: NM </a:t>
          </a:r>
          <a:r>
            <a:rPr lang="en-US" sz="2000" dirty="0" smtClean="0">
              <a:solidFill>
                <a:srgbClr val="FFFFFF"/>
              </a:solidFill>
            </a:rPr>
            <a:t>EIP</a:t>
          </a:r>
          <a:endParaRPr lang="en-US" sz="2000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2D74E902-1E56-4F64-9DCA-35D31339C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73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37CA7BE-DEA1-4F81-90C6-1A1A23219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0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8B7A3-7D78-46D7-8509-7DDDA714A51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Annual Household Income is associated with General Health Status.  Adults living in households with lower annual income were more likely to report Fair or Poor Health Status.  </a:t>
            </a:r>
          </a:p>
        </p:txBody>
      </p:sp>
    </p:spTree>
    <p:extLst>
      <p:ext uri="{BB962C8B-B14F-4D97-AF65-F5344CB8AC3E}">
        <p14:creationId xmlns:p14="http://schemas.microsoft.com/office/powerpoint/2010/main" val="959987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B164C-9407-4AD4-AE2F-6597FDC458A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Hispanic Adults were more likely to report Fair or Poor Health Status than members of other Race/Ethnic Groups. Age adjustment did not affect this relationship.  Insufficient sample size made comparisons between some groups difficult.  </a:t>
            </a:r>
          </a:p>
        </p:txBody>
      </p:sp>
    </p:spTree>
    <p:extLst>
      <p:ext uri="{BB962C8B-B14F-4D97-AF65-F5344CB8AC3E}">
        <p14:creationId xmlns:p14="http://schemas.microsoft.com/office/powerpoint/2010/main" val="2884308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17B8C-5BAC-4782-ADE1-53760833633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Education Level was associated with General Health Status.  As Education Level increased, self-report of Fair or Poor Health Status decreased.</a:t>
            </a:r>
          </a:p>
        </p:txBody>
      </p:sp>
    </p:spTree>
    <p:extLst>
      <p:ext uri="{BB962C8B-B14F-4D97-AF65-F5344CB8AC3E}">
        <p14:creationId xmlns:p14="http://schemas.microsoft.com/office/powerpoint/2010/main" val="1163309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17B8C-5BAC-4782-ADE1-53760833633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Education Level was associated with General Health Status.  As Education Level increased, self-report of Fair or Poor Health Status decreased.</a:t>
            </a:r>
          </a:p>
        </p:txBody>
      </p:sp>
    </p:spTree>
    <p:extLst>
      <p:ext uri="{BB962C8B-B14F-4D97-AF65-F5344CB8AC3E}">
        <p14:creationId xmlns:p14="http://schemas.microsoft.com/office/powerpoint/2010/main" val="2685544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8D22C-08CF-44DD-9D85-C343361E76B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Annual Household Income is associated with General Health Status.  Adults living in households with lower annual income were more likely to report Fair or Poor Health Status.  </a:t>
            </a:r>
          </a:p>
        </p:txBody>
      </p:sp>
    </p:spTree>
    <p:extLst>
      <p:ext uri="{BB962C8B-B14F-4D97-AF65-F5344CB8AC3E}">
        <p14:creationId xmlns:p14="http://schemas.microsoft.com/office/powerpoint/2010/main" val="152939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EF6C8-1878-4329-80F6-64CD2591803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Annual Household Income is associated with Tobacco Use.  Adults living in households with lower annual income were more likely to report that they currently smoked cigarettes.</a:t>
            </a:r>
          </a:p>
        </p:txBody>
      </p:sp>
    </p:spTree>
    <p:extLst>
      <p:ext uri="{BB962C8B-B14F-4D97-AF65-F5344CB8AC3E}">
        <p14:creationId xmlns:p14="http://schemas.microsoft.com/office/powerpoint/2010/main" val="2085229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EB6C6-349E-4C23-BD7C-0E83D602E14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Education Level was associated with Tobacco Use.  Reports of tobacco use declined with increased education.</a:t>
            </a:r>
          </a:p>
        </p:txBody>
      </p:sp>
    </p:spTree>
    <p:extLst>
      <p:ext uri="{BB962C8B-B14F-4D97-AF65-F5344CB8AC3E}">
        <p14:creationId xmlns:p14="http://schemas.microsoft.com/office/powerpoint/2010/main" val="3922031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3F61C-DB9A-4944-AA38-2474EF72C9E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Race/Ethnicity was not associated with Tobacco Use.  </a:t>
            </a:r>
          </a:p>
        </p:txBody>
      </p:sp>
    </p:spTree>
    <p:extLst>
      <p:ext uri="{BB962C8B-B14F-4D97-AF65-F5344CB8AC3E}">
        <p14:creationId xmlns:p14="http://schemas.microsoft.com/office/powerpoint/2010/main" val="972423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8D14D-E2A1-42C6-B36C-212D95C222E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Education Level was associated with Tobacco Use.  Reports of tobacco use declined with increased education.</a:t>
            </a:r>
          </a:p>
        </p:txBody>
      </p:sp>
    </p:spTree>
    <p:extLst>
      <p:ext uri="{BB962C8B-B14F-4D97-AF65-F5344CB8AC3E}">
        <p14:creationId xmlns:p14="http://schemas.microsoft.com/office/powerpoint/2010/main" val="1559299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8D14D-E2A1-42C6-B36C-212D95C222E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Education Level was associated with Tobacco Use.  Reports of tobacco use declined with increased education.</a:t>
            </a:r>
          </a:p>
        </p:txBody>
      </p:sp>
    </p:spTree>
    <p:extLst>
      <p:ext uri="{BB962C8B-B14F-4D97-AF65-F5344CB8AC3E}">
        <p14:creationId xmlns:p14="http://schemas.microsoft.com/office/powerpoint/2010/main" val="397273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8D22C-08CF-44DD-9D85-C343361E76B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Annual Household Income is associated with General Health Status.  Adults living in households with lower annual income were more likely to report Fair or Poor Health Status.  </a:t>
            </a:r>
          </a:p>
        </p:txBody>
      </p:sp>
    </p:spTree>
    <p:extLst>
      <p:ext uri="{BB962C8B-B14F-4D97-AF65-F5344CB8AC3E}">
        <p14:creationId xmlns:p14="http://schemas.microsoft.com/office/powerpoint/2010/main" val="228221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8D22C-08CF-44DD-9D85-C343361E76B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Annual Household Income is associated with General Health Status.  Adults living in households with lower annual income were more likely to report Fair or Poor Health Status.  </a:t>
            </a:r>
          </a:p>
        </p:txBody>
      </p:sp>
    </p:spTree>
    <p:extLst>
      <p:ext uri="{BB962C8B-B14F-4D97-AF65-F5344CB8AC3E}">
        <p14:creationId xmlns:p14="http://schemas.microsoft.com/office/powerpoint/2010/main" val="1559215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8D22C-08CF-44DD-9D85-C343361E76B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Annual Household Income is associated with General Health Status.  Adults living in households with lower annual income were more likely to report Fair or Poor Health Status.  </a:t>
            </a:r>
          </a:p>
        </p:txBody>
      </p:sp>
    </p:spTree>
    <p:extLst>
      <p:ext uri="{BB962C8B-B14F-4D97-AF65-F5344CB8AC3E}">
        <p14:creationId xmlns:p14="http://schemas.microsoft.com/office/powerpoint/2010/main" val="1824071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8D22C-08CF-44DD-9D85-C343361E76B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Annual Household Income is associated with General Health Status.  Adults living in households with lower annual income were more likely to report Fair or Poor Health Status.  </a:t>
            </a:r>
          </a:p>
        </p:txBody>
      </p:sp>
    </p:spTree>
    <p:extLst>
      <p:ext uri="{BB962C8B-B14F-4D97-AF65-F5344CB8AC3E}">
        <p14:creationId xmlns:p14="http://schemas.microsoft.com/office/powerpoint/2010/main" val="2752855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8D22C-08CF-44DD-9D85-C343361E76B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Annual Household Income is associated with General Health Status.  Adults living in households with lower annual income were more likely to report Fair or Poor Health Status.  </a:t>
            </a:r>
          </a:p>
        </p:txBody>
      </p:sp>
    </p:spTree>
    <p:extLst>
      <p:ext uri="{BB962C8B-B14F-4D97-AF65-F5344CB8AC3E}">
        <p14:creationId xmlns:p14="http://schemas.microsoft.com/office/powerpoint/2010/main" val="3708265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8D22C-08CF-44DD-9D85-C343361E76B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Annual Household Income is associated with General Health Status.  Adults living in households with lower annual income were more likely to report Fair or Poor Health Status.  </a:t>
            </a:r>
          </a:p>
        </p:txBody>
      </p:sp>
    </p:spTree>
    <p:extLst>
      <p:ext uri="{BB962C8B-B14F-4D97-AF65-F5344CB8AC3E}">
        <p14:creationId xmlns:p14="http://schemas.microsoft.com/office/powerpoint/2010/main" val="2787463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8D22C-08CF-44DD-9D85-C343361E76B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Annual Household Income is associated with General Health Status.  Adults living in households with lower annual income were more likely to report Fair or Poor Health Status.  </a:t>
            </a:r>
          </a:p>
        </p:txBody>
      </p:sp>
    </p:spTree>
    <p:extLst>
      <p:ext uri="{BB962C8B-B14F-4D97-AF65-F5344CB8AC3E}">
        <p14:creationId xmlns:p14="http://schemas.microsoft.com/office/powerpoint/2010/main" val="3485729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AC502-DCED-4C26-995F-61400E50469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Self-reported General Health Status as Fair or Poor among adults (age 18 and over), New Mexico and US.</a:t>
            </a:r>
          </a:p>
          <a:p>
            <a:r>
              <a:rPr lang="en-US" smtClean="0"/>
              <a:t>The prevalence of self-reported general health as fair or poor among adults has remained relatively stable over the past decade.  The percentage of New Mexico adults reporting fair or poor health has been 2 to 3 percentage points higher than the nation as a whole over the past decade.</a:t>
            </a:r>
          </a:p>
        </p:txBody>
      </p:sp>
    </p:spTree>
    <p:extLst>
      <p:ext uri="{BB962C8B-B14F-4D97-AF65-F5344CB8AC3E}">
        <p14:creationId xmlns:p14="http://schemas.microsoft.com/office/powerpoint/2010/main" val="1491377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AC502-DCED-4C26-995F-61400E50469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Self-reported General Health Status as Fair or Poor among adults (age 18 and over), New Mexico and US.</a:t>
            </a:r>
          </a:p>
          <a:p>
            <a:r>
              <a:rPr lang="en-US" smtClean="0"/>
              <a:t>The prevalence of self-reported general health as fair or poor among adults has remained relatively stable over the past decade.  The percentage of New Mexico adults reporting fair or poor health has been 2 to 3 percentage points higher than the nation as a whole over the past decade.</a:t>
            </a:r>
          </a:p>
        </p:txBody>
      </p:sp>
    </p:spTree>
    <p:extLst>
      <p:ext uri="{BB962C8B-B14F-4D97-AF65-F5344CB8AC3E}">
        <p14:creationId xmlns:p14="http://schemas.microsoft.com/office/powerpoint/2010/main" val="2283845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AC502-DCED-4C26-995F-61400E50469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Self-reported General Health Status as Fair or Poor among adults (age 18 and over), New Mexico and US.</a:t>
            </a:r>
          </a:p>
          <a:p>
            <a:r>
              <a:rPr lang="en-US" smtClean="0"/>
              <a:t>The prevalence of self-reported general health as fair or poor among adults has remained relatively stable over the past decade.  The percentage of New Mexico adults reporting fair or poor health has been 2 to 3 percentage points higher than the nation as a whole over the past decade.</a:t>
            </a:r>
          </a:p>
        </p:txBody>
      </p:sp>
    </p:spTree>
    <p:extLst>
      <p:ext uri="{BB962C8B-B14F-4D97-AF65-F5344CB8AC3E}">
        <p14:creationId xmlns:p14="http://schemas.microsoft.com/office/powerpoint/2010/main" val="1528588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332D8-013B-4572-AF5D-6A1B923EFAD3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API = Asian Pacific Islander</a:t>
            </a:r>
          </a:p>
          <a:p>
            <a:r>
              <a:rPr lang="en-US" smtClean="0"/>
              <a:t>Amer Indian= American Indian or Alaska Native</a:t>
            </a:r>
          </a:p>
        </p:txBody>
      </p:sp>
    </p:spTree>
    <p:extLst>
      <p:ext uri="{BB962C8B-B14F-4D97-AF65-F5344CB8AC3E}">
        <p14:creationId xmlns:p14="http://schemas.microsoft.com/office/powerpoint/2010/main" val="312224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A0BB4-E8BE-43BF-A18B-0C1D89175B5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Education Level is associated with General Health Status.  Adults with less than a High School education were more likely to report Fair or Poor Health Status.  In 2009, thirty-nine percent (39.2%) of adults with less than a high school education reported Fair or Poor health status, while only eight percent (8.4%) adults with at least one college degree reported Fair or Poor health status.</a:t>
            </a:r>
          </a:p>
        </p:txBody>
      </p:sp>
    </p:spTree>
    <p:extLst>
      <p:ext uri="{BB962C8B-B14F-4D97-AF65-F5344CB8AC3E}">
        <p14:creationId xmlns:p14="http://schemas.microsoft.com/office/powerpoint/2010/main" val="38132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8D22C-08CF-44DD-9D85-C343361E76B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Annual Household Income is associated with General Health Status.  Adults living in households with lower annual income were more likely to report Fair or Poor Health Status.  </a:t>
            </a:r>
          </a:p>
        </p:txBody>
      </p:sp>
    </p:spTree>
    <p:extLst>
      <p:ext uri="{BB962C8B-B14F-4D97-AF65-F5344CB8AC3E}">
        <p14:creationId xmlns:p14="http://schemas.microsoft.com/office/powerpoint/2010/main" val="4048391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A91BA-B1D1-44D8-A4CE-3B8ABED2979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Annual Household Income is associated with General Health Status.  Adults living in households with lower annual income were more likely to report Fair or Poor Health Status.  </a:t>
            </a:r>
          </a:p>
        </p:txBody>
      </p:sp>
    </p:spTree>
    <p:extLst>
      <p:ext uri="{BB962C8B-B14F-4D97-AF65-F5344CB8AC3E}">
        <p14:creationId xmlns:p14="http://schemas.microsoft.com/office/powerpoint/2010/main" val="148638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8D22C-08CF-44DD-9D85-C343361E76B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Annual Household Income is associated with General Health Status.  Adults living in households with lower annual income were more likely to report Fair or Poor Health Status.  </a:t>
            </a:r>
          </a:p>
        </p:txBody>
      </p:sp>
    </p:spTree>
    <p:extLst>
      <p:ext uri="{BB962C8B-B14F-4D97-AF65-F5344CB8AC3E}">
        <p14:creationId xmlns:p14="http://schemas.microsoft.com/office/powerpoint/2010/main" val="3523904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8D22C-08CF-44DD-9D85-C343361E76B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Annual Household Income is associated with General Health Status.  Adults living in households with lower annual income were more likely to report Fair or Poor Health Status.  </a:t>
            </a:r>
          </a:p>
        </p:txBody>
      </p:sp>
    </p:spTree>
    <p:extLst>
      <p:ext uri="{BB962C8B-B14F-4D97-AF65-F5344CB8AC3E}">
        <p14:creationId xmlns:p14="http://schemas.microsoft.com/office/powerpoint/2010/main" val="171180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8D22C-08CF-44DD-9D85-C343361E76B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Annual Household Income is associated with General Health Status.  Adults living in households with lower annual income were more likely to report Fair or Poor Health Status.  </a:t>
            </a:r>
          </a:p>
        </p:txBody>
      </p:sp>
    </p:spTree>
    <p:extLst>
      <p:ext uri="{BB962C8B-B14F-4D97-AF65-F5344CB8AC3E}">
        <p14:creationId xmlns:p14="http://schemas.microsoft.com/office/powerpoint/2010/main" val="3127809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ADAAC1-3710-42D4-8B37-8368E98DE1E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mtClean="0"/>
              <a:t>Education Level was associated with General Health Status.  As Education Level increased, self-report of Fair or Poor Health Status decreased.</a:t>
            </a:r>
          </a:p>
        </p:txBody>
      </p:sp>
    </p:spTree>
    <p:extLst>
      <p:ext uri="{BB962C8B-B14F-4D97-AF65-F5344CB8AC3E}">
        <p14:creationId xmlns:p14="http://schemas.microsoft.com/office/powerpoint/2010/main" val="220748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88FE2-0C50-4EA9-8973-AC28646F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7C75F-E9BF-417A-AFDB-89E4018B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0CB78-AA59-4266-848E-CAB3DC1D5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63F-C523-4189-ADB9-139E8185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61F79-EF75-4EB8-BC94-78A3E8BED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8C71-739C-4E5C-B42C-18E16C47D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FA2F3-5F09-4925-950E-2B6EB1F1C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65BB4-CD5B-4467-B88E-A248FC91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4C1A3-704E-4BA6-8172-2551E1970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29245-1687-443C-82E2-0DD892BD9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1D07-3951-4794-ADB5-E4FC6C55E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55506-440C-4FCA-B6EF-F6469DA64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6ADCE6-83B4-4CC3-8CF5-0357FE442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14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5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16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17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18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97-2003_Worksheet19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Excel_97-2003_Worksheet20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21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22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23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24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Excel_97-2003_Worksheet26.xls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7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8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2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3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2.xls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4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5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6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3.xls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7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8.e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4.xls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Status of </a:t>
            </a:r>
            <a:r>
              <a:rPr lang="en-US" dirty="0" smtClean="0"/>
              <a:t>Older Adults in New </a:t>
            </a:r>
            <a:r>
              <a:rPr lang="en-US" dirty="0" smtClean="0"/>
              <a:t>Mexico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Landen</a:t>
            </a:r>
          </a:p>
          <a:p>
            <a:r>
              <a:rPr lang="en-US" dirty="0" smtClean="0"/>
              <a:t>New Mexico Department of Health</a:t>
            </a:r>
          </a:p>
          <a:p>
            <a:r>
              <a:rPr lang="en-US" dirty="0" smtClean="0"/>
              <a:t>September </a:t>
            </a:r>
            <a:r>
              <a:rPr lang="en-US" dirty="0" smtClean="0"/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38200" y="6400800"/>
            <a:ext cx="3448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/>
              <a:t>Source: Behavioral Risk Factor Surveillance System</a:t>
            </a:r>
          </a:p>
        </p:txBody>
      </p:sp>
      <p:sp>
        <p:nvSpPr>
          <p:cNvPr id="8195" name="Rectangle 4"/>
          <p:cNvSpPr>
            <a:spLocks noRot="1" noChangeArrowheads="1"/>
          </p:cNvSpPr>
          <p:nvPr/>
        </p:nvSpPr>
        <p:spPr bwMode="auto">
          <a:xfrm>
            <a:off x="6096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Percentage of NM Adults Without Health Care Coverage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by Age Group, 2014</a:t>
            </a:r>
            <a:endParaRPr lang="en-US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819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813706"/>
              </p:ext>
            </p:extLst>
          </p:nvPr>
        </p:nvGraphicFramePr>
        <p:xfrm>
          <a:off x="1066800" y="1295400"/>
          <a:ext cx="7431088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257" name="Worksheet" r:id="rId4" imgW="7673288" imgH="5234976" progId="Excel.Sheet.8">
                  <p:embed/>
                </p:oleObj>
              </mc:Choice>
              <mc:Fallback>
                <p:oleObj name="Worksheet" r:id="rId4" imgW="7673288" imgH="523497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431088" cy="501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6764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Statewide:</a:t>
            </a:r>
          </a:p>
          <a:p>
            <a:r>
              <a:rPr lang="en-US" sz="1400" dirty="0" smtClean="0"/>
              <a:t>98.0% of adults age 65+ have coverage.</a:t>
            </a:r>
          </a:p>
          <a:p>
            <a:endParaRPr lang="en-US" sz="1400" dirty="0"/>
          </a:p>
          <a:p>
            <a:r>
              <a:rPr lang="en-US" sz="1400" dirty="0" smtClean="0"/>
              <a:t>92.9% of Adults age 65+ are covered by Medicare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38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38200" y="6400800"/>
            <a:ext cx="3448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/>
              <a:t>Source: Behavioral Risk Factor Surveillance System</a:t>
            </a:r>
          </a:p>
        </p:txBody>
      </p:sp>
      <p:sp>
        <p:nvSpPr>
          <p:cNvPr id="8195" name="Rectangle 4"/>
          <p:cNvSpPr>
            <a:spLocks noRot="1" noChangeArrowheads="1"/>
          </p:cNvSpPr>
          <p:nvPr/>
        </p:nvSpPr>
        <p:spPr bwMode="auto">
          <a:xfrm>
            <a:off x="6096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General Health Status Reported As Fair or Poor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Among New Mexico Adults 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by </a:t>
            </a:r>
            <a:r>
              <a:rPr lang="en-US" sz="1800" b="1" dirty="0" smtClean="0">
                <a:solidFill>
                  <a:schemeClr val="tx2"/>
                </a:solidFill>
              </a:rPr>
              <a:t>Age Group, 2014</a:t>
            </a:r>
            <a:endParaRPr lang="en-US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819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573541"/>
              </p:ext>
            </p:extLst>
          </p:nvPr>
        </p:nvGraphicFramePr>
        <p:xfrm>
          <a:off x="1066800" y="1295400"/>
          <a:ext cx="7431088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187" name="Worksheet" r:id="rId4" imgW="7673288" imgH="5234976" progId="Excel.Sheet.8">
                  <p:embed/>
                </p:oleObj>
              </mc:Choice>
              <mc:Fallback>
                <p:oleObj name="Worksheet" r:id="rId4" imgW="7673288" imgH="523497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431088" cy="501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8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38200" y="6400800"/>
            <a:ext cx="3448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/>
              <a:t>Source: Behavioral Risk Factor Surveillance System</a:t>
            </a:r>
          </a:p>
        </p:txBody>
      </p:sp>
      <p:sp>
        <p:nvSpPr>
          <p:cNvPr id="8195" name="Rectangle 4"/>
          <p:cNvSpPr>
            <a:spLocks noRot="1" noChangeArrowheads="1"/>
          </p:cNvSpPr>
          <p:nvPr/>
        </p:nvSpPr>
        <p:spPr bwMode="auto">
          <a:xfrm>
            <a:off x="6096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General Health Status Reported As Fair or Poor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Among New Mexico </a:t>
            </a:r>
            <a:r>
              <a:rPr lang="en-US" sz="1800" b="1" dirty="0" smtClean="0">
                <a:solidFill>
                  <a:schemeClr val="tx2"/>
                </a:solidFill>
              </a:rPr>
              <a:t>Adults Age 65+ </a:t>
            </a:r>
            <a:r>
              <a:rPr lang="en-US" sz="1800" b="1" dirty="0">
                <a:solidFill>
                  <a:schemeClr val="tx2"/>
                </a:solidFill>
              </a:rPr>
              <a:t/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by Annual Household Income, </a:t>
            </a:r>
            <a:r>
              <a:rPr lang="en-US" sz="1800" b="1" dirty="0" smtClean="0">
                <a:solidFill>
                  <a:schemeClr val="tx2"/>
                </a:solidFill>
              </a:rPr>
              <a:t>2014</a:t>
            </a:r>
            <a:endParaRPr lang="en-US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819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143061"/>
              </p:ext>
            </p:extLst>
          </p:nvPr>
        </p:nvGraphicFramePr>
        <p:xfrm>
          <a:off x="1066800" y="1295400"/>
          <a:ext cx="742315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53" name="Worksheet" r:id="rId4" imgW="7665725" imgH="5417928" progId="Excel.Sheet.8">
                  <p:embed/>
                </p:oleObj>
              </mc:Choice>
              <mc:Fallback>
                <p:oleObj name="Worksheet" r:id="rId4" imgW="7665725" imgH="541792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423150" cy="519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9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381000" y="647700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 dirty="0"/>
              <a:t>SOURCE: Behavioral Risk Factor Surveillance </a:t>
            </a:r>
            <a:r>
              <a:rPr lang="en-US" sz="1200" i="1" dirty="0" smtClean="0"/>
              <a:t>System </a:t>
            </a:r>
            <a:endParaRPr lang="en-US" sz="1200" i="1" dirty="0"/>
          </a:p>
        </p:txBody>
      </p:sp>
      <p:sp>
        <p:nvSpPr>
          <p:cNvPr id="9219" name="Rectangle 4"/>
          <p:cNvSpPr>
            <a:spLocks noRot="1" noChangeArrowheads="1"/>
          </p:cNvSpPr>
          <p:nvPr/>
        </p:nvSpPr>
        <p:spPr bwMode="auto">
          <a:xfrm>
            <a:off x="533400" y="2286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General Health Status Reported As Fair or Poor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Among New Mexico </a:t>
            </a:r>
            <a:r>
              <a:rPr lang="en-US" sz="2000" b="1" dirty="0" smtClean="0">
                <a:solidFill>
                  <a:schemeClr val="tx2"/>
                </a:solidFill>
              </a:rPr>
              <a:t>Adults Age 65+ 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by Education, </a:t>
            </a:r>
            <a:r>
              <a:rPr lang="en-US" sz="2000" b="1" dirty="0" smtClean="0">
                <a:solidFill>
                  <a:schemeClr val="tx2"/>
                </a:solidFill>
              </a:rPr>
              <a:t>2014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9220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384179"/>
              </p:ext>
            </p:extLst>
          </p:nvPr>
        </p:nvGraphicFramePr>
        <p:xfrm>
          <a:off x="1143000" y="1447800"/>
          <a:ext cx="6919913" cy="485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77" name="Worksheet" r:id="rId4" imgW="7086559" imgH="5044464" progId="Excel.Sheet.8">
                  <p:embed/>
                </p:oleObj>
              </mc:Choice>
              <mc:Fallback>
                <p:oleObj name="Worksheet" r:id="rId4" imgW="7086559" imgH="504446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47800"/>
                        <a:ext cx="6919913" cy="485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04800" y="6324600"/>
            <a:ext cx="3676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 dirty="0"/>
              <a:t>SOURCE: Behavioral Risk Factor Surveillance </a:t>
            </a:r>
            <a:r>
              <a:rPr lang="en-US" sz="1200" i="1" dirty="0" smtClean="0"/>
              <a:t>System </a:t>
            </a:r>
            <a:endParaRPr lang="en-US" sz="1200" i="1" dirty="0"/>
          </a:p>
        </p:txBody>
      </p:sp>
      <p:sp>
        <p:nvSpPr>
          <p:cNvPr id="10243" name="Rectangle 4"/>
          <p:cNvSpPr>
            <a:spLocks noRot="1" noChangeArrowheads="1"/>
          </p:cNvSpPr>
          <p:nvPr/>
        </p:nvSpPr>
        <p:spPr bwMode="auto">
          <a:xfrm>
            <a:off x="5334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General Health Status Reported As Fair or Poor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Among New Mexico </a:t>
            </a:r>
            <a:r>
              <a:rPr lang="en-US" sz="2000" b="1" dirty="0" smtClean="0">
                <a:solidFill>
                  <a:schemeClr val="tx2"/>
                </a:solidFill>
              </a:rPr>
              <a:t>Adults Age 65+ 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by Race/Ethnicity, </a:t>
            </a:r>
            <a:r>
              <a:rPr lang="en-US" sz="2000" b="1" dirty="0" smtClean="0">
                <a:solidFill>
                  <a:schemeClr val="tx2"/>
                </a:solidFill>
              </a:rPr>
              <a:t>2014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024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697199"/>
              </p:ext>
            </p:extLst>
          </p:nvPr>
        </p:nvGraphicFramePr>
        <p:xfrm>
          <a:off x="1143000" y="1295400"/>
          <a:ext cx="6781800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00" name="Worksheet" r:id="rId4" imgW="7101903" imgH="5349240" progId="Excel.Sheet.8">
                  <p:embed/>
                </p:oleObj>
              </mc:Choice>
              <mc:Fallback>
                <p:oleObj name="Worksheet" r:id="rId4" imgW="7101903" imgH="53492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6781800" cy="504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35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838200" y="632460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 dirty="0"/>
              <a:t>SOURCE: Behavioral Risk Factor Surveillance </a:t>
            </a:r>
            <a:r>
              <a:rPr lang="en-US" sz="1200" i="1" dirty="0" smtClean="0"/>
              <a:t>System </a:t>
            </a:r>
            <a:endParaRPr lang="en-US" sz="1200" i="1" dirty="0"/>
          </a:p>
        </p:txBody>
      </p:sp>
      <p:sp>
        <p:nvSpPr>
          <p:cNvPr id="11267" name="Rectangle 4"/>
          <p:cNvSpPr>
            <a:spLocks noRot="1" noChangeArrowheads="1"/>
          </p:cNvSpPr>
          <p:nvPr/>
        </p:nvSpPr>
        <p:spPr bwMode="auto">
          <a:xfrm>
            <a:off x="1066800" y="1524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General Health Status Reported As Fair or Poor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Among New Mexico </a:t>
            </a:r>
            <a:r>
              <a:rPr lang="en-US" sz="2000" b="1" dirty="0" smtClean="0">
                <a:solidFill>
                  <a:schemeClr val="tx2"/>
                </a:solidFill>
              </a:rPr>
              <a:t>Adults Age 65+ 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by Region, </a:t>
            </a:r>
            <a:r>
              <a:rPr lang="en-US" sz="2000" b="1" dirty="0" smtClean="0">
                <a:solidFill>
                  <a:schemeClr val="tx2"/>
                </a:solidFill>
              </a:rPr>
              <a:t>2014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1268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64309"/>
              </p:ext>
            </p:extLst>
          </p:nvPr>
        </p:nvGraphicFramePr>
        <p:xfrm>
          <a:off x="990600" y="1371600"/>
          <a:ext cx="7405688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25" name="Worksheet" r:id="rId4" imgW="7726666" imgH="5295888" progId="Excel.Sheet.8">
                  <p:embed/>
                </p:oleObj>
              </mc:Choice>
              <mc:Fallback>
                <p:oleObj name="Worksheet" r:id="rId4" imgW="7726666" imgH="529588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71600"/>
                        <a:ext cx="7405688" cy="491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77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838200" y="632460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 dirty="0"/>
              <a:t>SOURCE: Behavioral Risk Factor Surveillance </a:t>
            </a:r>
            <a:r>
              <a:rPr lang="en-US" sz="1200" i="1" dirty="0" smtClean="0"/>
              <a:t>System </a:t>
            </a:r>
            <a:endParaRPr lang="en-US" sz="1200" i="1" dirty="0"/>
          </a:p>
        </p:txBody>
      </p:sp>
      <p:sp>
        <p:nvSpPr>
          <p:cNvPr id="11267" name="Rectangle 4"/>
          <p:cNvSpPr>
            <a:spLocks noRot="1" noChangeArrowheads="1"/>
          </p:cNvSpPr>
          <p:nvPr/>
        </p:nvSpPr>
        <p:spPr bwMode="auto">
          <a:xfrm>
            <a:off x="1066800" y="1524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General Health Status Reported As Fair or Poor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Among New Mexico </a:t>
            </a:r>
            <a:r>
              <a:rPr lang="en-US" sz="2000" b="1" dirty="0" smtClean="0">
                <a:solidFill>
                  <a:schemeClr val="tx2"/>
                </a:solidFill>
              </a:rPr>
              <a:t>Adults Age 65+ 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by </a:t>
            </a:r>
            <a:r>
              <a:rPr lang="en-US" sz="2000" b="1" dirty="0" smtClean="0">
                <a:solidFill>
                  <a:schemeClr val="tx2"/>
                </a:solidFill>
              </a:rPr>
              <a:t>Urban/Rural, 2014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1268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178392"/>
              </p:ext>
            </p:extLst>
          </p:nvPr>
        </p:nvGraphicFramePr>
        <p:xfrm>
          <a:off x="990600" y="1371600"/>
          <a:ext cx="7405688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48" name="Worksheet" r:id="rId4" imgW="7726666" imgH="5295888" progId="Excel.Sheet.8">
                  <p:embed/>
                </p:oleObj>
              </mc:Choice>
              <mc:Fallback>
                <p:oleObj name="Worksheet" r:id="rId4" imgW="7726666" imgH="529588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71600"/>
                        <a:ext cx="7405688" cy="491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7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38200" y="6400800"/>
            <a:ext cx="3448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/>
              <a:t>Source: Behavioral Risk Factor Surveillance System</a:t>
            </a:r>
          </a:p>
        </p:txBody>
      </p:sp>
      <p:sp>
        <p:nvSpPr>
          <p:cNvPr id="8195" name="Rectangle 4"/>
          <p:cNvSpPr>
            <a:spLocks noRot="1" noChangeArrowheads="1"/>
          </p:cNvSpPr>
          <p:nvPr/>
        </p:nvSpPr>
        <p:spPr bwMode="auto">
          <a:xfrm>
            <a:off x="6096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b="1" dirty="0" smtClean="0">
                <a:solidFill>
                  <a:schemeClr val="tx2"/>
                </a:solidFill>
              </a:rPr>
              <a:t>Current Smoking</a:t>
            </a:r>
            <a:r>
              <a:rPr lang="en-US" sz="3000" b="1" dirty="0">
                <a:solidFill>
                  <a:schemeClr val="tx2"/>
                </a:solidFill>
              </a:rPr>
              <a:t/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Among New Mexico Adults 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by </a:t>
            </a:r>
            <a:r>
              <a:rPr lang="en-US" sz="1800" b="1" dirty="0" smtClean="0">
                <a:solidFill>
                  <a:schemeClr val="tx2"/>
                </a:solidFill>
              </a:rPr>
              <a:t>Age Group, 2014</a:t>
            </a:r>
            <a:endParaRPr lang="en-US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819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628151"/>
              </p:ext>
            </p:extLst>
          </p:nvPr>
        </p:nvGraphicFramePr>
        <p:xfrm>
          <a:off x="1066800" y="1295400"/>
          <a:ext cx="7431088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82" name="Worksheet" r:id="rId4" imgW="7673288" imgH="5234976" progId="Excel.Sheet.8">
                  <p:embed/>
                </p:oleObj>
              </mc:Choice>
              <mc:Fallback>
                <p:oleObj name="Worksheet" r:id="rId4" imgW="7673288" imgH="523497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431088" cy="501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0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85800" y="640080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 dirty="0"/>
              <a:t>SOURCE: Behavioral Risk Factor Surveillance </a:t>
            </a:r>
            <a:r>
              <a:rPr lang="en-US" sz="1200" i="1" dirty="0" smtClean="0"/>
              <a:t>System </a:t>
            </a:r>
            <a:endParaRPr lang="en-US" sz="1200" i="1" dirty="0"/>
          </a:p>
        </p:txBody>
      </p:sp>
      <p:sp>
        <p:nvSpPr>
          <p:cNvPr id="13315" name="Rectangle 4"/>
          <p:cNvSpPr>
            <a:spLocks noRot="1" noChangeArrowheads="1"/>
          </p:cNvSpPr>
          <p:nvPr/>
        </p:nvSpPr>
        <p:spPr bwMode="auto">
          <a:xfrm>
            <a:off x="1219200" y="1524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Current Smoking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Among New Mexico </a:t>
            </a:r>
            <a:r>
              <a:rPr lang="en-US" sz="2000" b="1" dirty="0" smtClean="0">
                <a:solidFill>
                  <a:schemeClr val="tx2"/>
                </a:solidFill>
              </a:rPr>
              <a:t>Adults Age 65+ 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by Annual Household Income, </a:t>
            </a:r>
            <a:r>
              <a:rPr lang="en-US" sz="2000" b="1" dirty="0" smtClean="0">
                <a:solidFill>
                  <a:schemeClr val="tx2"/>
                </a:solidFill>
              </a:rPr>
              <a:t>2014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331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987632"/>
              </p:ext>
            </p:extLst>
          </p:nvPr>
        </p:nvGraphicFramePr>
        <p:xfrm>
          <a:off x="1143000" y="1371600"/>
          <a:ext cx="7119938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70" name="Worksheet" r:id="rId4" imgW="7681068" imgH="5402592" progId="Excel.Sheet.8">
                  <p:embed/>
                </p:oleObj>
              </mc:Choice>
              <mc:Fallback>
                <p:oleObj name="Worksheet" r:id="rId4" imgW="7681068" imgH="540259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7119938" cy="481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0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457200" y="640080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 dirty="0"/>
              <a:t>SOURCE: Behavioral Risk Factor Surveillance </a:t>
            </a:r>
            <a:r>
              <a:rPr lang="en-US" sz="1200" i="1" dirty="0" smtClean="0"/>
              <a:t>System </a:t>
            </a:r>
            <a:endParaRPr lang="en-US" sz="1200" i="1" dirty="0"/>
          </a:p>
        </p:txBody>
      </p:sp>
      <p:sp>
        <p:nvSpPr>
          <p:cNvPr id="14339" name="Rectangle 4"/>
          <p:cNvSpPr>
            <a:spLocks noRot="1" noChangeArrowheads="1"/>
          </p:cNvSpPr>
          <p:nvPr/>
        </p:nvSpPr>
        <p:spPr bwMode="auto">
          <a:xfrm>
            <a:off x="2133600" y="1524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Current Smoking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Among New Mexico </a:t>
            </a:r>
            <a:r>
              <a:rPr lang="en-US" sz="2000" b="1" dirty="0" smtClean="0">
                <a:solidFill>
                  <a:schemeClr val="tx2"/>
                </a:solidFill>
              </a:rPr>
              <a:t>Adults Age 65+ 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by Education, </a:t>
            </a:r>
            <a:r>
              <a:rPr lang="en-US" sz="2000" b="1" dirty="0" smtClean="0">
                <a:solidFill>
                  <a:schemeClr val="tx2"/>
                </a:solidFill>
              </a:rPr>
              <a:t>2014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4340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778449"/>
              </p:ext>
            </p:extLst>
          </p:nvPr>
        </p:nvGraphicFramePr>
        <p:xfrm>
          <a:off x="1066800" y="1295400"/>
          <a:ext cx="7405688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93" name="Worksheet" r:id="rId4" imgW="7726666" imgH="5295888" progId="Excel.Sheet.8">
                  <p:embed/>
                </p:oleObj>
              </mc:Choice>
              <mc:Fallback>
                <p:oleObj name="Worksheet" r:id="rId4" imgW="7726666" imgH="529588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405688" cy="507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1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Review highlights of the health status of </a:t>
            </a:r>
            <a:r>
              <a:rPr lang="en-US" sz="2800" dirty="0" smtClean="0"/>
              <a:t>older adults in New </a:t>
            </a:r>
            <a:r>
              <a:rPr lang="en-US" sz="2800" dirty="0" smtClean="0"/>
              <a:t>Mexico</a:t>
            </a:r>
          </a:p>
          <a:p>
            <a:pPr lvl="1"/>
            <a:r>
              <a:rPr lang="en-US" sz="2400" dirty="0" smtClean="0"/>
              <a:t>Demographics</a:t>
            </a:r>
          </a:p>
          <a:p>
            <a:pPr lvl="1"/>
            <a:r>
              <a:rPr lang="en-US" sz="2400" dirty="0" smtClean="0"/>
              <a:t>Risk Behaviors</a:t>
            </a:r>
            <a:endParaRPr lang="en-US" sz="2400" dirty="0" smtClean="0"/>
          </a:p>
          <a:p>
            <a:pPr lvl="1"/>
            <a:r>
              <a:rPr lang="en-US" sz="2400" dirty="0" smtClean="0"/>
              <a:t>Morbidity</a:t>
            </a:r>
          </a:p>
          <a:p>
            <a:pPr lvl="1"/>
            <a:r>
              <a:rPr lang="en-US" sz="2400" dirty="0" smtClean="0"/>
              <a:t>Death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Trends</a:t>
            </a:r>
          </a:p>
          <a:p>
            <a:pPr lvl="1"/>
            <a:r>
              <a:rPr lang="en-US" sz="2400" dirty="0" smtClean="0"/>
              <a:t>Disparities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762000" y="640080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 dirty="0"/>
              <a:t>SOURCE: Behavioral Risk Factor Surveillance </a:t>
            </a:r>
            <a:r>
              <a:rPr lang="en-US" sz="1200" i="1" dirty="0" smtClean="0"/>
              <a:t>System </a:t>
            </a:r>
            <a:endParaRPr lang="en-US" sz="1200" i="1" dirty="0"/>
          </a:p>
        </p:txBody>
      </p:sp>
      <p:sp>
        <p:nvSpPr>
          <p:cNvPr id="15363" name="Rectangle 4"/>
          <p:cNvSpPr>
            <a:spLocks noRot="1" noChangeArrowheads="1"/>
          </p:cNvSpPr>
          <p:nvPr/>
        </p:nvSpPr>
        <p:spPr bwMode="auto">
          <a:xfrm>
            <a:off x="2971800" y="76200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Current Smoking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Among New Mexico </a:t>
            </a:r>
            <a:r>
              <a:rPr lang="en-US" sz="2000" b="1" dirty="0" smtClean="0">
                <a:solidFill>
                  <a:schemeClr val="tx2"/>
                </a:solidFill>
              </a:rPr>
              <a:t>Adults Age 65+ 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by Race/Ethnicity, </a:t>
            </a:r>
            <a:r>
              <a:rPr lang="en-US" sz="2000" b="1" dirty="0" smtClean="0">
                <a:solidFill>
                  <a:schemeClr val="tx2"/>
                </a:solidFill>
              </a:rPr>
              <a:t>2014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536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90449"/>
              </p:ext>
            </p:extLst>
          </p:nvPr>
        </p:nvGraphicFramePr>
        <p:xfrm>
          <a:off x="1066800" y="1371600"/>
          <a:ext cx="7134225" cy="485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16" name="Worksheet" r:id="rId4" imgW="7681068" imgH="5402592" progId="Excel.Sheet.8">
                  <p:embed/>
                </p:oleObj>
              </mc:Choice>
              <mc:Fallback>
                <p:oleObj name="Worksheet" r:id="rId4" imgW="7681068" imgH="540259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7134225" cy="485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3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685800" y="640080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 dirty="0"/>
              <a:t>SOURCE: Behavioral Risk Factor Surveillance </a:t>
            </a:r>
            <a:r>
              <a:rPr lang="en-US" sz="1200" i="1" dirty="0" smtClean="0"/>
              <a:t>System </a:t>
            </a:r>
            <a:endParaRPr lang="en-US" sz="1200" i="1" dirty="0"/>
          </a:p>
        </p:txBody>
      </p:sp>
      <p:sp>
        <p:nvSpPr>
          <p:cNvPr id="16387" name="Rectangle 4"/>
          <p:cNvSpPr>
            <a:spLocks noRot="1" noChangeArrowheads="1"/>
          </p:cNvSpPr>
          <p:nvPr/>
        </p:nvSpPr>
        <p:spPr bwMode="auto">
          <a:xfrm>
            <a:off x="2971800" y="152400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Current Smoking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Among New Mexico </a:t>
            </a:r>
            <a:r>
              <a:rPr lang="en-US" sz="2000" b="1" dirty="0" smtClean="0">
                <a:solidFill>
                  <a:schemeClr val="tx2"/>
                </a:solidFill>
              </a:rPr>
              <a:t>Adults Age 65+ 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by Region, </a:t>
            </a:r>
            <a:r>
              <a:rPr lang="en-US" sz="2000" b="1" dirty="0" smtClean="0">
                <a:solidFill>
                  <a:schemeClr val="tx2"/>
                </a:solidFill>
              </a:rPr>
              <a:t>2014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6388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668889"/>
              </p:ext>
            </p:extLst>
          </p:nvPr>
        </p:nvGraphicFramePr>
        <p:xfrm>
          <a:off x="1219200" y="1447800"/>
          <a:ext cx="7253288" cy="480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40" name="Worksheet" r:id="rId4" imgW="7696195" imgH="5227416" progId="Excel.Sheet.8">
                  <p:embed/>
                </p:oleObj>
              </mc:Choice>
              <mc:Fallback>
                <p:oleObj name="Worksheet" r:id="rId4" imgW="7696195" imgH="522741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47800"/>
                        <a:ext cx="7253288" cy="480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685800" y="640080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 dirty="0"/>
              <a:t>SOURCE: Behavioral Risk Factor Surveillance </a:t>
            </a:r>
            <a:r>
              <a:rPr lang="en-US" sz="1200" i="1" dirty="0" smtClean="0"/>
              <a:t>System </a:t>
            </a:r>
            <a:endParaRPr lang="en-US" sz="1200" i="1" dirty="0"/>
          </a:p>
        </p:txBody>
      </p:sp>
      <p:sp>
        <p:nvSpPr>
          <p:cNvPr id="16387" name="Rectangle 4"/>
          <p:cNvSpPr>
            <a:spLocks noRot="1" noChangeArrowheads="1"/>
          </p:cNvSpPr>
          <p:nvPr/>
        </p:nvSpPr>
        <p:spPr bwMode="auto">
          <a:xfrm>
            <a:off x="2971800" y="152400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Current Smoking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Among New Mexico </a:t>
            </a:r>
            <a:r>
              <a:rPr lang="en-US" sz="2000" b="1" dirty="0" smtClean="0">
                <a:solidFill>
                  <a:schemeClr val="tx2"/>
                </a:solidFill>
              </a:rPr>
              <a:t>Adults Age 65+ 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by </a:t>
            </a:r>
            <a:r>
              <a:rPr lang="en-US" sz="2000" b="1" dirty="0" smtClean="0">
                <a:solidFill>
                  <a:schemeClr val="tx2"/>
                </a:solidFill>
              </a:rPr>
              <a:t>Urban/Rural, 2014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6388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760836"/>
              </p:ext>
            </p:extLst>
          </p:nvPr>
        </p:nvGraphicFramePr>
        <p:xfrm>
          <a:off x="1219200" y="1447800"/>
          <a:ext cx="7253288" cy="480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64" name="Worksheet" r:id="rId4" imgW="7696195" imgH="5227416" progId="Excel.Sheet.8">
                  <p:embed/>
                </p:oleObj>
              </mc:Choice>
              <mc:Fallback>
                <p:oleObj name="Worksheet" r:id="rId4" imgW="7696195" imgH="522741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47800"/>
                        <a:ext cx="7253288" cy="480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0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38200" y="6400800"/>
            <a:ext cx="3448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/>
              <a:t>Source: Behavioral Risk Factor Surveillance System</a:t>
            </a:r>
          </a:p>
        </p:txBody>
      </p:sp>
      <p:sp>
        <p:nvSpPr>
          <p:cNvPr id="8195" name="Rectangle 4"/>
          <p:cNvSpPr>
            <a:spLocks noRot="1" noChangeArrowheads="1"/>
          </p:cNvSpPr>
          <p:nvPr/>
        </p:nvSpPr>
        <p:spPr bwMode="auto">
          <a:xfrm>
            <a:off x="6096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Obesity – BMI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≥</a:t>
            </a:r>
            <a:r>
              <a:rPr lang="en-US" b="1" dirty="0" smtClean="0">
                <a:solidFill>
                  <a:schemeClr val="tx2"/>
                </a:solidFill>
              </a:rPr>
              <a:t> 30</a:t>
            </a:r>
            <a:r>
              <a:rPr lang="en-US" sz="3000" b="1" dirty="0">
                <a:solidFill>
                  <a:schemeClr val="tx2"/>
                </a:solidFill>
              </a:rPr>
              <a:t/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Among New Mexico Adults 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by </a:t>
            </a:r>
            <a:r>
              <a:rPr lang="en-US" sz="1800" b="1" dirty="0" smtClean="0">
                <a:solidFill>
                  <a:schemeClr val="tx2"/>
                </a:solidFill>
              </a:rPr>
              <a:t>Age Group, 2014</a:t>
            </a:r>
            <a:endParaRPr lang="en-US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819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426039"/>
              </p:ext>
            </p:extLst>
          </p:nvPr>
        </p:nvGraphicFramePr>
        <p:xfrm>
          <a:off x="1066800" y="1295400"/>
          <a:ext cx="7431088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04" name="Worksheet" r:id="rId4" imgW="7673288" imgH="5234976" progId="Excel.Sheet.8">
                  <p:embed/>
                </p:oleObj>
              </mc:Choice>
              <mc:Fallback>
                <p:oleObj name="Worksheet" r:id="rId4" imgW="7673288" imgH="523497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431088" cy="501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38200" y="6400800"/>
            <a:ext cx="3448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/>
              <a:t>Source: Behavioral Risk Factor Surveillance System</a:t>
            </a:r>
          </a:p>
        </p:txBody>
      </p:sp>
      <p:sp>
        <p:nvSpPr>
          <p:cNvPr id="8195" name="Rectangle 4"/>
          <p:cNvSpPr>
            <a:spLocks noRot="1" noChangeArrowheads="1"/>
          </p:cNvSpPr>
          <p:nvPr/>
        </p:nvSpPr>
        <p:spPr bwMode="auto">
          <a:xfrm>
            <a:off x="6096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Diagnosed Diabetes</a:t>
            </a:r>
            <a:r>
              <a:rPr lang="en-US" sz="3000" b="1" dirty="0">
                <a:solidFill>
                  <a:schemeClr val="tx2"/>
                </a:solidFill>
              </a:rPr>
              <a:t/>
            </a:r>
            <a:br>
              <a:rPr lang="en-US" sz="30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Among New Mexico Adults 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by </a:t>
            </a:r>
            <a:r>
              <a:rPr lang="en-US" sz="1800" b="1" dirty="0" smtClean="0">
                <a:solidFill>
                  <a:schemeClr val="tx2"/>
                </a:solidFill>
              </a:rPr>
              <a:t>Age Group, 2014</a:t>
            </a:r>
            <a:endParaRPr lang="en-US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819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431632"/>
              </p:ext>
            </p:extLst>
          </p:nvPr>
        </p:nvGraphicFramePr>
        <p:xfrm>
          <a:off x="1066800" y="1295400"/>
          <a:ext cx="7431088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28" name="Worksheet" r:id="rId4" imgW="7673288" imgH="5234976" progId="Excel.Sheet.8">
                  <p:embed/>
                </p:oleObj>
              </mc:Choice>
              <mc:Fallback>
                <p:oleObj name="Worksheet" r:id="rId4" imgW="7673288" imgH="523497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431088" cy="501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5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38200" y="6400800"/>
            <a:ext cx="3448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/>
              <a:t>Source: Behavioral Risk Factor Surveillance System</a:t>
            </a:r>
          </a:p>
        </p:txBody>
      </p:sp>
      <p:sp>
        <p:nvSpPr>
          <p:cNvPr id="8195" name="Rectangle 4"/>
          <p:cNvSpPr>
            <a:spLocks noRot="1" noChangeArrowheads="1"/>
          </p:cNvSpPr>
          <p:nvPr/>
        </p:nvSpPr>
        <p:spPr bwMode="auto">
          <a:xfrm>
            <a:off x="6096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Percentage of NM Adults </a:t>
            </a:r>
            <a:r>
              <a:rPr lang="en-US" b="1" dirty="0" smtClean="0">
                <a:solidFill>
                  <a:schemeClr val="tx2"/>
                </a:solidFill>
              </a:rPr>
              <a:t>Who Always Wear Seatbelt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by Age Group, 2014</a:t>
            </a:r>
            <a:endParaRPr lang="en-US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819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366403"/>
              </p:ext>
            </p:extLst>
          </p:nvPr>
        </p:nvGraphicFramePr>
        <p:xfrm>
          <a:off x="1066800" y="1295400"/>
          <a:ext cx="7431088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76" name="Worksheet" r:id="rId4" imgW="7673288" imgH="5234976" progId="Excel.Sheet.8">
                  <p:embed/>
                </p:oleObj>
              </mc:Choice>
              <mc:Fallback>
                <p:oleObj name="Worksheet" r:id="rId4" imgW="7673288" imgH="523497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431088" cy="501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19600" y="6172200"/>
            <a:ext cx="426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Heavy Drinking: </a:t>
            </a:r>
          </a:p>
          <a:p>
            <a:r>
              <a:rPr lang="en-US" sz="1000" dirty="0" smtClean="0"/>
              <a:t>Among Males, 3+ Drinks Per Day.</a:t>
            </a:r>
          </a:p>
          <a:p>
            <a:r>
              <a:rPr lang="en-US" sz="1000" dirty="0" smtClean="0"/>
              <a:t>Among Females, 2+ Drinks Per Day.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42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38200" y="6400800"/>
            <a:ext cx="3448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/>
              <a:t>Source: Behavioral Risk Factor Surveillance System</a:t>
            </a:r>
          </a:p>
        </p:txBody>
      </p:sp>
      <p:sp>
        <p:nvSpPr>
          <p:cNvPr id="8195" name="Rectangle 4"/>
          <p:cNvSpPr>
            <a:spLocks noRot="1" noChangeArrowheads="1"/>
          </p:cNvSpPr>
          <p:nvPr/>
        </p:nvSpPr>
        <p:spPr bwMode="auto">
          <a:xfrm>
            <a:off x="6096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Percentage of NM Adults </a:t>
            </a:r>
            <a:r>
              <a:rPr lang="en-US" b="1" dirty="0" smtClean="0">
                <a:solidFill>
                  <a:schemeClr val="tx2"/>
                </a:solidFill>
              </a:rPr>
              <a:t>Who Do Not Engage in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Any Leisure-time Physical Activity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by Age Group, 2014</a:t>
            </a:r>
            <a:endParaRPr lang="en-US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819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203333"/>
              </p:ext>
            </p:extLst>
          </p:nvPr>
        </p:nvGraphicFramePr>
        <p:xfrm>
          <a:off x="1066800" y="1295400"/>
          <a:ext cx="7431088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19" name="Worksheet" r:id="rId4" imgW="7673288" imgH="5234976" progId="Excel.Sheet.8">
                  <p:embed/>
                </p:oleObj>
              </mc:Choice>
              <mc:Fallback>
                <p:oleObj name="Worksheet" r:id="rId4" imgW="7673288" imgH="523497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431088" cy="501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5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38200" y="6400800"/>
            <a:ext cx="3448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/>
              <a:t>Source: Behavioral Risk Factor Surveillance System</a:t>
            </a:r>
          </a:p>
        </p:txBody>
      </p:sp>
      <p:sp>
        <p:nvSpPr>
          <p:cNvPr id="8195" name="Rectangle 4"/>
          <p:cNvSpPr>
            <a:spLocks noRot="1" noChangeArrowheads="1"/>
          </p:cNvSpPr>
          <p:nvPr/>
        </p:nvSpPr>
        <p:spPr bwMode="auto">
          <a:xfrm>
            <a:off x="6096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Percentage of NM Adults </a:t>
            </a:r>
            <a:r>
              <a:rPr lang="en-US" b="1" dirty="0" smtClean="0">
                <a:solidFill>
                  <a:schemeClr val="tx2"/>
                </a:solidFill>
              </a:rPr>
              <a:t>Who Engaged in Binge Drinking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at Least Once in the Past 30 Days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by Age Group, 2014</a:t>
            </a:r>
            <a:endParaRPr lang="en-US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819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824258"/>
              </p:ext>
            </p:extLst>
          </p:nvPr>
        </p:nvGraphicFramePr>
        <p:xfrm>
          <a:off x="1066800" y="1295400"/>
          <a:ext cx="7431088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43" name="Worksheet" r:id="rId4" imgW="7673288" imgH="5234976" progId="Excel.Sheet.8">
                  <p:embed/>
                </p:oleObj>
              </mc:Choice>
              <mc:Fallback>
                <p:oleObj name="Worksheet" r:id="rId4" imgW="7673288" imgH="523497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431088" cy="501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99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38200" y="6400800"/>
            <a:ext cx="3448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/>
              <a:t>Source: Behavioral Risk Factor Surveillance System</a:t>
            </a:r>
          </a:p>
        </p:txBody>
      </p:sp>
      <p:sp>
        <p:nvSpPr>
          <p:cNvPr id="8195" name="Rectangle 4"/>
          <p:cNvSpPr>
            <a:spLocks noRot="1" noChangeArrowheads="1"/>
          </p:cNvSpPr>
          <p:nvPr/>
        </p:nvSpPr>
        <p:spPr bwMode="auto">
          <a:xfrm>
            <a:off x="6096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Percentage of NM Adults </a:t>
            </a:r>
            <a:r>
              <a:rPr lang="en-US" b="1" dirty="0" smtClean="0">
                <a:solidFill>
                  <a:schemeClr val="tx2"/>
                </a:solidFill>
              </a:rPr>
              <a:t>Who Were Heavy Drinkers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by Age Group, 2014</a:t>
            </a:r>
            <a:endParaRPr lang="en-US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8196" name="Chart 4"/>
          <p:cNvGraphicFramePr>
            <a:graphicFrameLocks/>
          </p:cNvGraphicFramePr>
          <p:nvPr/>
        </p:nvGraphicFramePr>
        <p:xfrm>
          <a:off x="1066800" y="1295400"/>
          <a:ext cx="7431088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14" name="Worksheet" r:id="rId4" imgW="7673288" imgH="5234976" progId="Excel.Sheet.8">
                  <p:embed/>
                </p:oleObj>
              </mc:Choice>
              <mc:Fallback>
                <p:oleObj name="Worksheet" r:id="rId4" imgW="7673288" imgH="523497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431088" cy="501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19600" y="6172200"/>
            <a:ext cx="426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Heavy Drinking: </a:t>
            </a:r>
          </a:p>
          <a:p>
            <a:r>
              <a:rPr lang="en-US" sz="1000" dirty="0" smtClean="0"/>
              <a:t>Among Males, 3+ Drinks Per Day.</a:t>
            </a:r>
          </a:p>
          <a:p>
            <a:r>
              <a:rPr lang="en-US" sz="1000" dirty="0" smtClean="0"/>
              <a:t>Among Females, 2+ Drinks Per Day.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249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Invasive Pneumococcal Disease Rates by Age Group </a:t>
            </a:r>
            <a:br>
              <a:rPr lang="en-US" sz="2100" dirty="0"/>
            </a:br>
            <a:r>
              <a:rPr lang="en-US" sz="2100" dirty="0"/>
              <a:t>New Mexico, 2012-2014</a:t>
            </a:r>
            <a:endParaRPr lang="en-US" sz="2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521059"/>
              </p:ext>
            </p:extLst>
          </p:nvPr>
        </p:nvGraphicFramePr>
        <p:xfrm>
          <a:off x="751562" y="2171701"/>
          <a:ext cx="7772400" cy="333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46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8"/>
          <p:cNvSpPr>
            <a:spLocks noChangeArrowheads="1"/>
          </p:cNvSpPr>
          <p:nvPr/>
        </p:nvSpPr>
        <p:spPr bwMode="auto">
          <a:xfrm>
            <a:off x="3983038" y="6535738"/>
            <a:ext cx="7334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</a:rPr>
              <a:t>                     </a:t>
            </a:r>
            <a:endParaRPr lang="en-US" altLang="en-US" sz="2400"/>
          </a:p>
        </p:txBody>
      </p:sp>
      <p:sp>
        <p:nvSpPr>
          <p:cNvPr id="5123" name="Rectangle 122"/>
          <p:cNvSpPr>
            <a:spLocks noChangeArrowheads="1"/>
          </p:cNvSpPr>
          <p:nvPr/>
        </p:nvSpPr>
        <p:spPr bwMode="auto">
          <a:xfrm>
            <a:off x="990600" y="228600"/>
            <a:ext cx="71628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New Mexico Health Regions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882650"/>
            <a:ext cx="5299075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Invasive Pneumococcal Disease Rates 65+ by Gender </a:t>
            </a:r>
            <a:br>
              <a:rPr lang="en-US" sz="2100" dirty="0"/>
            </a:br>
            <a:r>
              <a:rPr lang="en-US" sz="2100" dirty="0"/>
              <a:t>New Mexico, 2012-2014</a:t>
            </a:r>
            <a:endParaRPr lang="en-US" sz="2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119100"/>
              </p:ext>
            </p:extLst>
          </p:nvPr>
        </p:nvGraphicFramePr>
        <p:xfrm>
          <a:off x="685800" y="1993987"/>
          <a:ext cx="7772400" cy="369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1681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Invasive Pneumococcal Disease Rates 65+ by Region </a:t>
            </a:r>
            <a:br>
              <a:rPr lang="en-US" sz="2100" dirty="0"/>
            </a:br>
            <a:r>
              <a:rPr lang="en-US" sz="2100" dirty="0"/>
              <a:t>New Mexico, 2012-2014</a:t>
            </a:r>
            <a:endParaRPr lang="en-US" sz="2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150368"/>
              </p:ext>
            </p:extLst>
          </p:nvPr>
        </p:nvGraphicFramePr>
        <p:xfrm>
          <a:off x="685800" y="2171701"/>
          <a:ext cx="7772400" cy="367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9299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19" y="1314450"/>
            <a:ext cx="8398701" cy="857250"/>
          </a:xfrm>
        </p:spPr>
        <p:txBody>
          <a:bodyPr/>
          <a:lstStyle/>
          <a:p>
            <a:r>
              <a:rPr lang="en-US" sz="2100" dirty="0"/>
              <a:t>Invasive Pneumococcal Disease Rates 65+ By Rural/Urban Designation</a:t>
            </a:r>
            <a:br>
              <a:rPr lang="en-US" sz="2100" dirty="0"/>
            </a:br>
            <a:r>
              <a:rPr lang="en-US" sz="2100" dirty="0"/>
              <a:t>New Mexico, 2012-2014</a:t>
            </a:r>
            <a:endParaRPr lang="en-US" sz="2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244025"/>
              </p:ext>
            </p:extLst>
          </p:nvPr>
        </p:nvGraphicFramePr>
        <p:xfrm>
          <a:off x="685800" y="2040960"/>
          <a:ext cx="7772400" cy="370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486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Invasive Pneumococcal Disease Rates 65+ by Race/Ethnicity </a:t>
            </a:r>
            <a:br>
              <a:rPr lang="en-US" sz="2100" dirty="0"/>
            </a:br>
            <a:r>
              <a:rPr lang="en-US" sz="2100" dirty="0"/>
              <a:t>New Mexico, 2012-2014</a:t>
            </a:r>
            <a:endParaRPr lang="en-US" sz="2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657604"/>
              </p:ext>
            </p:extLst>
          </p:nvPr>
        </p:nvGraphicFramePr>
        <p:xfrm>
          <a:off x="685800" y="2003382"/>
          <a:ext cx="7772400" cy="374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5045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Influenza Hospitalization Rates by Age Group</a:t>
            </a:r>
            <a:br>
              <a:rPr lang="en-US" sz="2100" dirty="0"/>
            </a:br>
            <a:r>
              <a:rPr lang="en-US" sz="2100" dirty="0"/>
              <a:t>New Mexico, 2014</a:t>
            </a:r>
            <a:endParaRPr lang="en-US" sz="21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526160"/>
              </p:ext>
            </p:extLst>
          </p:nvPr>
        </p:nvGraphicFramePr>
        <p:xfrm>
          <a:off x="572550" y="2304352"/>
          <a:ext cx="7885651" cy="3202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59549" y="5430391"/>
            <a:ext cx="69984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</a:t>
            </a:r>
            <a:r>
              <a:rPr lang="en-US" sz="1500" dirty="0">
                <a:solidFill>
                  <a:srgbClr val="FFFFFF"/>
                </a:solidFill>
              </a:rPr>
              <a:t>EIP</a:t>
            </a:r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04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Influenza Hospitalization Rates 65+ by Race/Ethnicity</a:t>
            </a:r>
            <a:br>
              <a:rPr lang="en-US" sz="2100" dirty="0"/>
            </a:br>
            <a:r>
              <a:rPr lang="en-US" sz="2100" dirty="0"/>
              <a:t>New Mexico, 2014</a:t>
            </a:r>
            <a:endParaRPr lang="en-US" sz="21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59549" y="5430391"/>
            <a:ext cx="69984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</a:t>
            </a:r>
            <a:r>
              <a:rPr lang="en-US" sz="1500" dirty="0">
                <a:solidFill>
                  <a:srgbClr val="FFFFFF"/>
                </a:solidFill>
              </a:rPr>
              <a:t>EIP</a:t>
            </a:r>
            <a:endParaRPr lang="en-US" sz="1500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831446"/>
              </p:ext>
            </p:extLst>
          </p:nvPr>
        </p:nvGraphicFramePr>
        <p:xfrm>
          <a:off x="685800" y="2171700"/>
          <a:ext cx="7772401" cy="325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920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Influenza Hospitalization Rates 65+ by Gender,</a:t>
            </a:r>
            <a:br>
              <a:rPr lang="en-US" sz="2100" dirty="0"/>
            </a:br>
            <a:r>
              <a:rPr lang="en-US" sz="2100" dirty="0"/>
              <a:t>New Mexico, 2014</a:t>
            </a:r>
            <a:endParaRPr lang="en-US" sz="21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041901"/>
              </p:ext>
            </p:extLst>
          </p:nvPr>
        </p:nvGraphicFramePr>
        <p:xfrm>
          <a:off x="767593" y="2149370"/>
          <a:ext cx="7690607" cy="318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93354" y="5330063"/>
            <a:ext cx="705796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</a:t>
            </a:r>
            <a:r>
              <a:rPr lang="en-US" sz="1500" dirty="0">
                <a:solidFill>
                  <a:srgbClr val="FFFFFF"/>
                </a:solidFill>
              </a:rPr>
              <a:t>EIP</a:t>
            </a:r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73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Status of New Mexico Life </a:t>
            </a:r>
            <a:r>
              <a:rPr lang="en-US" smtClean="0"/>
              <a:t>Expectancy from Age 65</a:t>
            </a:r>
            <a:endParaRPr lang="en-US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2800" dirty="0" smtClean="0"/>
              <a:t>Life Expectancy from Age 65</a:t>
            </a:r>
            <a:br>
              <a:rPr lang="en-US" sz="2800" dirty="0" smtClean="0"/>
            </a:br>
            <a:r>
              <a:rPr lang="en-US" sz="2000" dirty="0" smtClean="0"/>
              <a:t>New Mexico and United States, 1999 - 2013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66474236"/>
              </p:ext>
            </p:extLst>
          </p:nvPr>
        </p:nvGraphicFramePr>
        <p:xfrm>
          <a:off x="381000" y="1600200"/>
          <a:ext cx="7924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400800"/>
            <a:ext cx="52485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 smtClean="0"/>
              <a:t>Source</a:t>
            </a:r>
            <a:r>
              <a:rPr lang="en-US" sz="1400" dirty="0"/>
              <a:t>: NM </a:t>
            </a:r>
            <a:r>
              <a:rPr lang="en-US" sz="1400" dirty="0" smtClean="0"/>
              <a:t>IBIS; CDC NVSR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56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2800" dirty="0" smtClean="0"/>
              <a:t>Life Expectancy from Age 65 by Sex</a:t>
            </a:r>
            <a:br>
              <a:rPr lang="en-US" sz="2800" dirty="0" smtClean="0"/>
            </a:br>
            <a:r>
              <a:rPr lang="en-US" sz="2000" dirty="0" smtClean="0"/>
              <a:t>New Mexico and United States, 1999 - 2013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46518474"/>
              </p:ext>
            </p:extLst>
          </p:nvPr>
        </p:nvGraphicFramePr>
        <p:xfrm>
          <a:off x="381000" y="1600200"/>
          <a:ext cx="7924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400800"/>
            <a:ext cx="52485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 smtClean="0"/>
              <a:t>Source</a:t>
            </a:r>
            <a:r>
              <a:rPr lang="en-US" sz="1400" dirty="0"/>
              <a:t>: NM </a:t>
            </a:r>
            <a:r>
              <a:rPr lang="en-US" sz="1400" dirty="0" smtClean="0"/>
              <a:t>IBIS; CDC NVSR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53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2"/>
          <p:cNvSpPr>
            <a:spLocks noChangeArrowheads="1"/>
          </p:cNvSpPr>
          <p:nvPr/>
        </p:nvSpPr>
        <p:spPr bwMode="auto">
          <a:xfrm>
            <a:off x="990600" y="228600"/>
            <a:ext cx="7162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NM Urban-Rural </a:t>
            </a:r>
            <a:r>
              <a:rPr lang="en-US" altLang="en-US" dirty="0">
                <a:solidFill>
                  <a:schemeClr val="tx2"/>
                </a:solidFill>
              </a:rPr>
              <a:t>County </a:t>
            </a:r>
            <a:r>
              <a:rPr lang="en-US" altLang="en-US" dirty="0" smtClean="0">
                <a:solidFill>
                  <a:schemeClr val="tx2"/>
                </a:solidFill>
              </a:rPr>
              <a:t>Classification</a:t>
            </a:r>
            <a:endParaRPr lang="en-US" altLang="en-US" dirty="0">
              <a:solidFill>
                <a:schemeClr val="tx2"/>
              </a:solidFill>
            </a:endParaRPr>
          </a:p>
        </p:txBody>
      </p:sp>
      <p:pic>
        <p:nvPicPr>
          <p:cNvPr id="512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51562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13"/>
          <p:cNvGrpSpPr>
            <a:grpSpLocks/>
          </p:cNvGrpSpPr>
          <p:nvPr/>
        </p:nvGrpSpPr>
        <p:grpSpPr bwMode="auto">
          <a:xfrm>
            <a:off x="5867400" y="2590800"/>
            <a:ext cx="3048000" cy="1354138"/>
            <a:chOff x="5867400" y="2590800"/>
            <a:chExt cx="3048000" cy="1353503"/>
          </a:xfrm>
        </p:grpSpPr>
        <p:sp>
          <p:nvSpPr>
            <p:cNvPr id="5125" name="Rectangle 108"/>
            <p:cNvSpPr>
              <a:spLocks noChangeArrowheads="1"/>
            </p:cNvSpPr>
            <p:nvPr/>
          </p:nvSpPr>
          <p:spPr bwMode="auto">
            <a:xfrm>
              <a:off x="5964237" y="3649662"/>
              <a:ext cx="7334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FF"/>
                  </a:solidFill>
                </a:rPr>
                <a:t>                     </a:t>
              </a:r>
              <a:endParaRPr lang="en-US" altLang="en-US" sz="2400"/>
            </a:p>
          </p:txBody>
        </p:sp>
        <p:pic>
          <p:nvPicPr>
            <p:cNvPr id="512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590800"/>
              <a:ext cx="532067" cy="1353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TextBox 9"/>
            <p:cNvSpPr txBox="1">
              <a:spLocks noChangeArrowheads="1"/>
            </p:cNvSpPr>
            <p:nvPr/>
          </p:nvSpPr>
          <p:spPr bwMode="auto">
            <a:xfrm>
              <a:off x="6254749" y="2600324"/>
              <a:ext cx="2660651" cy="13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300"/>
                </a:spcBef>
                <a:spcAft>
                  <a:spcPts val="600"/>
                </a:spcAft>
              </a:pPr>
              <a:r>
                <a:rPr lang="en-US" altLang="en-US" sz="1600"/>
                <a:t>Metropolitan Counties</a:t>
              </a:r>
            </a:p>
            <a:p>
              <a:pPr>
                <a:spcAft>
                  <a:spcPts val="600"/>
                </a:spcAft>
              </a:pPr>
              <a:r>
                <a:rPr lang="en-US" altLang="en-US" sz="1600"/>
                <a:t>Small Metro Counties</a:t>
              </a:r>
            </a:p>
            <a:p>
              <a:pPr>
                <a:spcAft>
                  <a:spcPts val="600"/>
                </a:spcAft>
              </a:pPr>
              <a:r>
                <a:rPr lang="en-US" altLang="en-US" sz="1600"/>
                <a:t>Mixed Urban/Rural Counties</a:t>
              </a:r>
            </a:p>
            <a:p>
              <a:pPr>
                <a:spcAft>
                  <a:spcPts val="600"/>
                </a:spcAft>
              </a:pPr>
              <a:r>
                <a:rPr lang="en-US" altLang="en-US" sz="1600"/>
                <a:t>Rural Counties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dirty="0" smtClean="0"/>
              <a:t>Life Expectancy from Age 65 by Race/Ethnicity</a:t>
            </a:r>
            <a:br>
              <a:rPr lang="en-US" sz="2800" dirty="0" smtClean="0"/>
            </a:br>
            <a:r>
              <a:rPr lang="en-US" sz="2000" dirty="0" smtClean="0"/>
              <a:t>New Mexico, 1999 - 2013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18171768"/>
              </p:ext>
            </p:extLst>
          </p:nvPr>
        </p:nvGraphicFramePr>
        <p:xfrm>
          <a:off x="381000" y="1447800"/>
          <a:ext cx="7924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8626" y="6534384"/>
            <a:ext cx="533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/>
              <a:t>Source: </a:t>
            </a:r>
            <a:r>
              <a:rPr lang="en-US" sz="1200" dirty="0" smtClean="0"/>
              <a:t>NM IBIS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004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18991917"/>
              </p:ext>
            </p:extLst>
          </p:nvPr>
        </p:nvGraphicFramePr>
        <p:xfrm>
          <a:off x="536028" y="1676400"/>
          <a:ext cx="7924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2800" dirty="0" smtClean="0"/>
              <a:t>Life Expectancy from Age 65 by Sex</a:t>
            </a:r>
            <a:br>
              <a:rPr lang="en-US" sz="2800" dirty="0" smtClean="0"/>
            </a:br>
            <a:r>
              <a:rPr lang="en-US" sz="2000" dirty="0" smtClean="0"/>
              <a:t> New Mexico and United States, 2013</a:t>
            </a:r>
            <a:endParaRPr lang="en-US" sz="28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400800"/>
            <a:ext cx="624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i="1" dirty="0"/>
              <a:t>Source: </a:t>
            </a:r>
            <a:r>
              <a:rPr lang="en-US" sz="1200" dirty="0" smtClean="0"/>
              <a:t>NM IBIS; CDC NVSR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01662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41801581"/>
              </p:ext>
            </p:extLst>
          </p:nvPr>
        </p:nvGraphicFramePr>
        <p:xfrm>
          <a:off x="536028" y="1676400"/>
          <a:ext cx="7924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2800" dirty="0" smtClean="0"/>
              <a:t>Life Expectancy from Age 65 by Race/Ethnicity</a:t>
            </a:r>
            <a:br>
              <a:rPr lang="en-US" sz="2800" dirty="0" smtClean="0"/>
            </a:br>
            <a:r>
              <a:rPr lang="en-US" sz="2000" dirty="0" smtClean="0"/>
              <a:t> New Mexico, 2013</a:t>
            </a:r>
            <a:endParaRPr lang="en-US" sz="28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400800"/>
            <a:ext cx="624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i="1" dirty="0"/>
              <a:t>Source: </a:t>
            </a:r>
            <a:r>
              <a:rPr lang="en-US" sz="1200" dirty="0" smtClean="0"/>
              <a:t>NM IBIS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43441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2800" dirty="0" smtClean="0"/>
              <a:t>Life Expectancy from Age 65 by Health Region</a:t>
            </a:r>
            <a:br>
              <a:rPr lang="en-US" sz="2800" dirty="0" smtClean="0"/>
            </a:br>
            <a:r>
              <a:rPr lang="en-US" sz="2000" dirty="0" smtClean="0"/>
              <a:t> New Mexico, 2013</a:t>
            </a:r>
            <a:endParaRPr lang="en-US" sz="2800" dirty="0"/>
          </a:p>
        </p:txBody>
      </p:sp>
      <p:graphicFrame>
        <p:nvGraphicFramePr>
          <p:cNvPr id="8" name="Chart Placeholder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56691555"/>
              </p:ext>
            </p:extLst>
          </p:nvPr>
        </p:nvGraphicFramePr>
        <p:xfrm>
          <a:off x="381000" y="13716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56" y="6477000"/>
            <a:ext cx="685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 smtClean="0"/>
              <a:t>Source</a:t>
            </a:r>
            <a:r>
              <a:rPr lang="en-US" sz="1200" i="1" dirty="0"/>
              <a:t>: </a:t>
            </a:r>
            <a:r>
              <a:rPr lang="en-US" sz="1200" i="1" dirty="0" smtClean="0"/>
              <a:t>NM </a:t>
            </a:r>
            <a:r>
              <a:rPr lang="en-US" sz="1200" dirty="0" smtClean="0"/>
              <a:t>IBIS</a:t>
            </a:r>
          </a:p>
        </p:txBody>
      </p:sp>
    </p:spTree>
    <p:extLst>
      <p:ext uri="{BB962C8B-B14F-4D97-AF65-F5344CB8AC3E}">
        <p14:creationId xmlns:p14="http://schemas.microsoft.com/office/powerpoint/2010/main" val="34847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2800" dirty="0" smtClean="0"/>
              <a:t>Life Expectancy from Age 65 by Rural/Urban Categories </a:t>
            </a:r>
            <a:br>
              <a:rPr lang="en-US" sz="2800" dirty="0" smtClean="0"/>
            </a:br>
            <a:r>
              <a:rPr lang="en-US" sz="2000" dirty="0" smtClean="0"/>
              <a:t> New Mexico, 2013</a:t>
            </a:r>
            <a:endParaRPr lang="en-US" sz="2800" dirty="0"/>
          </a:p>
        </p:txBody>
      </p:sp>
      <p:graphicFrame>
        <p:nvGraphicFramePr>
          <p:cNvPr id="8" name="Chart Placeholder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80706816"/>
              </p:ext>
            </p:extLst>
          </p:nvPr>
        </p:nvGraphicFramePr>
        <p:xfrm>
          <a:off x="653143" y="1676400"/>
          <a:ext cx="807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26276" y="6400800"/>
            <a:ext cx="533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 smtClean="0"/>
              <a:t>Source</a:t>
            </a:r>
            <a:r>
              <a:rPr lang="en-US" sz="1200" i="1" dirty="0"/>
              <a:t>: </a:t>
            </a:r>
            <a:r>
              <a:rPr lang="en-US" sz="1200" dirty="0" smtClean="0"/>
              <a:t>NM IBUIS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763175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857250"/>
            <a:ext cx="5829300" cy="857250"/>
          </a:xfrm>
        </p:spPr>
        <p:txBody>
          <a:bodyPr/>
          <a:lstStyle/>
          <a:p>
            <a:r>
              <a:rPr lang="en-US" sz="2400" dirty="0"/>
              <a:t>Total Death Rates </a:t>
            </a:r>
            <a:r>
              <a:rPr lang="en-US" sz="2400" dirty="0"/>
              <a:t>Ages 65+ by </a:t>
            </a:r>
            <a:r>
              <a:rPr lang="en-US" sz="2400" dirty="0"/>
              <a:t>Region</a:t>
            </a:r>
            <a:br>
              <a:rPr lang="en-US" sz="2400" dirty="0"/>
            </a:br>
            <a:r>
              <a:rPr lang="en-US" sz="2400" dirty="0"/>
              <a:t>New Mexico, </a:t>
            </a:r>
            <a:r>
              <a:rPr lang="en-US" sz="2400" dirty="0"/>
              <a:t>2014</a:t>
            </a:r>
            <a:endParaRPr lang="en-US" sz="2400" dirty="0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543050" y="5600700"/>
            <a:ext cx="6057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3584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608257"/>
              </p:ext>
            </p:extLst>
          </p:nvPr>
        </p:nvGraphicFramePr>
        <p:xfrm>
          <a:off x="2172892" y="1714501"/>
          <a:ext cx="4726781" cy="3346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635" name="Worksheet" r:id="rId3" imgW="8770676" imgH="6210354" progId="Excel.Sheet.8">
                  <p:embed/>
                </p:oleObj>
              </mc:Choice>
              <mc:Fallback>
                <p:oleObj name="Worksheet" r:id="rId3" imgW="8770676" imgH="621035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892" y="1714501"/>
                        <a:ext cx="4726781" cy="33468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828800" y="5543550"/>
            <a:ext cx="5715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6460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06628" y="1028700"/>
            <a:ext cx="8161637" cy="857250"/>
          </a:xfrm>
        </p:spPr>
        <p:txBody>
          <a:bodyPr/>
          <a:lstStyle/>
          <a:p>
            <a:r>
              <a:rPr lang="en-US" sz="2400" dirty="0"/>
              <a:t>Total Death Rates by </a:t>
            </a:r>
            <a:r>
              <a:rPr lang="en-US" sz="2400" dirty="0"/>
              <a:t>Ages 65+ by Race/Ethnicity </a:t>
            </a:r>
            <a:r>
              <a:rPr lang="en-US" sz="2400" dirty="0"/>
              <a:t>and Sex</a:t>
            </a:r>
            <a:br>
              <a:rPr lang="en-US" sz="2400" dirty="0"/>
            </a:br>
            <a:r>
              <a:rPr lang="en-US" sz="2400" dirty="0"/>
              <a:t>New Mexico, </a:t>
            </a:r>
            <a:r>
              <a:rPr lang="en-US" sz="2400" dirty="0"/>
              <a:t>2014</a:t>
            </a:r>
            <a:endParaRPr lang="en-US" sz="2400" dirty="0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600200" y="5314951"/>
            <a:ext cx="60007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FFFFFF"/>
                </a:solidFill>
              </a:rPr>
              <a:t>Rates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>
                <a:solidFill>
                  <a:srgbClr val="FFFFFF"/>
                </a:solidFill>
              </a:rPr>
              <a:t>per 100,000 population</a:t>
            </a:r>
            <a:endParaRPr lang="en-US" sz="12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  <p:graphicFrame>
        <p:nvGraphicFramePr>
          <p:cNvPr id="36866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38632248"/>
              </p:ext>
            </p:extLst>
          </p:nvPr>
        </p:nvGraphicFramePr>
        <p:xfrm>
          <a:off x="1457325" y="1885950"/>
          <a:ext cx="5992416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659" name="Worksheet" r:id="rId4" imgW="8701954" imgH="4419600" progId="Excel.Sheet.8">
                  <p:embed/>
                </p:oleObj>
              </mc:Choice>
              <mc:Fallback>
                <p:oleObj name="Worksheet" r:id="rId4" imgW="8701954" imgH="44196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1885950"/>
                        <a:ext cx="5992416" cy="3043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7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Top 8 Leading Causes of Death For Ages 65 - 74, </a:t>
            </a:r>
            <a:br>
              <a:rPr lang="en-US" sz="2100" dirty="0"/>
            </a:br>
            <a:r>
              <a:rPr lang="en-US" sz="2100" dirty="0"/>
              <a:t>New Mexico, 2014 and U.S., 2013 </a:t>
            </a:r>
          </a:p>
        </p:txBody>
      </p:sp>
      <p:graphicFrame>
        <p:nvGraphicFramePr>
          <p:cNvPr id="11" name="Content Placeholder 11"/>
          <p:cNvGraphicFramePr>
            <a:graphicFrameLocks/>
          </p:cNvGraphicFramePr>
          <p:nvPr>
            <p:extLst/>
          </p:nvPr>
        </p:nvGraphicFramePr>
        <p:xfrm>
          <a:off x="1543051" y="2343152"/>
          <a:ext cx="3028950" cy="271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484"/>
                <a:gridCol w="572466"/>
              </a:tblGrid>
              <a:tr h="30175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New Mexico</a:t>
                      </a:r>
                      <a:r>
                        <a:rPr lang="en-US" sz="1400" dirty="0" smtClean="0"/>
                        <a:t>	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Rank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Cancer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Heart Disease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</a:tr>
              <a:tr h="235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Chronic lower respiratory diseases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Diabetes mellitus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Cerebrovascular diseases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Accidents (unintentional injuries)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Chronic liver disease and cirrhosis 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Influenza and pneumonia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715" marR="5715" marT="5715" marB="0" anchor="b"/>
                </a:tc>
              </a:tr>
            </a:tbl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572001" y="2343150"/>
          <a:ext cx="3088481" cy="267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481"/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United</a:t>
                      </a:r>
                      <a:r>
                        <a:rPr lang="en-US" sz="1500" baseline="0" dirty="0" smtClean="0"/>
                        <a:t> States 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Cancer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Heart Disease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Chronic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lower respiratory diseases</a:t>
                      </a: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Cerebrovascular diseases</a:t>
                      </a: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Diabetes mellitus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Accidents (unintentional injuries)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Nephritis, nephrotic syndrome &amp;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nephrosis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Septicemia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</a:tbl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657350" y="5200650"/>
            <a:ext cx="587692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Source, New Mexico: Vital Records and Health Statistics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United States: National Center for Health Statistics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230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Top 8 Leading Causes of Death For Ages 75 - 84, </a:t>
            </a:r>
            <a:br>
              <a:rPr lang="en-US" sz="2100" dirty="0"/>
            </a:br>
            <a:r>
              <a:rPr lang="en-US" sz="2100" dirty="0"/>
              <a:t>New Mexico, 2014 and U.S., 2013 </a:t>
            </a:r>
          </a:p>
        </p:txBody>
      </p:sp>
      <p:graphicFrame>
        <p:nvGraphicFramePr>
          <p:cNvPr id="11" name="Content Placeholder 11"/>
          <p:cNvGraphicFramePr>
            <a:graphicFrameLocks/>
          </p:cNvGraphicFramePr>
          <p:nvPr>
            <p:extLst/>
          </p:nvPr>
        </p:nvGraphicFramePr>
        <p:xfrm>
          <a:off x="1543051" y="2343152"/>
          <a:ext cx="3028950" cy="271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484"/>
                <a:gridCol w="572466"/>
              </a:tblGrid>
              <a:tr h="30175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New Mexico</a:t>
                      </a:r>
                      <a:r>
                        <a:rPr lang="en-US" sz="1400" dirty="0" smtClean="0"/>
                        <a:t>	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Rank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Cancer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Heart Disease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</a:tr>
              <a:tr h="235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Chronic lower respiratory diseases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Cerebrovascular diseases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Diabetes mellitus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Alzheimer's disease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Accidents (unintentional injuries)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Parkinson's disease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715" marR="5715" marT="5715" marB="0" anchor="b"/>
                </a:tc>
              </a:tr>
            </a:tbl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572001" y="2343150"/>
          <a:ext cx="3088481" cy="251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481"/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United</a:t>
                      </a:r>
                      <a:r>
                        <a:rPr lang="en-US" sz="1500" baseline="0" dirty="0" smtClean="0"/>
                        <a:t> States 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Cancer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Heart Disease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Chronic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lower respiratory diseases</a:t>
                      </a: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Cerebrovascular diseases</a:t>
                      </a: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Alzheimer's disease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Diabetes mellitus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Accidents (unintentional injuries)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Influenza and pneumonia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</a:tbl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657350" y="5200650"/>
            <a:ext cx="587692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/>
              <a:t>Source, New Mexico: Vital Records and Health Statistics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/>
              <a:t>United States: National Center for Health Statistics</a:t>
            </a:r>
          </a:p>
          <a:p>
            <a:pPr eaLnBrk="1" hangingPunct="1">
              <a:spcBef>
                <a:spcPct val="500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16223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Top 8 Leading Causes of Death For Ages 85+, </a:t>
            </a:r>
            <a:br>
              <a:rPr lang="en-US" sz="2100" dirty="0"/>
            </a:br>
            <a:r>
              <a:rPr lang="en-US" sz="2100" dirty="0"/>
              <a:t>New Mexico, 2014 and U.S., 2013 </a:t>
            </a:r>
          </a:p>
        </p:txBody>
      </p:sp>
      <p:graphicFrame>
        <p:nvGraphicFramePr>
          <p:cNvPr id="11" name="Content Placeholder 11"/>
          <p:cNvGraphicFramePr>
            <a:graphicFrameLocks/>
          </p:cNvGraphicFramePr>
          <p:nvPr>
            <p:extLst/>
          </p:nvPr>
        </p:nvGraphicFramePr>
        <p:xfrm>
          <a:off x="1543051" y="2343152"/>
          <a:ext cx="3028950" cy="2664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484"/>
                <a:gridCol w="572466"/>
              </a:tblGrid>
              <a:tr h="30175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New Mexico</a:t>
                      </a:r>
                      <a:r>
                        <a:rPr lang="en-US" sz="1400" dirty="0" smtClean="0"/>
                        <a:t>	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Rank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Heart Disease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Cancer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</a:tr>
              <a:tr h="235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Cerebrovascular diseases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Chronic lower respiratory diseases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Alzheimer's disease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Accidents (unintentional injuries)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Diabetes mellitus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15" marR="5715" marT="5715" marB="0" anchor="b"/>
                </a:tc>
              </a:tr>
              <a:tr h="28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Influenza and pneumonia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715" marR="5715" marT="5715" marB="0" anchor="b"/>
                </a:tc>
              </a:tr>
            </a:tbl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572001" y="2343150"/>
          <a:ext cx="3088481" cy="267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481"/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United</a:t>
                      </a:r>
                      <a:r>
                        <a:rPr lang="en-US" sz="1500" baseline="0" dirty="0" smtClean="0"/>
                        <a:t> States 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Heart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Disease</a:t>
                      </a: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Cancer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Alzheimer's disease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Cerebrovascular diseases</a:t>
                      </a: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Chronic lower respiratory diseases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Influenza and pneumonia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Accidents (unintentional injuries)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  <a:tr h="27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Nephritis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nephrotic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syndrome &amp;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nephrosis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5" marR="5715" marT="5715" marB="0" anchor="b"/>
                </a:tc>
              </a:tr>
            </a:tbl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657350" y="5200650"/>
            <a:ext cx="587692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/>
              <a:t>Source, New Mexico: Vital Records and Health Statistics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/>
              <a:t>United States: National Center for Health Statistics</a:t>
            </a:r>
          </a:p>
          <a:p>
            <a:pPr eaLnBrk="1" hangingPunct="1">
              <a:spcBef>
                <a:spcPct val="500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762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Rot="1" noChangeArrowheads="1"/>
          </p:cNvSpPr>
          <p:nvPr/>
        </p:nvSpPr>
        <p:spPr bwMode="auto">
          <a:xfrm>
            <a:off x="461963" y="244475"/>
            <a:ext cx="8382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sz="3000">
                <a:solidFill>
                  <a:schemeClr val="bg1"/>
                </a:solidFill>
              </a:rPr>
              <a:t>Comparison of Crude Occupational Injury Fatality Rates: NM and US, 1998-2002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838200" y="6400800"/>
            <a:ext cx="3448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/>
              <a:t>Source: Behavioral Risk Factor Surveillance System</a:t>
            </a:r>
          </a:p>
        </p:txBody>
      </p:sp>
      <p:sp>
        <p:nvSpPr>
          <p:cNvPr id="2052" name="Rectangle 5"/>
          <p:cNvSpPr>
            <a:spLocks noRot="1" noChangeArrowheads="1"/>
          </p:cNvSpPr>
          <p:nvPr/>
        </p:nvSpPr>
        <p:spPr bwMode="auto">
          <a:xfrm>
            <a:off x="228600" y="152400"/>
            <a:ext cx="876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Percentage of NM Adults </a:t>
            </a:r>
            <a:r>
              <a:rPr lang="en-US" b="1" dirty="0" smtClean="0">
                <a:solidFill>
                  <a:schemeClr val="tx2"/>
                </a:solidFill>
              </a:rPr>
              <a:t>Age 65+ Living </a:t>
            </a:r>
            <a:r>
              <a:rPr lang="en-US" b="1" dirty="0">
                <a:solidFill>
                  <a:schemeClr val="tx2"/>
                </a:solidFill>
              </a:rPr>
              <a:t>in Households with Annual Income of Less Than $20,000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by Region, </a:t>
            </a:r>
            <a:r>
              <a:rPr lang="en-US" sz="2000" b="1" dirty="0" smtClean="0">
                <a:solidFill>
                  <a:schemeClr val="tx2"/>
                </a:solidFill>
              </a:rPr>
              <a:t>2014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2053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406649"/>
              </p:ext>
            </p:extLst>
          </p:nvPr>
        </p:nvGraphicFramePr>
        <p:xfrm>
          <a:off x="1143000" y="1447800"/>
          <a:ext cx="7223125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84" name="Worksheet" r:id="rId4" imgW="7696195" imgH="5730264" progId="Excel.Sheet.8">
                  <p:embed/>
                </p:oleObj>
              </mc:Choice>
              <mc:Fallback>
                <p:oleObj name="Worksheet" r:id="rId4" imgW="7696195" imgH="573026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47800"/>
                        <a:ext cx="7223125" cy="487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72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620498"/>
              </p:ext>
            </p:extLst>
          </p:nvPr>
        </p:nvGraphicFramePr>
        <p:xfrm>
          <a:off x="709613" y="1934766"/>
          <a:ext cx="7280672" cy="341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683" name="Worksheet" r:id="rId3" imgW="8762896" imgH="3749040" progId="Excel.Sheet.8">
                  <p:embed/>
                </p:oleObj>
              </mc:Choice>
              <mc:Fallback>
                <p:oleObj name="Worksheet" r:id="rId3" imgW="8762896" imgH="37490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1934766"/>
                        <a:ext cx="7280672" cy="34125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857250"/>
            <a:ext cx="6743700" cy="971550"/>
          </a:xfrm>
        </p:spPr>
        <p:txBody>
          <a:bodyPr/>
          <a:lstStyle/>
          <a:p>
            <a:r>
              <a:rPr lang="en-US" sz="2400"/>
              <a:t>5 Leading Causes of Death For Ages 65+</a:t>
            </a:r>
            <a:br>
              <a:rPr lang="en-US" sz="2400"/>
            </a:br>
            <a:r>
              <a:rPr lang="en-US" sz="2400"/>
              <a:t>New Mexico, 2014, and U.S., 2013</a:t>
            </a:r>
            <a:endParaRPr lang="en-US" sz="2400" dirty="0"/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657350" y="5543550"/>
            <a:ext cx="5829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485900" y="5543550"/>
            <a:ext cx="5200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1690688" y="5347342"/>
            <a:ext cx="5876925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50" dirty="0"/>
              <a:t>Rates are per 100,000 population.  Ranking is by New Mexico leading causes.</a:t>
            </a:r>
          </a:p>
          <a:p>
            <a:pPr eaLnBrk="1" hangingPunct="1">
              <a:spcBef>
                <a:spcPct val="50000"/>
              </a:spcBef>
            </a:pPr>
            <a:r>
              <a:rPr lang="en-US" sz="1050" dirty="0"/>
              <a:t>Source: National Center for Health Statistics; NM Vital Records and Health </a:t>
            </a:r>
            <a:r>
              <a:rPr lang="en-US" sz="1050" dirty="0"/>
              <a:t>Statistics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22693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36463"/>
            <a:ext cx="6858000" cy="1078037"/>
          </a:xfrm>
        </p:spPr>
        <p:txBody>
          <a:bodyPr/>
          <a:lstStyle/>
          <a:p>
            <a:r>
              <a:rPr lang="en-US" sz="1883" dirty="0"/>
              <a:t> Death Rates by Age Group</a:t>
            </a:r>
            <a:br>
              <a:rPr lang="en-US" sz="1883" dirty="0"/>
            </a:br>
            <a:r>
              <a:rPr lang="en-US" sz="1883" dirty="0"/>
              <a:t>New Mexico, 2014, and U.S., 2013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657350" y="5543550"/>
            <a:ext cx="5829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495571" y="5472069"/>
            <a:ext cx="5200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419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285424"/>
              </p:ext>
            </p:extLst>
          </p:nvPr>
        </p:nvGraphicFramePr>
        <p:xfrm>
          <a:off x="1143000" y="1462368"/>
          <a:ext cx="6961585" cy="4300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07" name="Worksheet" r:id="rId3" imgW="8740205" imgH="5090160" progId="Excel.Sheet.8">
                  <p:embed/>
                </p:oleObj>
              </mc:Choice>
              <mc:Fallback>
                <p:oleObj name="Worksheet" r:id="rId3" imgW="8740205" imgH="5090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62368"/>
                        <a:ext cx="6961585" cy="43002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057650" y="1917870"/>
            <a:ext cx="3429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FFFF"/>
                </a:solidFill>
              </a:rPr>
              <a:t>Source: National Center for Health Statistics; NM Vital Records and Health Statistics</a:t>
            </a:r>
          </a:p>
          <a:p>
            <a:pPr lvl="0" eaLnBrk="1" hangingPunct="1">
              <a:spcBef>
                <a:spcPct val="50000"/>
              </a:spcBef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21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57350" y="1028700"/>
            <a:ext cx="58293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kern="0" dirty="0">
                <a:solidFill>
                  <a:srgbClr val="FFFF00"/>
                </a:solidFill>
              </a:rPr>
              <a:t>Fall Death Rates Ages 65+ by </a:t>
            </a:r>
            <a:r>
              <a:rPr lang="en-US" sz="2100" kern="0" dirty="0">
                <a:solidFill>
                  <a:srgbClr val="FFFF00"/>
                </a:solidFill>
              </a:rPr>
              <a:t>Race/Ethnicity</a:t>
            </a:r>
            <a:br>
              <a:rPr lang="en-US" sz="2100" kern="0" dirty="0">
                <a:solidFill>
                  <a:srgbClr val="FFFF00"/>
                </a:solidFill>
              </a:rPr>
            </a:br>
            <a:r>
              <a:rPr lang="en-US" sz="2100" kern="0" dirty="0">
                <a:solidFill>
                  <a:srgbClr val="FFFF00"/>
                </a:solidFill>
              </a:rPr>
              <a:t>New Mexico, </a:t>
            </a:r>
            <a:r>
              <a:rPr lang="en-US" sz="2100" kern="0" dirty="0">
                <a:solidFill>
                  <a:srgbClr val="FFFF00"/>
                </a:solidFill>
              </a:rPr>
              <a:t>2012-2014</a:t>
            </a:r>
            <a:endParaRPr lang="en-US" sz="2100" kern="0" dirty="0">
              <a:solidFill>
                <a:srgbClr val="FFFF00"/>
              </a:solidFill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382077"/>
              </p:ext>
            </p:extLst>
          </p:nvPr>
        </p:nvGraphicFramePr>
        <p:xfrm>
          <a:off x="839097" y="1802416"/>
          <a:ext cx="7180729" cy="3745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31" name="Worksheet" r:id="rId3" imgW="8602978" imgH="4960674" progId="Excel.Sheet.8">
                  <p:embed/>
                </p:oleObj>
              </mc:Choice>
              <mc:Fallback>
                <p:oleObj name="Worksheet" r:id="rId3" imgW="8602978" imgH="496067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097" y="1802416"/>
                        <a:ext cx="7180729" cy="37459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28800" y="5543551"/>
            <a:ext cx="5715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3458601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36949"/>
            <a:ext cx="7772400" cy="857250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Fall Death Rates Ages 65+ by </a:t>
            </a:r>
            <a:r>
              <a:rPr lang="en-US" sz="2400" dirty="0">
                <a:solidFill>
                  <a:srgbClr val="FFFF00"/>
                </a:solidFill>
              </a:rPr>
              <a:t>Sex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New </a:t>
            </a:r>
            <a:r>
              <a:rPr lang="en-US" sz="2400" dirty="0">
                <a:solidFill>
                  <a:srgbClr val="FFFF00"/>
                </a:solidFill>
              </a:rPr>
              <a:t>Mexico, 2012-2014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1180" y="554355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980587"/>
              </p:ext>
            </p:extLst>
          </p:nvPr>
        </p:nvGraphicFramePr>
        <p:xfrm>
          <a:off x="685800" y="234315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88659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57350" y="1028700"/>
            <a:ext cx="58293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kern="0" dirty="0">
                <a:solidFill>
                  <a:srgbClr val="FFFF00"/>
                </a:solidFill>
              </a:rPr>
              <a:t>Fall Death Rates Ages 65+ by Health Regions</a:t>
            </a:r>
            <a:r>
              <a:rPr lang="en-US" sz="2100" kern="0" dirty="0">
                <a:solidFill>
                  <a:srgbClr val="FFFF00"/>
                </a:solidFill>
              </a:rPr>
              <a:t/>
            </a:r>
            <a:br>
              <a:rPr lang="en-US" sz="2100" kern="0" dirty="0">
                <a:solidFill>
                  <a:srgbClr val="FFFF00"/>
                </a:solidFill>
              </a:rPr>
            </a:br>
            <a:r>
              <a:rPr lang="en-US" sz="2100" kern="0" dirty="0">
                <a:solidFill>
                  <a:srgbClr val="FFFF00"/>
                </a:solidFill>
              </a:rPr>
              <a:t>New Mexico, </a:t>
            </a:r>
            <a:r>
              <a:rPr lang="en-US" sz="2100" kern="0" dirty="0">
                <a:solidFill>
                  <a:srgbClr val="FFFF00"/>
                </a:solidFill>
              </a:rPr>
              <a:t>2012-2014</a:t>
            </a:r>
            <a:endParaRPr lang="en-US" sz="2100" kern="0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037655"/>
              </p:ext>
            </p:extLst>
          </p:nvPr>
        </p:nvGraphicFramePr>
        <p:xfrm>
          <a:off x="723900" y="182499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77340" y="529971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27769039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685800" y="1177290"/>
            <a:ext cx="77724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dirty="0">
                <a:solidFill>
                  <a:srgbClr val="FFFF00"/>
                </a:solidFill>
              </a:rPr>
              <a:t>Fall Death Rates Ages 65+ by Rural Urban Counties</a:t>
            </a:r>
            <a:br>
              <a:rPr lang="en-US" sz="2100" dirty="0">
                <a:solidFill>
                  <a:srgbClr val="FFFF00"/>
                </a:solidFill>
              </a:rPr>
            </a:br>
            <a:r>
              <a:rPr lang="en-US" sz="2100" dirty="0">
                <a:solidFill>
                  <a:srgbClr val="FFFF00"/>
                </a:solidFill>
              </a:rPr>
              <a:t>New </a:t>
            </a:r>
            <a:r>
              <a:rPr lang="en-US" sz="2100" dirty="0">
                <a:solidFill>
                  <a:srgbClr val="FFFF00"/>
                </a:solidFill>
              </a:rPr>
              <a:t>Mexico, </a:t>
            </a:r>
            <a:r>
              <a:rPr lang="en-US" sz="2100" dirty="0">
                <a:solidFill>
                  <a:srgbClr val="FFFF00"/>
                </a:solidFill>
              </a:rPr>
              <a:t>2012-2014</a:t>
            </a:r>
            <a:endParaRPr lang="en-US" sz="2100" dirty="0">
              <a:solidFill>
                <a:srgbClr val="FFFF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77340" y="529971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732322"/>
              </p:ext>
            </p:extLst>
          </p:nvPr>
        </p:nvGraphicFramePr>
        <p:xfrm>
          <a:off x="685800" y="203454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45856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57350" y="1028700"/>
            <a:ext cx="58293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kern="0" dirty="0" smtClean="0">
                <a:solidFill>
                  <a:srgbClr val="FFFF00"/>
                </a:solidFill>
              </a:rPr>
              <a:t>MVI </a:t>
            </a:r>
            <a:r>
              <a:rPr lang="en-US" sz="2100" kern="0" dirty="0">
                <a:solidFill>
                  <a:srgbClr val="FFFF00"/>
                </a:solidFill>
              </a:rPr>
              <a:t>Death Rates Ages 65+ by </a:t>
            </a:r>
            <a:r>
              <a:rPr lang="en-US" sz="2100" kern="0" dirty="0">
                <a:solidFill>
                  <a:srgbClr val="FFFF00"/>
                </a:solidFill>
              </a:rPr>
              <a:t>Race/Ethnicity</a:t>
            </a:r>
            <a:br>
              <a:rPr lang="en-US" sz="2100" kern="0" dirty="0">
                <a:solidFill>
                  <a:srgbClr val="FFFF00"/>
                </a:solidFill>
              </a:rPr>
            </a:br>
            <a:r>
              <a:rPr lang="en-US" sz="2100" kern="0" dirty="0">
                <a:solidFill>
                  <a:srgbClr val="FFFF00"/>
                </a:solidFill>
              </a:rPr>
              <a:t>New Mexico, </a:t>
            </a:r>
            <a:r>
              <a:rPr lang="en-US" sz="2100" kern="0" dirty="0">
                <a:solidFill>
                  <a:srgbClr val="FFFF00"/>
                </a:solidFill>
              </a:rPr>
              <a:t>2012-2014</a:t>
            </a:r>
            <a:endParaRPr lang="en-US" sz="2100" kern="0" dirty="0">
              <a:solidFill>
                <a:srgbClr val="FFFF00"/>
              </a:solidFill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238175"/>
              </p:ext>
            </p:extLst>
          </p:nvPr>
        </p:nvGraphicFramePr>
        <p:xfrm>
          <a:off x="1226820" y="1802416"/>
          <a:ext cx="6477715" cy="337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756" name="Worksheet" r:id="rId3" imgW="8602978" imgH="4960674" progId="Excel.Sheet.8">
                  <p:embed/>
                </p:oleObj>
              </mc:Choice>
              <mc:Fallback>
                <p:oleObj name="Worksheet" r:id="rId3" imgW="8602978" imgH="496067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820" y="1802416"/>
                        <a:ext cx="6477715" cy="33791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71650" y="5246988"/>
            <a:ext cx="571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Rate per 100,00 population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Source</a:t>
            </a:r>
            <a:r>
              <a:rPr lang="en-US" sz="1200" dirty="0">
                <a:solidFill>
                  <a:srgbClr val="FFFFFF"/>
                </a:solidFill>
              </a:rPr>
              <a:t>: NM Bureau of Vital Records and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0177333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MVI  </a:t>
            </a:r>
            <a:r>
              <a:rPr lang="en-US" sz="2400" dirty="0">
                <a:solidFill>
                  <a:srgbClr val="FFFF00"/>
                </a:solidFill>
              </a:rPr>
              <a:t>Death Rates Ages 65+ by </a:t>
            </a:r>
            <a:r>
              <a:rPr lang="en-US" sz="2400" dirty="0">
                <a:solidFill>
                  <a:srgbClr val="FFFF00"/>
                </a:solidFill>
              </a:rPr>
              <a:t>Sex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New </a:t>
            </a:r>
            <a:r>
              <a:rPr lang="en-US" sz="2400" dirty="0">
                <a:solidFill>
                  <a:srgbClr val="FFFF00"/>
                </a:solidFill>
              </a:rPr>
              <a:t>Mexico, 2012-2014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1180" y="554355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861718"/>
              </p:ext>
            </p:extLst>
          </p:nvPr>
        </p:nvGraphicFramePr>
        <p:xfrm>
          <a:off x="685800" y="234315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74556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57350" y="1028700"/>
            <a:ext cx="58293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kern="0" dirty="0" smtClean="0">
                <a:solidFill>
                  <a:srgbClr val="FFFF00"/>
                </a:solidFill>
              </a:rPr>
              <a:t>MVI </a:t>
            </a:r>
            <a:r>
              <a:rPr lang="en-US" sz="2100" kern="0" dirty="0">
                <a:solidFill>
                  <a:srgbClr val="FFFF00"/>
                </a:solidFill>
              </a:rPr>
              <a:t>Death Rates Ages 65+ by Health Regions</a:t>
            </a:r>
            <a:r>
              <a:rPr lang="en-US" sz="2100" kern="0" dirty="0">
                <a:solidFill>
                  <a:srgbClr val="FFFF00"/>
                </a:solidFill>
              </a:rPr>
              <a:t/>
            </a:r>
            <a:br>
              <a:rPr lang="en-US" sz="2100" kern="0" dirty="0">
                <a:solidFill>
                  <a:srgbClr val="FFFF00"/>
                </a:solidFill>
              </a:rPr>
            </a:br>
            <a:r>
              <a:rPr lang="en-US" sz="2100" kern="0" dirty="0">
                <a:solidFill>
                  <a:srgbClr val="FFFF00"/>
                </a:solidFill>
              </a:rPr>
              <a:t>New Mexico, </a:t>
            </a:r>
            <a:r>
              <a:rPr lang="en-US" sz="2100" kern="0" dirty="0">
                <a:solidFill>
                  <a:srgbClr val="FFFF00"/>
                </a:solidFill>
              </a:rPr>
              <a:t>2012-2014</a:t>
            </a:r>
            <a:endParaRPr lang="en-US" sz="2100" kern="0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668983"/>
              </p:ext>
            </p:extLst>
          </p:nvPr>
        </p:nvGraphicFramePr>
        <p:xfrm>
          <a:off x="723900" y="182499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77340" y="529971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1886612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685800" y="1177290"/>
            <a:ext cx="77724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dirty="0" smtClean="0">
                <a:solidFill>
                  <a:srgbClr val="FFFF00"/>
                </a:solidFill>
              </a:rPr>
              <a:t>MVI </a:t>
            </a:r>
            <a:r>
              <a:rPr lang="en-US" sz="2100" dirty="0">
                <a:solidFill>
                  <a:srgbClr val="FFFF00"/>
                </a:solidFill>
              </a:rPr>
              <a:t>Death Rates Ages 65+ by Rural Urban Counties</a:t>
            </a:r>
            <a:br>
              <a:rPr lang="en-US" sz="2100" dirty="0">
                <a:solidFill>
                  <a:srgbClr val="FFFF00"/>
                </a:solidFill>
              </a:rPr>
            </a:br>
            <a:r>
              <a:rPr lang="en-US" sz="2100" dirty="0">
                <a:solidFill>
                  <a:srgbClr val="FFFF00"/>
                </a:solidFill>
              </a:rPr>
              <a:t>New </a:t>
            </a:r>
            <a:r>
              <a:rPr lang="en-US" sz="2100" dirty="0">
                <a:solidFill>
                  <a:srgbClr val="FFFF00"/>
                </a:solidFill>
              </a:rPr>
              <a:t>Mexico, </a:t>
            </a:r>
            <a:r>
              <a:rPr lang="en-US" sz="2100" dirty="0">
                <a:solidFill>
                  <a:srgbClr val="FFFF00"/>
                </a:solidFill>
              </a:rPr>
              <a:t>2012-2014</a:t>
            </a:r>
            <a:endParaRPr lang="en-US" sz="2100" dirty="0">
              <a:solidFill>
                <a:srgbClr val="FFFF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77340" y="529971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01167"/>
              </p:ext>
            </p:extLst>
          </p:nvPr>
        </p:nvGraphicFramePr>
        <p:xfrm>
          <a:off x="685800" y="203454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689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38200" y="6400800"/>
            <a:ext cx="3448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/>
              <a:t>Source: Behavioral Risk Factor Surveillance System</a:t>
            </a:r>
          </a:p>
        </p:txBody>
      </p:sp>
      <p:sp>
        <p:nvSpPr>
          <p:cNvPr id="8195" name="Rectangle 4"/>
          <p:cNvSpPr>
            <a:spLocks noRot="1" noChangeArrowheads="1"/>
          </p:cNvSpPr>
          <p:nvPr/>
        </p:nvSpPr>
        <p:spPr bwMode="auto">
          <a:xfrm>
            <a:off x="6096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Percentage of NM Adults </a:t>
            </a:r>
            <a:r>
              <a:rPr lang="en-US" b="1" dirty="0" smtClean="0">
                <a:solidFill>
                  <a:schemeClr val="tx2"/>
                </a:solidFill>
              </a:rPr>
              <a:t>Living </a:t>
            </a:r>
            <a:r>
              <a:rPr lang="en-US" b="1" dirty="0">
                <a:solidFill>
                  <a:schemeClr val="tx2"/>
                </a:solidFill>
              </a:rPr>
              <a:t>in Households with Annual Income of Less Than $20,000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by Age Group, 2014</a:t>
            </a:r>
            <a:endParaRPr lang="en-US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819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860164"/>
              </p:ext>
            </p:extLst>
          </p:nvPr>
        </p:nvGraphicFramePr>
        <p:xfrm>
          <a:off x="1066800" y="1295400"/>
          <a:ext cx="7431088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10" name="Worksheet" r:id="rId4" imgW="7673288" imgH="5234976" progId="Excel.Sheet.8">
                  <p:embed/>
                </p:oleObj>
              </mc:Choice>
              <mc:Fallback>
                <p:oleObj name="Worksheet" r:id="rId4" imgW="7673288" imgH="523497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431088" cy="501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95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57350" y="1028700"/>
            <a:ext cx="58293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kern="0" dirty="0">
                <a:solidFill>
                  <a:srgbClr val="FFFF00"/>
                </a:solidFill>
              </a:rPr>
              <a:t>Suicide Death Rates Ages 65+ by </a:t>
            </a:r>
            <a:r>
              <a:rPr lang="en-US" sz="2100" kern="0" dirty="0">
                <a:solidFill>
                  <a:srgbClr val="FFFF00"/>
                </a:solidFill>
              </a:rPr>
              <a:t>Race/Ethnicity</a:t>
            </a:r>
            <a:br>
              <a:rPr lang="en-US" sz="2100" kern="0" dirty="0">
                <a:solidFill>
                  <a:srgbClr val="FFFF00"/>
                </a:solidFill>
              </a:rPr>
            </a:br>
            <a:r>
              <a:rPr lang="en-US" sz="2100" kern="0" dirty="0">
                <a:solidFill>
                  <a:srgbClr val="FFFF00"/>
                </a:solidFill>
              </a:rPr>
              <a:t>New Mexico, </a:t>
            </a:r>
            <a:r>
              <a:rPr lang="en-US" sz="2100" kern="0" dirty="0">
                <a:solidFill>
                  <a:srgbClr val="FFFF00"/>
                </a:solidFill>
              </a:rPr>
              <a:t>2012-2014</a:t>
            </a:r>
            <a:endParaRPr lang="en-US" sz="2100" kern="0" dirty="0">
              <a:solidFill>
                <a:srgbClr val="FFFF00"/>
              </a:solidFill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128323"/>
              </p:ext>
            </p:extLst>
          </p:nvPr>
        </p:nvGraphicFramePr>
        <p:xfrm>
          <a:off x="1226344" y="1802607"/>
          <a:ext cx="6450806" cy="333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779" name="Worksheet" r:id="rId3" imgW="8564943" imgH="4899714" progId="Excel.Sheet.8">
                  <p:embed/>
                </p:oleObj>
              </mc:Choice>
              <mc:Fallback>
                <p:oleObj name="Worksheet" r:id="rId3" imgW="8564943" imgH="489971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344" y="1802607"/>
                        <a:ext cx="6450806" cy="33373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71650" y="5246988"/>
            <a:ext cx="571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Rate per 100,00 population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Source</a:t>
            </a:r>
            <a:r>
              <a:rPr lang="en-US" sz="1200" dirty="0">
                <a:solidFill>
                  <a:srgbClr val="FFFFFF"/>
                </a:solidFill>
              </a:rPr>
              <a:t>: NM Bureau of Vital Records and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37601354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Suicide </a:t>
            </a:r>
            <a:r>
              <a:rPr lang="en-US" sz="2400" dirty="0">
                <a:solidFill>
                  <a:srgbClr val="FFFF00"/>
                </a:solidFill>
              </a:rPr>
              <a:t>Death Rates Ages 65+ by </a:t>
            </a:r>
            <a:r>
              <a:rPr lang="en-US" sz="2400" dirty="0">
                <a:solidFill>
                  <a:srgbClr val="FFFF00"/>
                </a:solidFill>
              </a:rPr>
              <a:t>Sex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New </a:t>
            </a:r>
            <a:r>
              <a:rPr lang="en-US" sz="2400" dirty="0">
                <a:solidFill>
                  <a:srgbClr val="FFFF00"/>
                </a:solidFill>
              </a:rPr>
              <a:t>Mexico, 2012-2014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1180" y="554355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586299"/>
              </p:ext>
            </p:extLst>
          </p:nvPr>
        </p:nvGraphicFramePr>
        <p:xfrm>
          <a:off x="685800" y="234315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83915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57350" y="1028700"/>
            <a:ext cx="58293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kern="0" dirty="0">
                <a:solidFill>
                  <a:srgbClr val="FFFF00"/>
                </a:solidFill>
              </a:rPr>
              <a:t>Suicide Death Rates Ages 65+ by Health Regions</a:t>
            </a:r>
            <a:r>
              <a:rPr lang="en-US" sz="2100" kern="0" dirty="0">
                <a:solidFill>
                  <a:srgbClr val="FFFF00"/>
                </a:solidFill>
              </a:rPr>
              <a:t/>
            </a:r>
            <a:br>
              <a:rPr lang="en-US" sz="2100" kern="0" dirty="0">
                <a:solidFill>
                  <a:srgbClr val="FFFF00"/>
                </a:solidFill>
              </a:rPr>
            </a:br>
            <a:r>
              <a:rPr lang="en-US" sz="2100" kern="0" dirty="0">
                <a:solidFill>
                  <a:srgbClr val="FFFF00"/>
                </a:solidFill>
              </a:rPr>
              <a:t>New Mexico, </a:t>
            </a:r>
            <a:r>
              <a:rPr lang="en-US" sz="2100" kern="0" dirty="0">
                <a:solidFill>
                  <a:srgbClr val="FFFF00"/>
                </a:solidFill>
              </a:rPr>
              <a:t>2012-2014</a:t>
            </a:r>
            <a:endParaRPr lang="en-US" sz="2100" kern="0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496999"/>
              </p:ext>
            </p:extLst>
          </p:nvPr>
        </p:nvGraphicFramePr>
        <p:xfrm>
          <a:off x="723900" y="182499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77340" y="529971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24541848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685800" y="1177290"/>
            <a:ext cx="77724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dirty="0">
                <a:solidFill>
                  <a:srgbClr val="FFFF00"/>
                </a:solidFill>
              </a:rPr>
              <a:t>Suicide Death Rates Ages 65+ by Rural Urban Counties</a:t>
            </a:r>
            <a:br>
              <a:rPr lang="en-US" sz="2100" dirty="0">
                <a:solidFill>
                  <a:srgbClr val="FFFF00"/>
                </a:solidFill>
              </a:rPr>
            </a:br>
            <a:r>
              <a:rPr lang="en-US" sz="2100" dirty="0">
                <a:solidFill>
                  <a:srgbClr val="FFFF00"/>
                </a:solidFill>
              </a:rPr>
              <a:t>New </a:t>
            </a:r>
            <a:r>
              <a:rPr lang="en-US" sz="2100" dirty="0">
                <a:solidFill>
                  <a:srgbClr val="FFFF00"/>
                </a:solidFill>
              </a:rPr>
              <a:t>Mexico, </a:t>
            </a:r>
            <a:r>
              <a:rPr lang="en-US" sz="2100" dirty="0">
                <a:solidFill>
                  <a:srgbClr val="FFFF00"/>
                </a:solidFill>
              </a:rPr>
              <a:t>2012-2014</a:t>
            </a:r>
            <a:endParaRPr lang="en-US" sz="2100" dirty="0">
              <a:solidFill>
                <a:srgbClr val="FFFF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77340" y="529971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102238"/>
              </p:ext>
            </p:extLst>
          </p:nvPr>
        </p:nvGraphicFramePr>
        <p:xfrm>
          <a:off x="685800" y="203454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034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57350" y="1028700"/>
            <a:ext cx="58293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kern="0" dirty="0">
                <a:solidFill>
                  <a:srgbClr val="FFFF00"/>
                </a:solidFill>
              </a:rPr>
              <a:t>P &amp; I Death Rates Ages 65+ by </a:t>
            </a:r>
            <a:r>
              <a:rPr lang="en-US" sz="2100" kern="0" dirty="0">
                <a:solidFill>
                  <a:srgbClr val="FFFF00"/>
                </a:solidFill>
              </a:rPr>
              <a:t>Race/Ethnicity</a:t>
            </a:r>
            <a:br>
              <a:rPr lang="en-US" sz="2100" kern="0" dirty="0">
                <a:solidFill>
                  <a:srgbClr val="FFFF00"/>
                </a:solidFill>
              </a:rPr>
            </a:br>
            <a:r>
              <a:rPr lang="en-US" sz="2100" kern="0" dirty="0">
                <a:solidFill>
                  <a:srgbClr val="FFFF00"/>
                </a:solidFill>
              </a:rPr>
              <a:t>New Mexico, </a:t>
            </a:r>
            <a:r>
              <a:rPr lang="en-US" sz="2100" kern="0" dirty="0">
                <a:solidFill>
                  <a:srgbClr val="FFFF00"/>
                </a:solidFill>
              </a:rPr>
              <a:t>2012-2014</a:t>
            </a:r>
            <a:endParaRPr lang="en-US" sz="2100" kern="0" dirty="0">
              <a:solidFill>
                <a:srgbClr val="FFFF00"/>
              </a:solidFill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350436"/>
              </p:ext>
            </p:extLst>
          </p:nvPr>
        </p:nvGraphicFramePr>
        <p:xfrm>
          <a:off x="1226820" y="1802416"/>
          <a:ext cx="6477715" cy="337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03" name="Worksheet" r:id="rId3" imgW="8602978" imgH="4960674" progId="Excel.Sheet.8">
                  <p:embed/>
                </p:oleObj>
              </mc:Choice>
              <mc:Fallback>
                <p:oleObj name="Worksheet" r:id="rId3" imgW="8602978" imgH="496067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820" y="1802416"/>
                        <a:ext cx="6477715" cy="33791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71650" y="5246988"/>
            <a:ext cx="571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Rate per 100,00 population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Source</a:t>
            </a:r>
            <a:r>
              <a:rPr lang="en-US" sz="1200" dirty="0">
                <a:solidFill>
                  <a:srgbClr val="FFFFFF"/>
                </a:solidFill>
              </a:rPr>
              <a:t>: NM Bureau of Vital Records and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1905950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P &amp; I  </a:t>
            </a:r>
            <a:r>
              <a:rPr lang="en-US" sz="2400" dirty="0">
                <a:solidFill>
                  <a:srgbClr val="FFFF00"/>
                </a:solidFill>
              </a:rPr>
              <a:t>Death Rates Ages 65+ by </a:t>
            </a:r>
            <a:r>
              <a:rPr lang="en-US" sz="2400" dirty="0">
                <a:solidFill>
                  <a:srgbClr val="FFFF00"/>
                </a:solidFill>
              </a:rPr>
              <a:t>Sex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New </a:t>
            </a:r>
            <a:r>
              <a:rPr lang="en-US" sz="2400" dirty="0">
                <a:solidFill>
                  <a:srgbClr val="FFFF00"/>
                </a:solidFill>
              </a:rPr>
              <a:t>Mexico, 2012-2014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1180" y="554355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103407"/>
              </p:ext>
            </p:extLst>
          </p:nvPr>
        </p:nvGraphicFramePr>
        <p:xfrm>
          <a:off x="685800" y="234315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96604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57350" y="1028700"/>
            <a:ext cx="58293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kern="0" dirty="0">
                <a:solidFill>
                  <a:srgbClr val="FFFF00"/>
                </a:solidFill>
              </a:rPr>
              <a:t>P &amp; I Death Rates Ages 65+ by Health Regions</a:t>
            </a:r>
            <a:r>
              <a:rPr lang="en-US" sz="2100" kern="0" dirty="0">
                <a:solidFill>
                  <a:srgbClr val="FFFF00"/>
                </a:solidFill>
              </a:rPr>
              <a:t/>
            </a:r>
            <a:br>
              <a:rPr lang="en-US" sz="2100" kern="0" dirty="0">
                <a:solidFill>
                  <a:srgbClr val="FFFF00"/>
                </a:solidFill>
              </a:rPr>
            </a:br>
            <a:r>
              <a:rPr lang="en-US" sz="2100" kern="0" dirty="0">
                <a:solidFill>
                  <a:srgbClr val="FFFF00"/>
                </a:solidFill>
              </a:rPr>
              <a:t>New Mexico, </a:t>
            </a:r>
            <a:r>
              <a:rPr lang="en-US" sz="2100" kern="0" dirty="0">
                <a:solidFill>
                  <a:srgbClr val="FFFF00"/>
                </a:solidFill>
              </a:rPr>
              <a:t>2012-2014</a:t>
            </a:r>
            <a:endParaRPr lang="en-US" sz="2100" kern="0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797311"/>
              </p:ext>
            </p:extLst>
          </p:nvPr>
        </p:nvGraphicFramePr>
        <p:xfrm>
          <a:off x="723900" y="182499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77340" y="529971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26230246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685800" y="1177290"/>
            <a:ext cx="77724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dirty="0">
                <a:solidFill>
                  <a:srgbClr val="FFFF00"/>
                </a:solidFill>
              </a:rPr>
              <a:t>P &amp; I  Death Rates Ages 65+ by Rural Urban Counties</a:t>
            </a:r>
            <a:br>
              <a:rPr lang="en-US" sz="2100" dirty="0">
                <a:solidFill>
                  <a:srgbClr val="FFFF00"/>
                </a:solidFill>
              </a:rPr>
            </a:br>
            <a:r>
              <a:rPr lang="en-US" sz="2100" dirty="0">
                <a:solidFill>
                  <a:srgbClr val="FFFF00"/>
                </a:solidFill>
              </a:rPr>
              <a:t>New </a:t>
            </a:r>
            <a:r>
              <a:rPr lang="en-US" sz="2100" dirty="0">
                <a:solidFill>
                  <a:srgbClr val="FFFF00"/>
                </a:solidFill>
              </a:rPr>
              <a:t>Mexico, </a:t>
            </a:r>
            <a:r>
              <a:rPr lang="en-US" sz="2100" dirty="0">
                <a:solidFill>
                  <a:srgbClr val="FFFF00"/>
                </a:solidFill>
              </a:rPr>
              <a:t>2012-2014</a:t>
            </a:r>
            <a:endParaRPr lang="en-US" sz="2100" dirty="0">
              <a:solidFill>
                <a:srgbClr val="FFFF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77340" y="529971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52296"/>
              </p:ext>
            </p:extLst>
          </p:nvPr>
        </p:nvGraphicFramePr>
        <p:xfrm>
          <a:off x="685800" y="203454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6926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2420" y="1028700"/>
            <a:ext cx="828294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kern="0" dirty="0">
                <a:solidFill>
                  <a:srgbClr val="FFFF00"/>
                </a:solidFill>
              </a:rPr>
              <a:t> Heart Disease Death Rates Ages 65+ by Race/Ethnicity</a:t>
            </a:r>
            <a:r>
              <a:rPr lang="en-US" sz="2100" kern="0" dirty="0">
                <a:solidFill>
                  <a:srgbClr val="FFFF00"/>
                </a:solidFill>
              </a:rPr>
              <a:t/>
            </a:r>
            <a:br>
              <a:rPr lang="en-US" sz="2100" kern="0" dirty="0">
                <a:solidFill>
                  <a:srgbClr val="FFFF00"/>
                </a:solidFill>
              </a:rPr>
            </a:br>
            <a:r>
              <a:rPr lang="en-US" sz="2100" kern="0" dirty="0">
                <a:solidFill>
                  <a:srgbClr val="FFFF00"/>
                </a:solidFill>
              </a:rPr>
              <a:t>New Mexico, </a:t>
            </a:r>
            <a:r>
              <a:rPr lang="en-US" sz="2100" kern="0" dirty="0">
                <a:solidFill>
                  <a:srgbClr val="FFFF00"/>
                </a:solidFill>
              </a:rPr>
              <a:t>2012-2014</a:t>
            </a:r>
            <a:endParaRPr lang="en-US" sz="2100" kern="0" dirty="0">
              <a:solidFill>
                <a:srgbClr val="FFFF00"/>
              </a:solidFill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344304"/>
              </p:ext>
            </p:extLst>
          </p:nvPr>
        </p:nvGraphicFramePr>
        <p:xfrm>
          <a:off x="1287067" y="1795463"/>
          <a:ext cx="6449615" cy="333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27" name="Worksheet" r:id="rId3" imgW="8564943" imgH="4899714" progId="Excel.Sheet.8">
                  <p:embed/>
                </p:oleObj>
              </mc:Choice>
              <mc:Fallback>
                <p:oleObj name="Worksheet" r:id="rId3" imgW="8564943" imgH="489971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067" y="1795463"/>
                        <a:ext cx="6449615" cy="33373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71650" y="5246988"/>
            <a:ext cx="571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Rate per 100,00 population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Source</a:t>
            </a:r>
            <a:r>
              <a:rPr lang="en-US" sz="1200" dirty="0">
                <a:solidFill>
                  <a:srgbClr val="FFFFFF"/>
                </a:solidFill>
              </a:rPr>
              <a:t>: NM Bureau of Vital Records and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2391618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299210"/>
            <a:ext cx="7772400" cy="857250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Heart Disease </a:t>
            </a:r>
            <a:r>
              <a:rPr lang="en-US" sz="2400" dirty="0">
                <a:solidFill>
                  <a:srgbClr val="FFFF00"/>
                </a:solidFill>
              </a:rPr>
              <a:t>Death Rates Ages 65+ by </a:t>
            </a:r>
            <a:r>
              <a:rPr lang="en-US" sz="2400" dirty="0">
                <a:solidFill>
                  <a:srgbClr val="FFFF00"/>
                </a:solidFill>
              </a:rPr>
              <a:t>Sex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New </a:t>
            </a:r>
            <a:r>
              <a:rPr lang="en-US" sz="2400" dirty="0">
                <a:solidFill>
                  <a:srgbClr val="FFFF00"/>
                </a:solidFill>
              </a:rPr>
              <a:t>Mexico, 2012-2014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1180" y="554355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022446"/>
              </p:ext>
            </p:extLst>
          </p:nvPr>
        </p:nvGraphicFramePr>
        <p:xfrm>
          <a:off x="685800" y="234315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884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Rot="1" noChangeArrowheads="1"/>
          </p:cNvSpPr>
          <p:nvPr/>
        </p:nvSpPr>
        <p:spPr bwMode="auto">
          <a:xfrm>
            <a:off x="461963" y="244475"/>
            <a:ext cx="8382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sz="3000">
                <a:solidFill>
                  <a:schemeClr val="bg1"/>
                </a:solidFill>
              </a:rPr>
              <a:t>Comparison of Crude Occupational Injury Fatality Rates: NM and US, 1998-2002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85800" y="6400800"/>
            <a:ext cx="3448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/>
              <a:t>Source: Behavioral Risk Factor Surveillance System</a:t>
            </a:r>
          </a:p>
        </p:txBody>
      </p:sp>
      <p:sp>
        <p:nvSpPr>
          <p:cNvPr id="3076" name="Rectangle 5"/>
          <p:cNvSpPr>
            <a:spLocks noRot="1" noChangeArrowheads="1"/>
          </p:cNvSpPr>
          <p:nvPr/>
        </p:nvSpPr>
        <p:spPr bwMode="auto">
          <a:xfrm>
            <a:off x="2286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Percentage of NM Adults </a:t>
            </a:r>
            <a:r>
              <a:rPr lang="en-US" b="1" dirty="0" smtClean="0">
                <a:solidFill>
                  <a:schemeClr val="tx2"/>
                </a:solidFill>
              </a:rPr>
              <a:t>Age 65+ </a:t>
            </a:r>
          </a:p>
          <a:p>
            <a:pPr algn="ctr" eaLnBrk="0" hangingPunct="0"/>
            <a:r>
              <a:rPr lang="en-US" b="1" dirty="0" smtClean="0">
                <a:solidFill>
                  <a:schemeClr val="tx2"/>
                </a:solidFill>
              </a:rPr>
              <a:t>With </a:t>
            </a:r>
            <a:r>
              <a:rPr lang="en-US" b="1" dirty="0">
                <a:solidFill>
                  <a:schemeClr val="tx2"/>
                </a:solidFill>
              </a:rPr>
              <a:t>Less Than High School Education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by Region, </a:t>
            </a:r>
            <a:r>
              <a:rPr lang="en-US" sz="2000" b="1" dirty="0" smtClean="0">
                <a:solidFill>
                  <a:schemeClr val="tx2"/>
                </a:solidFill>
              </a:rPr>
              <a:t>2014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3077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708735"/>
              </p:ext>
            </p:extLst>
          </p:nvPr>
        </p:nvGraphicFramePr>
        <p:xfrm>
          <a:off x="990600" y="1219200"/>
          <a:ext cx="7421563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07" name="Worksheet" r:id="rId4" imgW="7726666" imgH="5471064" progId="Excel.Sheet.8">
                  <p:embed/>
                </p:oleObj>
              </mc:Choice>
              <mc:Fallback>
                <p:oleObj name="Worksheet" r:id="rId4" imgW="7726666" imgH="547106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7421563" cy="5078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6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57350" y="1028700"/>
            <a:ext cx="58293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kern="0" dirty="0">
                <a:solidFill>
                  <a:srgbClr val="FFFF00"/>
                </a:solidFill>
              </a:rPr>
              <a:t>Heart Disease Death Rates Ages 65+ by Health Regions</a:t>
            </a:r>
            <a:r>
              <a:rPr lang="en-US" sz="2100" kern="0" dirty="0">
                <a:solidFill>
                  <a:srgbClr val="FFFF00"/>
                </a:solidFill>
              </a:rPr>
              <a:t/>
            </a:r>
            <a:br>
              <a:rPr lang="en-US" sz="2100" kern="0" dirty="0">
                <a:solidFill>
                  <a:srgbClr val="FFFF00"/>
                </a:solidFill>
              </a:rPr>
            </a:br>
            <a:r>
              <a:rPr lang="en-US" sz="2100" kern="0" dirty="0">
                <a:solidFill>
                  <a:srgbClr val="FFFF00"/>
                </a:solidFill>
              </a:rPr>
              <a:t>New Mexico, </a:t>
            </a:r>
            <a:r>
              <a:rPr lang="en-US" sz="2100" kern="0" dirty="0">
                <a:solidFill>
                  <a:srgbClr val="FFFF00"/>
                </a:solidFill>
              </a:rPr>
              <a:t>2012-2014</a:t>
            </a:r>
            <a:endParaRPr lang="en-US" sz="2100" kern="0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929123"/>
              </p:ext>
            </p:extLst>
          </p:nvPr>
        </p:nvGraphicFramePr>
        <p:xfrm>
          <a:off x="723900" y="182499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77340" y="529971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35745057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685800" y="1177290"/>
            <a:ext cx="77724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dirty="0">
                <a:solidFill>
                  <a:srgbClr val="FFFF00"/>
                </a:solidFill>
              </a:rPr>
              <a:t>Heart Disease Death Rates Ages 65+ by Rural Urban Counties</a:t>
            </a:r>
            <a:br>
              <a:rPr lang="en-US" sz="2100" dirty="0">
                <a:solidFill>
                  <a:srgbClr val="FFFF00"/>
                </a:solidFill>
              </a:rPr>
            </a:br>
            <a:r>
              <a:rPr lang="en-US" sz="2100" dirty="0">
                <a:solidFill>
                  <a:srgbClr val="FFFF00"/>
                </a:solidFill>
              </a:rPr>
              <a:t>New </a:t>
            </a:r>
            <a:r>
              <a:rPr lang="en-US" sz="2100" dirty="0">
                <a:solidFill>
                  <a:srgbClr val="FFFF00"/>
                </a:solidFill>
              </a:rPr>
              <a:t>Mexico, </a:t>
            </a:r>
            <a:r>
              <a:rPr lang="en-US" sz="2100" dirty="0">
                <a:solidFill>
                  <a:srgbClr val="FFFF00"/>
                </a:solidFill>
              </a:rPr>
              <a:t>2012-2014</a:t>
            </a:r>
            <a:endParaRPr lang="en-US" sz="2100" dirty="0">
              <a:solidFill>
                <a:srgbClr val="FFFF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77340" y="529971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726273"/>
              </p:ext>
            </p:extLst>
          </p:nvPr>
        </p:nvGraphicFramePr>
        <p:xfrm>
          <a:off x="685800" y="203454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87019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57350" y="1028700"/>
            <a:ext cx="58293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kern="0" dirty="0">
                <a:solidFill>
                  <a:srgbClr val="FFFF00"/>
                </a:solidFill>
              </a:rPr>
              <a:t>Cancer Death Rates Ages 65+ by </a:t>
            </a:r>
            <a:r>
              <a:rPr lang="en-US" sz="2100" kern="0" dirty="0">
                <a:solidFill>
                  <a:srgbClr val="FFFF00"/>
                </a:solidFill>
              </a:rPr>
              <a:t>Race/Ethnicity</a:t>
            </a:r>
            <a:br>
              <a:rPr lang="en-US" sz="2100" kern="0" dirty="0">
                <a:solidFill>
                  <a:srgbClr val="FFFF00"/>
                </a:solidFill>
              </a:rPr>
            </a:br>
            <a:r>
              <a:rPr lang="en-US" sz="2100" kern="0" dirty="0">
                <a:solidFill>
                  <a:srgbClr val="FFFF00"/>
                </a:solidFill>
              </a:rPr>
              <a:t>New Mexico, </a:t>
            </a:r>
            <a:r>
              <a:rPr lang="en-US" sz="2100" kern="0" dirty="0">
                <a:solidFill>
                  <a:srgbClr val="FFFF00"/>
                </a:solidFill>
              </a:rPr>
              <a:t>2012-2014</a:t>
            </a:r>
            <a:endParaRPr lang="en-US" sz="2100" kern="0" dirty="0">
              <a:solidFill>
                <a:srgbClr val="FFFF00"/>
              </a:solidFill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60487"/>
              </p:ext>
            </p:extLst>
          </p:nvPr>
        </p:nvGraphicFramePr>
        <p:xfrm>
          <a:off x="1226344" y="1802607"/>
          <a:ext cx="6449616" cy="333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51" name="Worksheet" r:id="rId3" imgW="8564943" imgH="4899714" progId="Excel.Sheet.8">
                  <p:embed/>
                </p:oleObj>
              </mc:Choice>
              <mc:Fallback>
                <p:oleObj name="Worksheet" r:id="rId3" imgW="8564943" imgH="489971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344" y="1802607"/>
                        <a:ext cx="6449616" cy="33373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71650" y="5246988"/>
            <a:ext cx="571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Rate per 100,00 population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Source</a:t>
            </a:r>
            <a:r>
              <a:rPr lang="en-US" sz="1200" dirty="0">
                <a:solidFill>
                  <a:srgbClr val="FFFFFF"/>
                </a:solidFill>
              </a:rPr>
              <a:t>: NM Bureau of Vital Records and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34098486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07857"/>
            <a:ext cx="7772400" cy="857250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Cancer  </a:t>
            </a:r>
            <a:r>
              <a:rPr lang="en-US" sz="2400" dirty="0">
                <a:solidFill>
                  <a:srgbClr val="FFFF00"/>
                </a:solidFill>
              </a:rPr>
              <a:t>Death Rates Ages 65+ by </a:t>
            </a:r>
            <a:r>
              <a:rPr lang="en-US" sz="2400" dirty="0">
                <a:solidFill>
                  <a:srgbClr val="FFFF00"/>
                </a:solidFill>
              </a:rPr>
              <a:t>Sex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New </a:t>
            </a:r>
            <a:r>
              <a:rPr lang="en-US" sz="2400" dirty="0">
                <a:solidFill>
                  <a:srgbClr val="FFFF00"/>
                </a:solidFill>
              </a:rPr>
              <a:t>Mexico, 2012-2014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1180" y="554355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074534"/>
              </p:ext>
            </p:extLst>
          </p:nvPr>
        </p:nvGraphicFramePr>
        <p:xfrm>
          <a:off x="685800" y="1970667"/>
          <a:ext cx="7772400" cy="3458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31487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57350" y="1028700"/>
            <a:ext cx="58293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kern="0" dirty="0">
                <a:solidFill>
                  <a:srgbClr val="FFFF00"/>
                </a:solidFill>
              </a:rPr>
              <a:t>Cancer Death Rates Ages 65+ by Health Regions</a:t>
            </a:r>
            <a:r>
              <a:rPr lang="en-US" sz="2100" kern="0" dirty="0">
                <a:solidFill>
                  <a:srgbClr val="FFFF00"/>
                </a:solidFill>
              </a:rPr>
              <a:t/>
            </a:r>
            <a:br>
              <a:rPr lang="en-US" sz="2100" kern="0" dirty="0">
                <a:solidFill>
                  <a:srgbClr val="FFFF00"/>
                </a:solidFill>
              </a:rPr>
            </a:br>
            <a:r>
              <a:rPr lang="en-US" sz="2100" kern="0" dirty="0">
                <a:solidFill>
                  <a:srgbClr val="FFFF00"/>
                </a:solidFill>
              </a:rPr>
              <a:t>New Mexico, </a:t>
            </a:r>
            <a:r>
              <a:rPr lang="en-US" sz="2100" kern="0" dirty="0">
                <a:solidFill>
                  <a:srgbClr val="FFFF00"/>
                </a:solidFill>
              </a:rPr>
              <a:t>2012-2014</a:t>
            </a:r>
            <a:endParaRPr lang="en-US" sz="2100" kern="0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657897"/>
              </p:ext>
            </p:extLst>
          </p:nvPr>
        </p:nvGraphicFramePr>
        <p:xfrm>
          <a:off x="723900" y="182499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77340" y="529971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5870741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685800" y="1177290"/>
            <a:ext cx="77724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dirty="0">
                <a:solidFill>
                  <a:srgbClr val="FFFF00"/>
                </a:solidFill>
              </a:rPr>
              <a:t>Cancer Death Rates Ages 65+ by Rural Urban Counties</a:t>
            </a:r>
            <a:br>
              <a:rPr lang="en-US" sz="2100" dirty="0">
                <a:solidFill>
                  <a:srgbClr val="FFFF00"/>
                </a:solidFill>
              </a:rPr>
            </a:br>
            <a:r>
              <a:rPr lang="en-US" sz="2100" dirty="0">
                <a:solidFill>
                  <a:srgbClr val="FFFF00"/>
                </a:solidFill>
              </a:rPr>
              <a:t>New </a:t>
            </a:r>
            <a:r>
              <a:rPr lang="en-US" sz="2100" dirty="0">
                <a:solidFill>
                  <a:srgbClr val="FFFF00"/>
                </a:solidFill>
              </a:rPr>
              <a:t>Mexico, </a:t>
            </a:r>
            <a:r>
              <a:rPr lang="en-US" sz="2100" dirty="0">
                <a:solidFill>
                  <a:srgbClr val="FFFF00"/>
                </a:solidFill>
              </a:rPr>
              <a:t>2012-2014</a:t>
            </a:r>
            <a:endParaRPr lang="en-US" sz="2100" dirty="0">
              <a:solidFill>
                <a:srgbClr val="FFFF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77340" y="529971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72287"/>
              </p:ext>
            </p:extLst>
          </p:nvPr>
        </p:nvGraphicFramePr>
        <p:xfrm>
          <a:off x="685800" y="203454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29486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57350" y="1028700"/>
            <a:ext cx="58293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kern="0" dirty="0">
                <a:solidFill>
                  <a:srgbClr val="FFFF00"/>
                </a:solidFill>
              </a:rPr>
              <a:t>Sepsis Death Rates Ages 65+ by </a:t>
            </a:r>
            <a:r>
              <a:rPr lang="en-US" sz="2100" kern="0" dirty="0">
                <a:solidFill>
                  <a:srgbClr val="FFFF00"/>
                </a:solidFill>
              </a:rPr>
              <a:t>Race/Ethnicity</a:t>
            </a:r>
            <a:br>
              <a:rPr lang="en-US" sz="2100" kern="0" dirty="0">
                <a:solidFill>
                  <a:srgbClr val="FFFF00"/>
                </a:solidFill>
              </a:rPr>
            </a:br>
            <a:r>
              <a:rPr lang="en-US" sz="2100" kern="0" dirty="0">
                <a:solidFill>
                  <a:srgbClr val="FFFF00"/>
                </a:solidFill>
              </a:rPr>
              <a:t>New Mexico, </a:t>
            </a:r>
            <a:r>
              <a:rPr lang="en-US" sz="2100" kern="0" dirty="0">
                <a:solidFill>
                  <a:srgbClr val="FFFF00"/>
                </a:solidFill>
              </a:rPr>
              <a:t>2012-2014</a:t>
            </a:r>
            <a:endParaRPr lang="en-US" sz="2100" kern="0" dirty="0">
              <a:solidFill>
                <a:srgbClr val="FFFF00"/>
              </a:solidFill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601841"/>
              </p:ext>
            </p:extLst>
          </p:nvPr>
        </p:nvGraphicFramePr>
        <p:xfrm>
          <a:off x="1226820" y="1802416"/>
          <a:ext cx="6477715" cy="337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75" name="Worksheet" r:id="rId3" imgW="8602978" imgH="4960674" progId="Excel.Sheet.8">
                  <p:embed/>
                </p:oleObj>
              </mc:Choice>
              <mc:Fallback>
                <p:oleObj name="Worksheet" r:id="rId3" imgW="8602978" imgH="496067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820" y="1802416"/>
                        <a:ext cx="6477715" cy="33791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71650" y="5246988"/>
            <a:ext cx="571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Rate per 100,00 population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Source</a:t>
            </a:r>
            <a:r>
              <a:rPr lang="en-US" sz="1200" dirty="0">
                <a:solidFill>
                  <a:srgbClr val="FFFFFF"/>
                </a:solidFill>
              </a:rPr>
              <a:t>: NM Bureau of Vital Records and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26962085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Sepsis  </a:t>
            </a:r>
            <a:r>
              <a:rPr lang="en-US" sz="2400" dirty="0">
                <a:solidFill>
                  <a:srgbClr val="FFFF00"/>
                </a:solidFill>
              </a:rPr>
              <a:t>Death Rates Ages 65+ by </a:t>
            </a:r>
            <a:r>
              <a:rPr lang="en-US" sz="2400" dirty="0">
                <a:solidFill>
                  <a:srgbClr val="FFFF00"/>
                </a:solidFill>
              </a:rPr>
              <a:t>Sex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New </a:t>
            </a:r>
            <a:r>
              <a:rPr lang="en-US" sz="2400" dirty="0">
                <a:solidFill>
                  <a:srgbClr val="FFFF00"/>
                </a:solidFill>
              </a:rPr>
              <a:t>Mexico, 2012-2014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1180" y="554355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642754"/>
              </p:ext>
            </p:extLst>
          </p:nvPr>
        </p:nvGraphicFramePr>
        <p:xfrm>
          <a:off x="685800" y="234315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17999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57350" y="1028700"/>
            <a:ext cx="58293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kern="0" dirty="0">
                <a:solidFill>
                  <a:srgbClr val="FFFF00"/>
                </a:solidFill>
              </a:rPr>
              <a:t>Sepsis Death Rates Ages 65+ by Health Regions</a:t>
            </a:r>
            <a:r>
              <a:rPr lang="en-US" sz="2100" kern="0" dirty="0">
                <a:solidFill>
                  <a:srgbClr val="FFFF00"/>
                </a:solidFill>
              </a:rPr>
              <a:t/>
            </a:r>
            <a:br>
              <a:rPr lang="en-US" sz="2100" kern="0" dirty="0">
                <a:solidFill>
                  <a:srgbClr val="FFFF00"/>
                </a:solidFill>
              </a:rPr>
            </a:br>
            <a:r>
              <a:rPr lang="en-US" sz="2100" kern="0" dirty="0">
                <a:solidFill>
                  <a:srgbClr val="FFFF00"/>
                </a:solidFill>
              </a:rPr>
              <a:t>New Mexico, </a:t>
            </a:r>
            <a:r>
              <a:rPr lang="en-US" sz="2100" kern="0" dirty="0">
                <a:solidFill>
                  <a:srgbClr val="FFFF00"/>
                </a:solidFill>
              </a:rPr>
              <a:t>2012-2014</a:t>
            </a:r>
            <a:endParaRPr lang="en-US" sz="2100" kern="0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613845"/>
              </p:ext>
            </p:extLst>
          </p:nvPr>
        </p:nvGraphicFramePr>
        <p:xfrm>
          <a:off x="723900" y="182499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77340" y="529971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29055439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685800" y="1177290"/>
            <a:ext cx="77724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100" dirty="0">
                <a:solidFill>
                  <a:srgbClr val="FFFF00"/>
                </a:solidFill>
              </a:rPr>
              <a:t>Sepsis Death Rates Ages 65+ by Rural Urban Counties</a:t>
            </a:r>
            <a:br>
              <a:rPr lang="en-US" sz="2100" dirty="0">
                <a:solidFill>
                  <a:srgbClr val="FFFF00"/>
                </a:solidFill>
              </a:rPr>
            </a:br>
            <a:r>
              <a:rPr lang="en-US" sz="2100" dirty="0">
                <a:solidFill>
                  <a:srgbClr val="FFFF00"/>
                </a:solidFill>
              </a:rPr>
              <a:t>New </a:t>
            </a:r>
            <a:r>
              <a:rPr lang="en-US" sz="2100" dirty="0">
                <a:solidFill>
                  <a:srgbClr val="FFFF00"/>
                </a:solidFill>
              </a:rPr>
              <a:t>Mexico, </a:t>
            </a:r>
            <a:r>
              <a:rPr lang="en-US" sz="2100" dirty="0">
                <a:solidFill>
                  <a:srgbClr val="FFFF00"/>
                </a:solidFill>
              </a:rPr>
              <a:t>2012-2014</a:t>
            </a:r>
            <a:endParaRPr lang="en-US" sz="2100" dirty="0">
              <a:solidFill>
                <a:srgbClr val="FFFF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77340" y="5299710"/>
            <a:ext cx="5715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FF"/>
                </a:solidFill>
              </a:rPr>
              <a:t>Source: NM Bureau of Vital Records and Health Statistics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194672"/>
              </p:ext>
            </p:extLst>
          </p:nvPr>
        </p:nvGraphicFramePr>
        <p:xfrm>
          <a:off x="685800" y="2034540"/>
          <a:ext cx="77724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99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38200" y="6400800"/>
            <a:ext cx="3448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/>
              <a:t>Source: Behavioral Risk Factor Surveillance System</a:t>
            </a:r>
          </a:p>
        </p:txBody>
      </p:sp>
      <p:sp>
        <p:nvSpPr>
          <p:cNvPr id="8195" name="Rectangle 4"/>
          <p:cNvSpPr>
            <a:spLocks noRot="1" noChangeArrowheads="1"/>
          </p:cNvSpPr>
          <p:nvPr/>
        </p:nvSpPr>
        <p:spPr bwMode="auto">
          <a:xfrm>
            <a:off x="609600" y="152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Percentage of NM Adults With Less Than High School Education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by Age Group, 2014</a:t>
            </a:r>
            <a:endParaRPr lang="en-US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819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045753"/>
              </p:ext>
            </p:extLst>
          </p:nvPr>
        </p:nvGraphicFramePr>
        <p:xfrm>
          <a:off x="1066800" y="1295400"/>
          <a:ext cx="7431088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34" name="Worksheet" r:id="rId4" imgW="7673288" imgH="5234976" progId="Excel.Sheet.8">
                  <p:embed/>
                </p:oleObj>
              </mc:Choice>
              <mc:Fallback>
                <p:oleObj name="Worksheet" r:id="rId4" imgW="7673288" imgH="523497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431088" cy="501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0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Life expectancy for New Mexico older adults is better than that for US older adults </a:t>
            </a:r>
            <a:endParaRPr lang="en-US" sz="2400" dirty="0" smtClean="0"/>
          </a:p>
          <a:p>
            <a:r>
              <a:rPr lang="en-US" sz="2400" dirty="0" smtClean="0"/>
              <a:t>Geographic</a:t>
            </a:r>
            <a:r>
              <a:rPr lang="en-US" sz="2400" dirty="0" smtClean="0"/>
              <a:t>, particularly unfavorable to rural areas, and racial/ethnic disparities persist in New </a:t>
            </a:r>
            <a:r>
              <a:rPr lang="en-US" sz="2400" dirty="0" smtClean="0"/>
              <a:t>Mexico</a:t>
            </a:r>
          </a:p>
          <a:p>
            <a:pPr lvl="1"/>
            <a:r>
              <a:rPr lang="en-US" sz="2000" dirty="0" smtClean="0"/>
              <a:t>However the disparities do not appear to be as great as those for all ages health indicators</a:t>
            </a:r>
          </a:p>
          <a:p>
            <a:r>
              <a:rPr lang="en-US" sz="2400" smtClean="0"/>
              <a:t>The </a:t>
            </a:r>
            <a:r>
              <a:rPr lang="en-US" sz="2400" dirty="0" smtClean="0"/>
              <a:t>health status of older adults in New Mexico should be tracked on a </a:t>
            </a:r>
            <a:r>
              <a:rPr lang="en-US" sz="2400" smtClean="0"/>
              <a:t>regular basis       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0670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Rot="1" noChangeArrowheads="1"/>
          </p:cNvSpPr>
          <p:nvPr/>
        </p:nvSpPr>
        <p:spPr bwMode="auto">
          <a:xfrm>
            <a:off x="461963" y="244475"/>
            <a:ext cx="8382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sz="3000">
                <a:solidFill>
                  <a:schemeClr val="bg1"/>
                </a:solidFill>
              </a:rPr>
              <a:t>Comparison of Crude Occupational Injury Fatality Rates: NM and US, 1998-2002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762000" y="6324600"/>
            <a:ext cx="3448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eaLnBrk="0" hangingPunct="0"/>
            <a:r>
              <a:rPr lang="en-US" sz="1200" i="1"/>
              <a:t>Source: Behavioral Risk Factor Surveillance System</a:t>
            </a:r>
          </a:p>
        </p:txBody>
      </p:sp>
      <p:sp>
        <p:nvSpPr>
          <p:cNvPr id="4100" name="Rectangle 5"/>
          <p:cNvSpPr>
            <a:spLocks noRot="1" noChangeArrowheads="1"/>
          </p:cNvSpPr>
          <p:nvPr/>
        </p:nvSpPr>
        <p:spPr bwMode="auto">
          <a:xfrm>
            <a:off x="228600" y="1524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algn="ctr" eaLnBrk="0" hangingPunct="0"/>
            <a:r>
              <a:rPr lang="en-US" b="1" dirty="0">
                <a:solidFill>
                  <a:schemeClr val="tx2"/>
                </a:solidFill>
              </a:rPr>
              <a:t>Percentage of NM Adults </a:t>
            </a:r>
            <a:r>
              <a:rPr lang="en-US" b="1" dirty="0" smtClean="0">
                <a:solidFill>
                  <a:schemeClr val="tx2"/>
                </a:solidFill>
              </a:rPr>
              <a:t>Age 65+ Without </a:t>
            </a:r>
            <a:r>
              <a:rPr lang="en-US" b="1" dirty="0">
                <a:solidFill>
                  <a:schemeClr val="tx2"/>
                </a:solidFill>
              </a:rPr>
              <a:t>Health Care Coverage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by Region, </a:t>
            </a:r>
            <a:r>
              <a:rPr lang="en-US" sz="2000" b="1" dirty="0" smtClean="0">
                <a:solidFill>
                  <a:schemeClr val="tx2"/>
                </a:solidFill>
              </a:rPr>
              <a:t>2014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4101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511090"/>
              </p:ext>
            </p:extLst>
          </p:nvPr>
        </p:nvGraphicFramePr>
        <p:xfrm>
          <a:off x="1219200" y="1219200"/>
          <a:ext cx="7405688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32" name="Worksheet" r:id="rId4" imgW="7726666" imgH="5471064" progId="Excel.Sheet.8">
                  <p:embed/>
                </p:oleObj>
              </mc:Choice>
              <mc:Fallback>
                <p:oleObj name="Worksheet" r:id="rId4" imgW="7726666" imgH="547106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7405688" cy="507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91200" y="16764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Statewide:</a:t>
            </a:r>
          </a:p>
          <a:p>
            <a:r>
              <a:rPr lang="en-US" sz="1400" dirty="0" smtClean="0"/>
              <a:t>98.0% of adults age 65+ have coverage.</a:t>
            </a:r>
          </a:p>
          <a:p>
            <a:endParaRPr lang="en-US" sz="1400" dirty="0"/>
          </a:p>
          <a:p>
            <a:r>
              <a:rPr lang="en-US" sz="1400" dirty="0" smtClean="0"/>
              <a:t>92.9% of Adults age 65+ are covered by Medicare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30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36900</TotalTime>
  <Words>2765</Words>
  <Application>Microsoft Office PowerPoint</Application>
  <PresentationFormat>On-screen Show (4:3)</PresentationFormat>
  <Paragraphs>374</Paragraphs>
  <Slides>80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4" baseType="lpstr">
      <vt:lpstr>Calibri</vt:lpstr>
      <vt:lpstr>Times New Roman</vt:lpstr>
      <vt:lpstr>Blank Presentation</vt:lpstr>
      <vt:lpstr>Worksheet</vt:lpstr>
      <vt:lpstr>Health Status of Older Adults in New Mexico </vt:lpstr>
      <vt:lpstr>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Invasive Pneumococcal Disease Rates by Age Group  New Mexico, 2012-2014</vt:lpstr>
      <vt:lpstr>Invasive Pneumococcal Disease Rates 65+ by Gender  New Mexico, 2012-2014</vt:lpstr>
      <vt:lpstr>Invasive Pneumococcal Disease Rates 65+ by Region  New Mexico, 2012-2014</vt:lpstr>
      <vt:lpstr>Invasive Pneumococcal Disease Rates 65+ By Rural/Urban Designation New Mexico, 2012-2014</vt:lpstr>
      <vt:lpstr>Invasive Pneumococcal Disease Rates 65+ by Race/Ethnicity  New Mexico, 2012-2014</vt:lpstr>
      <vt:lpstr>Influenza Hospitalization Rates by Age Group New Mexico, 2014</vt:lpstr>
      <vt:lpstr>Influenza Hospitalization Rates 65+ by Race/Ethnicity New Mexico, 2014</vt:lpstr>
      <vt:lpstr>Influenza Hospitalization Rates 65+ by Gender, New Mexico, 2014</vt:lpstr>
      <vt:lpstr>Health Status of New Mexico Life Expectancy from Age 65</vt:lpstr>
      <vt:lpstr>Life Expectancy from Age 65 New Mexico and United States, 1999 - 2013</vt:lpstr>
      <vt:lpstr>Life Expectancy from Age 65 by Sex New Mexico and United States, 1999 - 2013</vt:lpstr>
      <vt:lpstr>Life Expectancy from Age 65 by Race/Ethnicity New Mexico, 1999 - 2013</vt:lpstr>
      <vt:lpstr>Life Expectancy from Age 65 by Sex  New Mexico and United States, 2013</vt:lpstr>
      <vt:lpstr>Life Expectancy from Age 65 by Race/Ethnicity  New Mexico, 2013</vt:lpstr>
      <vt:lpstr>Life Expectancy from Age 65 by Health Region  New Mexico, 2013</vt:lpstr>
      <vt:lpstr>Life Expectancy from Age 65 by Rural/Urban Categories   New Mexico, 2013</vt:lpstr>
      <vt:lpstr>Total Death Rates Ages 65+ by Region New Mexico, 2014</vt:lpstr>
      <vt:lpstr>Total Death Rates by Ages 65+ by Race/Ethnicity and Sex New Mexico, 2014</vt:lpstr>
      <vt:lpstr>Top 8 Leading Causes of Death For Ages 65 - 74,  New Mexico, 2014 and U.S., 2013 </vt:lpstr>
      <vt:lpstr>Top 8 Leading Causes of Death For Ages 75 - 84,  New Mexico, 2014 and U.S., 2013 </vt:lpstr>
      <vt:lpstr>Top 8 Leading Causes of Death For Ages 85+,  New Mexico, 2014 and U.S., 2013 </vt:lpstr>
      <vt:lpstr>5 Leading Causes of Death For Ages 65+ New Mexico, 2014, and U.S., 2013</vt:lpstr>
      <vt:lpstr> Death Rates by Age Group New Mexico, 2014, and U.S., 2013</vt:lpstr>
      <vt:lpstr>PowerPoint Presentation</vt:lpstr>
      <vt:lpstr>Fall Death Rates Ages 65+ by Sex New Mexico, 2012-2014</vt:lpstr>
      <vt:lpstr>PowerPoint Presentation</vt:lpstr>
      <vt:lpstr>Fall Death Rates Ages 65+ by Rural Urban Counties New Mexico, 2012-2014</vt:lpstr>
      <vt:lpstr>PowerPoint Presentation</vt:lpstr>
      <vt:lpstr>MVI  Death Rates Ages 65+ by Sex New Mexico, 2012-2014</vt:lpstr>
      <vt:lpstr>PowerPoint Presentation</vt:lpstr>
      <vt:lpstr>MVI Death Rates Ages 65+ by Rural Urban Counties New Mexico, 2012-2014</vt:lpstr>
      <vt:lpstr>PowerPoint Presentation</vt:lpstr>
      <vt:lpstr>Suicide Death Rates Ages 65+ by Sex New Mexico, 2012-2014</vt:lpstr>
      <vt:lpstr>PowerPoint Presentation</vt:lpstr>
      <vt:lpstr>Suicide Death Rates Ages 65+ by Rural Urban Counties New Mexico, 2012-2014</vt:lpstr>
      <vt:lpstr>PowerPoint Presentation</vt:lpstr>
      <vt:lpstr>P &amp; I  Death Rates Ages 65+ by Sex New Mexico, 2012-2014</vt:lpstr>
      <vt:lpstr>PowerPoint Presentation</vt:lpstr>
      <vt:lpstr>P &amp; I  Death Rates Ages 65+ by Rural Urban Counties New Mexico, 2012-2014</vt:lpstr>
      <vt:lpstr>PowerPoint Presentation</vt:lpstr>
      <vt:lpstr>Heart Disease Death Rates Ages 65+ by Sex New Mexico, 2012-2014</vt:lpstr>
      <vt:lpstr>PowerPoint Presentation</vt:lpstr>
      <vt:lpstr>Heart Disease Death Rates Ages 65+ by Rural Urban Counties New Mexico, 2012-2014</vt:lpstr>
      <vt:lpstr>PowerPoint Presentation</vt:lpstr>
      <vt:lpstr>Cancer  Death Rates Ages 65+ by Sex New Mexico, 2012-2014</vt:lpstr>
      <vt:lpstr>PowerPoint Presentation</vt:lpstr>
      <vt:lpstr>Cancer Death Rates Ages 65+ by Rural Urban Counties New Mexico, 2012-2014</vt:lpstr>
      <vt:lpstr>PowerPoint Presentation</vt:lpstr>
      <vt:lpstr>Sepsis  Death Rates Ages 65+ by Sex New Mexico, 2012-2014</vt:lpstr>
      <vt:lpstr>PowerPoint Presentation</vt:lpstr>
      <vt:lpstr>Sepsis Death Rates Ages 65+ by Rural Urban Counties New Mexico, 2012-2014</vt:lpstr>
      <vt:lpstr>Conclusions</vt:lpstr>
    </vt:vector>
  </TitlesOfParts>
  <Company>N.M. Public Health District 3, Las Cruces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Mortality by Race/Ethnicity, New Mexico, 1992-1996</dc:title>
  <dc:creator>Michael G. Landen</dc:creator>
  <cp:lastModifiedBy>Michael Landen</cp:lastModifiedBy>
  <cp:revision>648</cp:revision>
  <cp:lastPrinted>2015-05-18T23:30:56Z</cp:lastPrinted>
  <dcterms:created xsi:type="dcterms:W3CDTF">1999-04-14T18:13:57Z</dcterms:created>
  <dcterms:modified xsi:type="dcterms:W3CDTF">2015-09-10T23:59:13Z</dcterms:modified>
</cp:coreProperties>
</file>