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4"/>
  </p:sldMasterIdLst>
  <p:notesMasterIdLst>
    <p:notesMasterId r:id="rId36"/>
  </p:notesMasterIdLst>
  <p:handoutMasterIdLst>
    <p:handoutMasterId r:id="rId37"/>
  </p:handoutMasterIdLst>
  <p:sldIdLst>
    <p:sldId id="259" r:id="rId5"/>
    <p:sldId id="260" r:id="rId6"/>
    <p:sldId id="261" r:id="rId7"/>
    <p:sldId id="262" r:id="rId8"/>
    <p:sldId id="283" r:id="rId9"/>
    <p:sldId id="284" r:id="rId10"/>
    <p:sldId id="282" r:id="rId11"/>
    <p:sldId id="285" r:id="rId12"/>
    <p:sldId id="287" r:id="rId13"/>
    <p:sldId id="286" r:id="rId14"/>
    <p:sldId id="263" r:id="rId15"/>
    <p:sldId id="264" r:id="rId16"/>
    <p:sldId id="265" r:id="rId17"/>
    <p:sldId id="266" r:id="rId18"/>
    <p:sldId id="267" r:id="rId19"/>
    <p:sldId id="270" r:id="rId20"/>
    <p:sldId id="288" r:id="rId21"/>
    <p:sldId id="289" r:id="rId22"/>
    <p:sldId id="271" r:id="rId23"/>
    <p:sldId id="268" r:id="rId24"/>
    <p:sldId id="269" r:id="rId25"/>
    <p:sldId id="281" r:id="rId26"/>
    <p:sldId id="272" r:id="rId27"/>
    <p:sldId id="276" r:id="rId28"/>
    <p:sldId id="273" r:id="rId29"/>
    <p:sldId id="274" r:id="rId30"/>
    <p:sldId id="275" r:id="rId31"/>
    <p:sldId id="278" r:id="rId32"/>
    <p:sldId id="277" r:id="rId33"/>
    <p:sldId id="279" r:id="rId34"/>
    <p:sldId id="280" r:id="rId35"/>
  </p:sldIdLst>
  <p:sldSz cx="12188825" cy="6858000"/>
  <p:notesSz cx="6858000" cy="92154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orient="horz" pos="1008">
          <p15:clr>
            <a:srgbClr val="A4A3A4"/>
          </p15:clr>
        </p15:guide>
        <p15:guide id="3" orient="horz" pos="3888">
          <p15:clr>
            <a:srgbClr val="A4A3A4"/>
          </p15:clr>
        </p15:guide>
        <p15:guide id="4" orient="horz" pos="321">
          <p15:clr>
            <a:srgbClr val="A4A3A4"/>
          </p15:clr>
        </p15:guide>
        <p15:guide id="5" pos="3839">
          <p15:clr>
            <a:srgbClr val="A4A3A4"/>
          </p15:clr>
        </p15:guide>
        <p15:guide id="6" pos="1007">
          <p15:clr>
            <a:srgbClr val="A4A3A4"/>
          </p15:clr>
        </p15:guide>
        <p15:guide id="7" pos="7173">
          <p15:clr>
            <a:srgbClr val="A4A3A4"/>
          </p15:clr>
        </p15:guide>
      </p15:sldGuideLst>
    </p:ext>
    <p:ext uri="{2D200454-40CA-4A62-9FC3-DE9A4176ACB9}">
      <p15:notesGuideLst xmlns:p15="http://schemas.microsoft.com/office/powerpoint/2012/main">
        <p15:guide id="1" orient="horz" pos="2903" userDrawn="1">
          <p15:clr>
            <a:srgbClr val="A4A3A4"/>
          </p15:clr>
        </p15:guide>
        <p15:guide id="2" pos="2160"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981" autoAdjust="0"/>
    <p:restoredTop sz="94660"/>
  </p:normalViewPr>
  <p:slideViewPr>
    <p:cSldViewPr showGuides="1">
      <p:cViewPr varScale="1">
        <p:scale>
          <a:sx n="103" d="100"/>
          <a:sy n="103" d="100"/>
        </p:scale>
        <p:origin x="150" y="180"/>
      </p:cViewPr>
      <p:guideLst>
        <p:guide orient="horz" pos="2160"/>
        <p:guide orient="horz" pos="1008"/>
        <p:guide orient="horz" pos="3888"/>
        <p:guide orient="horz" pos="321"/>
        <p:guide pos="3839"/>
        <p:guide pos="1007"/>
        <p:guide pos="7173"/>
      </p:guideLst>
    </p:cSldViewPr>
  </p:slideViewPr>
  <p:notesTextViewPr>
    <p:cViewPr>
      <p:scale>
        <a:sx n="3" d="2"/>
        <a:sy n="3" d="2"/>
      </p:scale>
      <p:origin x="0" y="0"/>
    </p:cViewPr>
  </p:notesTextViewPr>
  <p:notesViewPr>
    <p:cSldViewPr showGuides="1">
      <p:cViewPr varScale="1">
        <p:scale>
          <a:sx n="76" d="100"/>
          <a:sy n="76" d="100"/>
        </p:scale>
        <p:origin x="3264" y="96"/>
      </p:cViewPr>
      <p:guideLst>
        <p:guide orient="horz" pos="2903"/>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F442EA2-39BA-4C9A-AD59-755D4917D532}" type="doc">
      <dgm:prSet loTypeId="urn:microsoft.com/office/officeart/2005/8/layout/arrow5" loCatId="relationship" qsTypeId="urn:microsoft.com/office/officeart/2005/8/quickstyle/simple4" qsCatId="simple" csTypeId="urn:microsoft.com/office/officeart/2005/8/colors/colorful2" csCatId="colorful" phldr="1"/>
      <dgm:spPr/>
      <dgm:t>
        <a:bodyPr/>
        <a:lstStyle/>
        <a:p>
          <a:endParaRPr lang="en-US"/>
        </a:p>
      </dgm:t>
    </dgm:pt>
    <dgm:pt modelId="{4DF9FE7B-F642-4898-A360-D4E3814E1A3D}">
      <dgm:prSet phldrT="[Text]" custT="1"/>
      <dgm:spPr/>
      <dgm:t>
        <a:bodyPr vert="vert"/>
        <a:lstStyle/>
        <a:p>
          <a:r>
            <a:rPr lang="en-US" sz="1400" dirty="0" smtClean="0"/>
            <a:t>Project Development Team</a:t>
          </a:r>
          <a:endParaRPr lang="en-US" sz="1400" dirty="0"/>
        </a:p>
      </dgm:t>
      <dgm:extLst>
        <a:ext uri="{E40237B7-FDA0-4F09-8148-C483321AD2D9}">
          <dgm14:cNvPr xmlns:dgm14="http://schemas.microsoft.com/office/drawing/2010/diagram" id="0" name="" title="Group A with bulleted tasks underneath"/>
        </a:ext>
      </dgm:extLst>
    </dgm:pt>
    <dgm:pt modelId="{1C10F06D-860A-4604-A7AD-02E614FE3976}" type="parTrans" cxnId="{EBD8BE8D-6018-43E2-B081-034BB5656EB6}">
      <dgm:prSet/>
      <dgm:spPr/>
      <dgm:t>
        <a:bodyPr/>
        <a:lstStyle/>
        <a:p>
          <a:endParaRPr lang="en-US"/>
        </a:p>
      </dgm:t>
    </dgm:pt>
    <dgm:pt modelId="{43C18EFF-81FC-4D70-8C6B-E95FF3730413}" type="sibTrans" cxnId="{EBD8BE8D-6018-43E2-B081-034BB5656EB6}">
      <dgm:prSet/>
      <dgm:spPr/>
      <dgm:t>
        <a:bodyPr/>
        <a:lstStyle/>
        <a:p>
          <a:endParaRPr lang="en-US"/>
        </a:p>
      </dgm:t>
    </dgm:pt>
    <dgm:pt modelId="{EFF2750D-B4B3-474C-8B62-8B638DC31F7E}">
      <dgm:prSet phldrT="[Text]" custT="1"/>
      <dgm:spPr/>
      <dgm:t>
        <a:bodyPr vert="vert"/>
        <a:lstStyle/>
        <a:p>
          <a:r>
            <a:rPr lang="en-US" sz="1400" dirty="0" smtClean="0"/>
            <a:t>Senior Ctr. Director</a:t>
          </a:r>
          <a:endParaRPr lang="en-US" sz="1400" dirty="0"/>
        </a:p>
      </dgm:t>
    </dgm:pt>
    <dgm:pt modelId="{AEBC78E6-CDDC-4C8F-A157-3C51E907FACD}" type="parTrans" cxnId="{A058DDA2-48CA-4E5B-B389-F71A59C262B0}">
      <dgm:prSet/>
      <dgm:spPr/>
      <dgm:t>
        <a:bodyPr/>
        <a:lstStyle/>
        <a:p>
          <a:endParaRPr lang="en-US"/>
        </a:p>
      </dgm:t>
    </dgm:pt>
    <dgm:pt modelId="{75C067D7-FCD2-4969-8F27-4BBDA88E75ED}" type="sibTrans" cxnId="{A058DDA2-48CA-4E5B-B389-F71A59C262B0}">
      <dgm:prSet/>
      <dgm:spPr/>
      <dgm:t>
        <a:bodyPr/>
        <a:lstStyle/>
        <a:p>
          <a:endParaRPr lang="en-US"/>
        </a:p>
      </dgm:t>
    </dgm:pt>
    <dgm:pt modelId="{789CD6DB-3A68-4A41-90BD-4F0CBB3617D1}">
      <dgm:prSet phldrT="[Text]"/>
      <dgm:spPr/>
      <dgm:t>
        <a:bodyPr vert="vert"/>
        <a:lstStyle/>
        <a:p>
          <a:r>
            <a:rPr lang="en-US" sz="1500" dirty="0" smtClean="0"/>
            <a:t>Internal staff</a:t>
          </a:r>
          <a:endParaRPr lang="en-US" sz="1500" dirty="0"/>
        </a:p>
      </dgm:t>
    </dgm:pt>
    <dgm:pt modelId="{C0BEB5FF-8DFB-40B9-A228-C0C6097DDDC4}" type="parTrans" cxnId="{62C10234-45D3-426A-8820-4C0D1D8CBA21}">
      <dgm:prSet/>
      <dgm:spPr/>
      <dgm:t>
        <a:bodyPr/>
        <a:lstStyle/>
        <a:p>
          <a:endParaRPr lang="en-US"/>
        </a:p>
      </dgm:t>
    </dgm:pt>
    <dgm:pt modelId="{1A702531-A59F-4EE2-8246-E2EB0955D8B1}" type="sibTrans" cxnId="{62C10234-45D3-426A-8820-4C0D1D8CBA21}">
      <dgm:prSet/>
      <dgm:spPr/>
      <dgm:t>
        <a:bodyPr/>
        <a:lstStyle/>
        <a:p>
          <a:endParaRPr lang="en-US"/>
        </a:p>
      </dgm:t>
    </dgm:pt>
    <dgm:pt modelId="{3929B1E1-4BC4-4C73-ABE8-27CEF96A3652}">
      <dgm:prSet phldrT="[Text]"/>
      <dgm:spPr/>
      <dgm:t>
        <a:bodyPr/>
        <a:lstStyle/>
        <a:p>
          <a:r>
            <a:rPr lang="en-US" dirty="0" smtClean="0"/>
            <a:t>Fact Gathers</a:t>
          </a:r>
          <a:endParaRPr lang="en-US" dirty="0"/>
        </a:p>
      </dgm:t>
      <dgm:extLst>
        <a:ext uri="{E40237B7-FDA0-4F09-8148-C483321AD2D9}">
          <dgm14:cNvPr xmlns:dgm14="http://schemas.microsoft.com/office/drawing/2010/diagram" id="0" name="" title="Group B with bulleted tasks underneath"/>
        </a:ext>
      </dgm:extLst>
    </dgm:pt>
    <dgm:pt modelId="{F356CC76-9117-4B79-A270-BBBAFD3E9C79}" type="parTrans" cxnId="{1339090C-9A95-4C05-841C-FA3AF987601B}">
      <dgm:prSet/>
      <dgm:spPr/>
      <dgm:t>
        <a:bodyPr/>
        <a:lstStyle/>
        <a:p>
          <a:endParaRPr lang="en-US"/>
        </a:p>
      </dgm:t>
    </dgm:pt>
    <dgm:pt modelId="{19BA0C22-38BB-4E9F-89D5-0FF5FF9F12CE}" type="sibTrans" cxnId="{1339090C-9A95-4C05-841C-FA3AF987601B}">
      <dgm:prSet/>
      <dgm:spPr/>
      <dgm:t>
        <a:bodyPr/>
        <a:lstStyle/>
        <a:p>
          <a:endParaRPr lang="en-US"/>
        </a:p>
      </dgm:t>
    </dgm:pt>
    <dgm:pt modelId="{99E0600D-9954-43F4-8926-13B8777FAAA1}">
      <dgm:prSet phldrT="[Text]"/>
      <dgm:spPr/>
      <dgm:t>
        <a:bodyPr/>
        <a:lstStyle/>
        <a:p>
          <a:r>
            <a:rPr lang="en-US" dirty="0" smtClean="0"/>
            <a:t>Ask the experts</a:t>
          </a:r>
          <a:endParaRPr lang="en-US" dirty="0"/>
        </a:p>
      </dgm:t>
    </dgm:pt>
    <dgm:pt modelId="{BE23F476-2C5C-42ED-BF2B-CD5FC7ADDDF6}" type="parTrans" cxnId="{09FCCB9D-A30A-4326-970E-26252D39327F}">
      <dgm:prSet/>
      <dgm:spPr/>
      <dgm:t>
        <a:bodyPr/>
        <a:lstStyle/>
        <a:p>
          <a:endParaRPr lang="en-US"/>
        </a:p>
      </dgm:t>
    </dgm:pt>
    <dgm:pt modelId="{C44937DC-4907-4769-AA8B-1B3E7391D7B0}" type="sibTrans" cxnId="{09FCCB9D-A30A-4326-970E-26252D39327F}">
      <dgm:prSet/>
      <dgm:spPr/>
      <dgm:t>
        <a:bodyPr/>
        <a:lstStyle/>
        <a:p>
          <a:endParaRPr lang="en-US"/>
        </a:p>
      </dgm:t>
    </dgm:pt>
    <dgm:pt modelId="{0791135C-9DAB-47F6-BE9C-A3E56A2DDA50}">
      <dgm:prSet phldrT="[Text]"/>
      <dgm:spPr/>
      <dgm:t>
        <a:bodyPr/>
        <a:lstStyle/>
        <a:p>
          <a:r>
            <a:rPr lang="en-US" dirty="0" smtClean="0"/>
            <a:t>Gather quotes</a:t>
          </a:r>
          <a:endParaRPr lang="en-US" dirty="0"/>
        </a:p>
      </dgm:t>
    </dgm:pt>
    <dgm:pt modelId="{D6057E63-9793-4991-97C1-30FC405E95A5}" type="parTrans" cxnId="{B3B26E9A-58E5-497B-BD59-F5567958C609}">
      <dgm:prSet/>
      <dgm:spPr/>
      <dgm:t>
        <a:bodyPr/>
        <a:lstStyle/>
        <a:p>
          <a:endParaRPr lang="en-US"/>
        </a:p>
      </dgm:t>
    </dgm:pt>
    <dgm:pt modelId="{B670C2A7-83CB-4F4C-BC19-A3A7C066A822}" type="sibTrans" cxnId="{B3B26E9A-58E5-497B-BD59-F5567958C609}">
      <dgm:prSet/>
      <dgm:spPr/>
      <dgm:t>
        <a:bodyPr/>
        <a:lstStyle/>
        <a:p>
          <a:endParaRPr lang="en-US"/>
        </a:p>
      </dgm:t>
    </dgm:pt>
    <dgm:pt modelId="{60CDF8D0-D4FC-4467-A51E-79C5A58B0B2C}">
      <dgm:prSet phldrT="[Text]" custT="1"/>
      <dgm:spPr/>
      <dgm:t>
        <a:bodyPr/>
        <a:lstStyle/>
        <a:p>
          <a:r>
            <a:rPr lang="en-US" sz="1600" dirty="0" smtClean="0"/>
            <a:t>Action Group</a:t>
          </a:r>
          <a:endParaRPr lang="en-US" sz="1600" dirty="0"/>
        </a:p>
      </dgm:t>
      <dgm:extLst>
        <a:ext uri="{E40237B7-FDA0-4F09-8148-C483321AD2D9}">
          <dgm14:cNvPr xmlns:dgm14="http://schemas.microsoft.com/office/drawing/2010/diagram" id="0" name="" title="Group C with bulleted tasks underneath"/>
        </a:ext>
      </dgm:extLst>
    </dgm:pt>
    <dgm:pt modelId="{E12A269F-AB82-486A-9077-80F2BBBE48C2}" type="parTrans" cxnId="{2BA65DEC-E719-4ED3-8135-48349D42DD04}">
      <dgm:prSet/>
      <dgm:spPr/>
      <dgm:t>
        <a:bodyPr/>
        <a:lstStyle/>
        <a:p>
          <a:endParaRPr lang="en-US"/>
        </a:p>
      </dgm:t>
    </dgm:pt>
    <dgm:pt modelId="{3F7FD59D-A716-4310-A89A-AB6F740D9FFF}" type="sibTrans" cxnId="{2BA65DEC-E719-4ED3-8135-48349D42DD04}">
      <dgm:prSet/>
      <dgm:spPr/>
      <dgm:t>
        <a:bodyPr/>
        <a:lstStyle/>
        <a:p>
          <a:endParaRPr lang="en-US"/>
        </a:p>
      </dgm:t>
    </dgm:pt>
    <dgm:pt modelId="{5DABC1DE-D6E2-455B-9B27-CD845E0FB87B}">
      <dgm:prSet phldrT="[Text]" custT="1"/>
      <dgm:spPr/>
      <dgm:t>
        <a:bodyPr/>
        <a:lstStyle/>
        <a:p>
          <a:r>
            <a:rPr lang="en-US" sz="1400" dirty="0" smtClean="0"/>
            <a:t>Draft application</a:t>
          </a:r>
          <a:endParaRPr lang="en-US" sz="1400" dirty="0"/>
        </a:p>
      </dgm:t>
    </dgm:pt>
    <dgm:pt modelId="{BDD10078-DAC0-4FAB-B57D-7931DF188466}" type="parTrans" cxnId="{4B862B0C-AC43-4079-A219-E202CC4D83F6}">
      <dgm:prSet/>
      <dgm:spPr/>
      <dgm:t>
        <a:bodyPr/>
        <a:lstStyle/>
        <a:p>
          <a:endParaRPr lang="en-US"/>
        </a:p>
      </dgm:t>
    </dgm:pt>
    <dgm:pt modelId="{C92589AF-76AB-44A1-80F3-5C758948ED77}" type="sibTrans" cxnId="{4B862B0C-AC43-4079-A219-E202CC4D83F6}">
      <dgm:prSet/>
      <dgm:spPr/>
      <dgm:t>
        <a:bodyPr/>
        <a:lstStyle/>
        <a:p>
          <a:endParaRPr lang="en-US"/>
        </a:p>
      </dgm:t>
    </dgm:pt>
    <dgm:pt modelId="{5E8A8799-F55C-4144-BDB1-FB1095CC66CD}">
      <dgm:prSet phldrT="[Text]" custT="1"/>
      <dgm:spPr/>
      <dgm:t>
        <a:bodyPr/>
        <a:lstStyle/>
        <a:p>
          <a:r>
            <a:rPr lang="en-US" sz="1400" dirty="0" smtClean="0"/>
            <a:t>Schedule meetings</a:t>
          </a:r>
          <a:endParaRPr lang="en-US" sz="1400" dirty="0"/>
        </a:p>
      </dgm:t>
    </dgm:pt>
    <dgm:pt modelId="{62E7F904-2073-49AD-AF21-0F7D29AA00F7}" type="parTrans" cxnId="{BE35DF61-551F-4FEF-88C2-ED59FA345C88}">
      <dgm:prSet/>
      <dgm:spPr/>
      <dgm:t>
        <a:bodyPr/>
        <a:lstStyle/>
        <a:p>
          <a:endParaRPr lang="en-US"/>
        </a:p>
      </dgm:t>
    </dgm:pt>
    <dgm:pt modelId="{E2C1CC53-1769-4121-8775-76BE67BCD3A8}" type="sibTrans" cxnId="{BE35DF61-551F-4FEF-88C2-ED59FA345C88}">
      <dgm:prSet/>
      <dgm:spPr/>
      <dgm:t>
        <a:bodyPr/>
        <a:lstStyle/>
        <a:p>
          <a:endParaRPr lang="en-US"/>
        </a:p>
      </dgm:t>
    </dgm:pt>
    <dgm:pt modelId="{01043963-5CF2-4AA6-9387-065754A40490}" type="pres">
      <dgm:prSet presAssocID="{3F442EA2-39BA-4C9A-AD59-755D4917D532}" presName="diagram" presStyleCnt="0">
        <dgm:presLayoutVars>
          <dgm:dir/>
          <dgm:resizeHandles val="exact"/>
        </dgm:presLayoutVars>
      </dgm:prSet>
      <dgm:spPr/>
      <dgm:t>
        <a:bodyPr/>
        <a:lstStyle/>
        <a:p>
          <a:endParaRPr lang="en-US"/>
        </a:p>
      </dgm:t>
    </dgm:pt>
    <dgm:pt modelId="{E86095E0-ED9F-4807-AF1B-2B89D6EE1D75}" type="pres">
      <dgm:prSet presAssocID="{4DF9FE7B-F642-4898-A360-D4E3814E1A3D}" presName="arrow" presStyleLbl="node1" presStyleIdx="0" presStyleCnt="3">
        <dgm:presLayoutVars>
          <dgm:bulletEnabled val="1"/>
        </dgm:presLayoutVars>
      </dgm:prSet>
      <dgm:spPr/>
      <dgm:t>
        <a:bodyPr/>
        <a:lstStyle/>
        <a:p>
          <a:endParaRPr lang="en-US"/>
        </a:p>
      </dgm:t>
    </dgm:pt>
    <dgm:pt modelId="{E2B125D8-1E0B-4295-BA9C-8C5E85D5AB8C}" type="pres">
      <dgm:prSet presAssocID="{3929B1E1-4BC4-4C73-ABE8-27CEF96A3652}" presName="arrow" presStyleLbl="node1" presStyleIdx="1" presStyleCnt="3">
        <dgm:presLayoutVars>
          <dgm:bulletEnabled val="1"/>
        </dgm:presLayoutVars>
      </dgm:prSet>
      <dgm:spPr/>
      <dgm:t>
        <a:bodyPr/>
        <a:lstStyle/>
        <a:p>
          <a:endParaRPr lang="en-US"/>
        </a:p>
      </dgm:t>
    </dgm:pt>
    <dgm:pt modelId="{A6496A0A-AB68-40B3-B68E-9921BEB75C52}" type="pres">
      <dgm:prSet presAssocID="{60CDF8D0-D4FC-4467-A51E-79C5A58B0B2C}" presName="arrow" presStyleLbl="node1" presStyleIdx="2" presStyleCnt="3" custRadScaleRad="98416" custRadScaleInc="-4447">
        <dgm:presLayoutVars>
          <dgm:bulletEnabled val="1"/>
        </dgm:presLayoutVars>
      </dgm:prSet>
      <dgm:spPr/>
      <dgm:t>
        <a:bodyPr/>
        <a:lstStyle/>
        <a:p>
          <a:endParaRPr lang="en-US"/>
        </a:p>
      </dgm:t>
    </dgm:pt>
  </dgm:ptLst>
  <dgm:cxnLst>
    <dgm:cxn modelId="{B250FF1E-DBD4-46CE-9A13-ED2A13FE23F3}" type="presOf" srcId="{789CD6DB-3A68-4A41-90BD-4F0CBB3617D1}" destId="{E86095E0-ED9F-4807-AF1B-2B89D6EE1D75}" srcOrd="0" destOrd="2" presId="urn:microsoft.com/office/officeart/2005/8/layout/arrow5"/>
    <dgm:cxn modelId="{BE35DF61-551F-4FEF-88C2-ED59FA345C88}" srcId="{60CDF8D0-D4FC-4467-A51E-79C5A58B0B2C}" destId="{5E8A8799-F55C-4144-BDB1-FB1095CC66CD}" srcOrd="1" destOrd="0" parTransId="{62E7F904-2073-49AD-AF21-0F7D29AA00F7}" sibTransId="{E2C1CC53-1769-4121-8775-76BE67BCD3A8}"/>
    <dgm:cxn modelId="{606828C4-CAD7-4CA0-83DA-B57F0E24DE97}" type="presOf" srcId="{5DABC1DE-D6E2-455B-9B27-CD845E0FB87B}" destId="{A6496A0A-AB68-40B3-B68E-9921BEB75C52}" srcOrd="0" destOrd="1" presId="urn:microsoft.com/office/officeart/2005/8/layout/arrow5"/>
    <dgm:cxn modelId="{2BA65DEC-E719-4ED3-8135-48349D42DD04}" srcId="{3F442EA2-39BA-4C9A-AD59-755D4917D532}" destId="{60CDF8D0-D4FC-4467-A51E-79C5A58B0B2C}" srcOrd="2" destOrd="0" parTransId="{E12A269F-AB82-486A-9077-80F2BBBE48C2}" sibTransId="{3F7FD59D-A716-4310-A89A-AB6F740D9FFF}"/>
    <dgm:cxn modelId="{1339090C-9A95-4C05-841C-FA3AF987601B}" srcId="{3F442EA2-39BA-4C9A-AD59-755D4917D532}" destId="{3929B1E1-4BC4-4C73-ABE8-27CEF96A3652}" srcOrd="1" destOrd="0" parTransId="{F356CC76-9117-4B79-A270-BBBAFD3E9C79}" sibTransId="{19BA0C22-38BB-4E9F-89D5-0FF5FF9F12CE}"/>
    <dgm:cxn modelId="{0387D771-B4E9-47E7-947B-B14B351879C4}" type="presOf" srcId="{3F442EA2-39BA-4C9A-AD59-755D4917D532}" destId="{01043963-5CF2-4AA6-9387-065754A40490}" srcOrd="0" destOrd="0" presId="urn:microsoft.com/office/officeart/2005/8/layout/arrow5"/>
    <dgm:cxn modelId="{124AFFD6-DA75-40B8-A3B5-FE2D57F3C518}" type="presOf" srcId="{0791135C-9DAB-47F6-BE9C-A3E56A2DDA50}" destId="{E2B125D8-1E0B-4295-BA9C-8C5E85D5AB8C}" srcOrd="0" destOrd="2" presId="urn:microsoft.com/office/officeart/2005/8/layout/arrow5"/>
    <dgm:cxn modelId="{B3B26E9A-58E5-497B-BD59-F5567958C609}" srcId="{3929B1E1-4BC4-4C73-ABE8-27CEF96A3652}" destId="{0791135C-9DAB-47F6-BE9C-A3E56A2DDA50}" srcOrd="1" destOrd="0" parTransId="{D6057E63-9793-4991-97C1-30FC405E95A5}" sibTransId="{B670C2A7-83CB-4F4C-BC19-A3A7C066A822}"/>
    <dgm:cxn modelId="{314BE13A-6344-4119-81CF-C5930AA32D9E}" type="presOf" srcId="{4DF9FE7B-F642-4898-A360-D4E3814E1A3D}" destId="{E86095E0-ED9F-4807-AF1B-2B89D6EE1D75}" srcOrd="0" destOrd="0" presId="urn:microsoft.com/office/officeart/2005/8/layout/arrow5"/>
    <dgm:cxn modelId="{90A3E481-3075-4C09-8F50-AD608429EE05}" type="presOf" srcId="{5E8A8799-F55C-4144-BDB1-FB1095CC66CD}" destId="{A6496A0A-AB68-40B3-B68E-9921BEB75C52}" srcOrd="0" destOrd="2" presId="urn:microsoft.com/office/officeart/2005/8/layout/arrow5"/>
    <dgm:cxn modelId="{4B862B0C-AC43-4079-A219-E202CC4D83F6}" srcId="{60CDF8D0-D4FC-4467-A51E-79C5A58B0B2C}" destId="{5DABC1DE-D6E2-455B-9B27-CD845E0FB87B}" srcOrd="0" destOrd="0" parTransId="{BDD10078-DAC0-4FAB-B57D-7931DF188466}" sibTransId="{C92589AF-76AB-44A1-80F3-5C758948ED77}"/>
    <dgm:cxn modelId="{0CF991C6-0696-49CA-BFA8-0C2354FE2724}" type="presOf" srcId="{3929B1E1-4BC4-4C73-ABE8-27CEF96A3652}" destId="{E2B125D8-1E0B-4295-BA9C-8C5E85D5AB8C}" srcOrd="0" destOrd="0" presId="urn:microsoft.com/office/officeart/2005/8/layout/arrow5"/>
    <dgm:cxn modelId="{EBD8BE8D-6018-43E2-B081-034BB5656EB6}" srcId="{3F442EA2-39BA-4C9A-AD59-755D4917D532}" destId="{4DF9FE7B-F642-4898-A360-D4E3814E1A3D}" srcOrd="0" destOrd="0" parTransId="{1C10F06D-860A-4604-A7AD-02E614FE3976}" sibTransId="{43C18EFF-81FC-4D70-8C6B-E95FF3730413}"/>
    <dgm:cxn modelId="{62C10234-45D3-426A-8820-4C0D1D8CBA21}" srcId="{4DF9FE7B-F642-4898-A360-D4E3814E1A3D}" destId="{789CD6DB-3A68-4A41-90BD-4F0CBB3617D1}" srcOrd="1" destOrd="0" parTransId="{C0BEB5FF-8DFB-40B9-A228-C0C6097DDDC4}" sibTransId="{1A702531-A59F-4EE2-8246-E2EB0955D8B1}"/>
    <dgm:cxn modelId="{1077B6E3-71A5-41A2-863B-5E9F820EE2A1}" type="presOf" srcId="{EFF2750D-B4B3-474C-8B62-8B638DC31F7E}" destId="{E86095E0-ED9F-4807-AF1B-2B89D6EE1D75}" srcOrd="0" destOrd="1" presId="urn:microsoft.com/office/officeart/2005/8/layout/arrow5"/>
    <dgm:cxn modelId="{A058DDA2-48CA-4E5B-B389-F71A59C262B0}" srcId="{4DF9FE7B-F642-4898-A360-D4E3814E1A3D}" destId="{EFF2750D-B4B3-474C-8B62-8B638DC31F7E}" srcOrd="0" destOrd="0" parTransId="{AEBC78E6-CDDC-4C8F-A157-3C51E907FACD}" sibTransId="{75C067D7-FCD2-4969-8F27-4BBDA88E75ED}"/>
    <dgm:cxn modelId="{0EE67DD4-DB12-46B4-B755-410D69401CA7}" type="presOf" srcId="{60CDF8D0-D4FC-4467-A51E-79C5A58B0B2C}" destId="{A6496A0A-AB68-40B3-B68E-9921BEB75C52}" srcOrd="0" destOrd="0" presId="urn:microsoft.com/office/officeart/2005/8/layout/arrow5"/>
    <dgm:cxn modelId="{F578DFA2-536F-4D5C-B4EF-C559D6B782CE}" type="presOf" srcId="{99E0600D-9954-43F4-8926-13B8777FAAA1}" destId="{E2B125D8-1E0B-4295-BA9C-8C5E85D5AB8C}" srcOrd="0" destOrd="1" presId="urn:microsoft.com/office/officeart/2005/8/layout/arrow5"/>
    <dgm:cxn modelId="{09FCCB9D-A30A-4326-970E-26252D39327F}" srcId="{3929B1E1-4BC4-4C73-ABE8-27CEF96A3652}" destId="{99E0600D-9954-43F4-8926-13B8777FAAA1}" srcOrd="0" destOrd="0" parTransId="{BE23F476-2C5C-42ED-BF2B-CD5FC7ADDDF6}" sibTransId="{C44937DC-4907-4769-AA8B-1B3E7391D7B0}"/>
    <dgm:cxn modelId="{2CBBAA8B-893A-4AF0-AF1E-AAC6564BFAED}" type="presParOf" srcId="{01043963-5CF2-4AA6-9387-065754A40490}" destId="{E86095E0-ED9F-4807-AF1B-2B89D6EE1D75}" srcOrd="0" destOrd="0" presId="urn:microsoft.com/office/officeart/2005/8/layout/arrow5"/>
    <dgm:cxn modelId="{E4370E1E-31B2-417E-B67B-1CCAF79E8BFE}" type="presParOf" srcId="{01043963-5CF2-4AA6-9387-065754A40490}" destId="{E2B125D8-1E0B-4295-BA9C-8C5E85D5AB8C}" srcOrd="1" destOrd="0" presId="urn:microsoft.com/office/officeart/2005/8/layout/arrow5"/>
    <dgm:cxn modelId="{4C6A9520-7B49-44C2-8B7B-590ABBB6DB57}" type="presParOf" srcId="{01043963-5CF2-4AA6-9387-065754A40490}" destId="{A6496A0A-AB68-40B3-B68E-9921BEB75C52}" srcOrd="2" destOrd="0" presId="urn:microsoft.com/office/officeart/2005/8/layout/arrow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86095E0-ED9F-4807-AF1B-2B89D6EE1D75}">
      <dsp:nvSpPr>
        <dsp:cNvPr id="0" name=""/>
        <dsp:cNvSpPr/>
      </dsp:nvSpPr>
      <dsp:spPr>
        <a:xfrm>
          <a:off x="1290709" y="51723"/>
          <a:ext cx="2233468" cy="2233468"/>
        </a:xfrm>
        <a:prstGeom prst="downArrow">
          <a:avLst>
            <a:gd name="adj1" fmla="val 50000"/>
            <a:gd name="adj2" fmla="val 35000"/>
          </a:avLst>
        </a:prstGeom>
        <a:gradFill rotWithShape="0">
          <a:gsLst>
            <a:gs pos="0">
              <a:schemeClr val="accent2">
                <a:hueOff val="0"/>
                <a:satOff val="0"/>
                <a:lumOff val="0"/>
                <a:alphaOff val="0"/>
                <a:shade val="85000"/>
              </a:schemeClr>
            </a:gs>
            <a:gs pos="100000">
              <a:schemeClr val="accent2">
                <a:hueOff val="0"/>
                <a:satOff val="0"/>
                <a:lumOff val="0"/>
                <a:alphaOff val="0"/>
                <a:tint val="90000"/>
                <a:alpha val="100000"/>
                <a:satMod val="180000"/>
              </a:schemeClr>
            </a:gs>
          </a:gsLst>
          <a:path path="circle">
            <a:fillToRect l="100000" t="100000" r="100000" b="100000"/>
          </a:path>
        </a:gradFill>
        <a:ln>
          <a:noFill/>
        </a:ln>
        <a:effectLst/>
      </dsp:spPr>
      <dsp:style>
        <a:lnRef idx="0">
          <a:scrgbClr r="0" g="0" b="0"/>
        </a:lnRef>
        <a:fillRef idx="3">
          <a:scrgbClr r="0" g="0" b="0"/>
        </a:fillRef>
        <a:effectRef idx="2">
          <a:scrgbClr r="0" g="0" b="0"/>
        </a:effectRef>
        <a:fontRef idx="minor">
          <a:schemeClr val="lt1"/>
        </a:fontRef>
      </dsp:style>
      <dsp:txBody>
        <a:bodyPr spcFirstLastPara="0" vert="vert" wrap="square" lIns="99568" tIns="99568" rIns="99568" bIns="99568" numCol="1" spcCol="1270" anchor="t" anchorCtr="0">
          <a:noAutofit/>
        </a:bodyPr>
        <a:lstStyle/>
        <a:p>
          <a:pPr lvl="0" algn="l" defTabSz="622300">
            <a:lnSpc>
              <a:spcPct val="90000"/>
            </a:lnSpc>
            <a:spcBef>
              <a:spcPct val="0"/>
            </a:spcBef>
            <a:spcAft>
              <a:spcPct val="35000"/>
            </a:spcAft>
          </a:pPr>
          <a:r>
            <a:rPr lang="en-US" sz="1400" kern="1200" dirty="0" smtClean="0"/>
            <a:t>Project Development Team</a:t>
          </a:r>
          <a:endParaRPr lang="en-US" sz="1400" kern="1200" dirty="0"/>
        </a:p>
        <a:p>
          <a:pPr marL="114300" lvl="1" indent="-114300" algn="l" defTabSz="622300">
            <a:lnSpc>
              <a:spcPct val="90000"/>
            </a:lnSpc>
            <a:spcBef>
              <a:spcPct val="0"/>
            </a:spcBef>
            <a:spcAft>
              <a:spcPct val="15000"/>
            </a:spcAft>
            <a:buChar char="••"/>
          </a:pPr>
          <a:r>
            <a:rPr lang="en-US" sz="1400" kern="1200" dirty="0" smtClean="0"/>
            <a:t>Senior Ctr. Director</a:t>
          </a:r>
          <a:endParaRPr lang="en-US" sz="1400" kern="1200" dirty="0"/>
        </a:p>
        <a:p>
          <a:pPr marL="114300" lvl="1" indent="-114300" algn="l" defTabSz="666750">
            <a:lnSpc>
              <a:spcPct val="90000"/>
            </a:lnSpc>
            <a:spcBef>
              <a:spcPct val="0"/>
            </a:spcBef>
            <a:spcAft>
              <a:spcPct val="15000"/>
            </a:spcAft>
            <a:buChar char="••"/>
          </a:pPr>
          <a:r>
            <a:rPr lang="en-US" sz="1500" kern="1200" dirty="0" smtClean="0"/>
            <a:t>Internal staff</a:t>
          </a:r>
          <a:endParaRPr lang="en-US" sz="1500" kern="1200" dirty="0"/>
        </a:p>
      </dsp:txBody>
      <dsp:txXfrm>
        <a:off x="1849076" y="51723"/>
        <a:ext cx="1116734" cy="1842611"/>
      </dsp:txXfrm>
    </dsp:sp>
    <dsp:sp modelId="{E2B125D8-1E0B-4295-BA9C-8C5E85D5AB8C}">
      <dsp:nvSpPr>
        <dsp:cNvPr id="0" name=""/>
        <dsp:cNvSpPr/>
      </dsp:nvSpPr>
      <dsp:spPr>
        <a:xfrm rot="7200000">
          <a:off x="2581136" y="2286808"/>
          <a:ext cx="2233468" cy="2233468"/>
        </a:xfrm>
        <a:prstGeom prst="downArrow">
          <a:avLst>
            <a:gd name="adj1" fmla="val 50000"/>
            <a:gd name="adj2" fmla="val 35000"/>
          </a:avLst>
        </a:prstGeom>
        <a:gradFill rotWithShape="0">
          <a:gsLst>
            <a:gs pos="0">
              <a:schemeClr val="accent2">
                <a:hueOff val="-729781"/>
                <a:satOff val="-6367"/>
                <a:lumOff val="-8236"/>
                <a:alphaOff val="0"/>
                <a:shade val="85000"/>
              </a:schemeClr>
            </a:gs>
            <a:gs pos="100000">
              <a:schemeClr val="accent2">
                <a:hueOff val="-729781"/>
                <a:satOff val="-6367"/>
                <a:lumOff val="-8236"/>
                <a:alphaOff val="0"/>
                <a:tint val="90000"/>
                <a:alpha val="100000"/>
                <a:satMod val="180000"/>
              </a:schemeClr>
            </a:gs>
          </a:gsLst>
          <a:path path="circle">
            <a:fillToRect l="100000" t="100000" r="100000" b="100000"/>
          </a:path>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35128" tIns="135128" rIns="135128" bIns="135128" numCol="1" spcCol="1270" anchor="t" anchorCtr="0">
          <a:noAutofit/>
        </a:bodyPr>
        <a:lstStyle/>
        <a:p>
          <a:pPr lvl="0" algn="l" defTabSz="844550">
            <a:lnSpc>
              <a:spcPct val="90000"/>
            </a:lnSpc>
            <a:spcBef>
              <a:spcPct val="0"/>
            </a:spcBef>
            <a:spcAft>
              <a:spcPct val="35000"/>
            </a:spcAft>
          </a:pPr>
          <a:r>
            <a:rPr lang="en-US" sz="1900" kern="1200" dirty="0" smtClean="0"/>
            <a:t>Fact Gathers</a:t>
          </a:r>
          <a:endParaRPr lang="en-US" sz="1900" kern="1200" dirty="0"/>
        </a:p>
        <a:p>
          <a:pPr marL="114300" lvl="1" indent="-114300" algn="l" defTabSz="666750">
            <a:lnSpc>
              <a:spcPct val="90000"/>
            </a:lnSpc>
            <a:spcBef>
              <a:spcPct val="0"/>
            </a:spcBef>
            <a:spcAft>
              <a:spcPct val="15000"/>
            </a:spcAft>
            <a:buChar char="••"/>
          </a:pPr>
          <a:r>
            <a:rPr lang="en-US" sz="1500" kern="1200" dirty="0" smtClean="0"/>
            <a:t>Ask the experts</a:t>
          </a:r>
          <a:endParaRPr lang="en-US" sz="1500" kern="1200" dirty="0"/>
        </a:p>
        <a:p>
          <a:pPr marL="114300" lvl="1" indent="-114300" algn="l" defTabSz="666750">
            <a:lnSpc>
              <a:spcPct val="90000"/>
            </a:lnSpc>
            <a:spcBef>
              <a:spcPct val="0"/>
            </a:spcBef>
            <a:spcAft>
              <a:spcPct val="15000"/>
            </a:spcAft>
            <a:buChar char="••"/>
          </a:pPr>
          <a:r>
            <a:rPr lang="en-US" sz="1500" kern="1200" dirty="0" smtClean="0"/>
            <a:t>Gather quotes</a:t>
          </a:r>
          <a:endParaRPr lang="en-US" sz="1500" kern="1200" dirty="0"/>
        </a:p>
      </dsp:txBody>
      <dsp:txXfrm rot="-5400000">
        <a:off x="2945811" y="2942889"/>
        <a:ext cx="1842611" cy="1116734"/>
      </dsp:txXfrm>
    </dsp:sp>
    <dsp:sp modelId="{A6496A0A-AB68-40B3-B68E-9921BEB75C52}">
      <dsp:nvSpPr>
        <dsp:cNvPr id="0" name=""/>
        <dsp:cNvSpPr/>
      </dsp:nvSpPr>
      <dsp:spPr>
        <a:xfrm rot="14400000">
          <a:off x="94419" y="2286808"/>
          <a:ext cx="2233468" cy="2233468"/>
        </a:xfrm>
        <a:prstGeom prst="downArrow">
          <a:avLst>
            <a:gd name="adj1" fmla="val 50000"/>
            <a:gd name="adj2" fmla="val 35000"/>
          </a:avLst>
        </a:prstGeom>
        <a:gradFill rotWithShape="0">
          <a:gsLst>
            <a:gs pos="0">
              <a:schemeClr val="accent2">
                <a:hueOff val="-1459563"/>
                <a:satOff val="-12734"/>
                <a:lumOff val="-16471"/>
                <a:alphaOff val="0"/>
                <a:shade val="85000"/>
              </a:schemeClr>
            </a:gs>
            <a:gs pos="100000">
              <a:schemeClr val="accent2">
                <a:hueOff val="-1459563"/>
                <a:satOff val="-12734"/>
                <a:lumOff val="-16471"/>
                <a:alphaOff val="0"/>
                <a:tint val="90000"/>
                <a:alpha val="100000"/>
                <a:satMod val="180000"/>
              </a:schemeClr>
            </a:gs>
          </a:gsLst>
          <a:path path="circle">
            <a:fillToRect l="100000" t="100000" r="100000" b="100000"/>
          </a:path>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13792" tIns="113792" rIns="113792" bIns="113792" numCol="1" spcCol="1270" anchor="t" anchorCtr="0">
          <a:noAutofit/>
        </a:bodyPr>
        <a:lstStyle/>
        <a:p>
          <a:pPr lvl="0" algn="l" defTabSz="711200">
            <a:lnSpc>
              <a:spcPct val="90000"/>
            </a:lnSpc>
            <a:spcBef>
              <a:spcPct val="0"/>
            </a:spcBef>
            <a:spcAft>
              <a:spcPct val="35000"/>
            </a:spcAft>
          </a:pPr>
          <a:r>
            <a:rPr lang="en-US" sz="1600" kern="1200" dirty="0" smtClean="0"/>
            <a:t>Action Group</a:t>
          </a:r>
          <a:endParaRPr lang="en-US" sz="1600" kern="1200" dirty="0"/>
        </a:p>
        <a:p>
          <a:pPr marL="114300" lvl="1" indent="-114300" algn="l" defTabSz="622300">
            <a:lnSpc>
              <a:spcPct val="90000"/>
            </a:lnSpc>
            <a:spcBef>
              <a:spcPct val="0"/>
            </a:spcBef>
            <a:spcAft>
              <a:spcPct val="15000"/>
            </a:spcAft>
            <a:buChar char="••"/>
          </a:pPr>
          <a:r>
            <a:rPr lang="en-US" sz="1400" kern="1200" dirty="0" smtClean="0"/>
            <a:t>Draft application</a:t>
          </a:r>
          <a:endParaRPr lang="en-US" sz="1400" kern="1200" dirty="0"/>
        </a:p>
        <a:p>
          <a:pPr marL="114300" lvl="1" indent="-114300" algn="l" defTabSz="622300">
            <a:lnSpc>
              <a:spcPct val="90000"/>
            </a:lnSpc>
            <a:spcBef>
              <a:spcPct val="0"/>
            </a:spcBef>
            <a:spcAft>
              <a:spcPct val="15000"/>
            </a:spcAft>
            <a:buChar char="••"/>
          </a:pPr>
          <a:r>
            <a:rPr lang="en-US" sz="1400" kern="1200" dirty="0" smtClean="0"/>
            <a:t>Schedule meetings</a:t>
          </a:r>
          <a:endParaRPr lang="en-US" sz="1400" kern="1200" dirty="0"/>
        </a:p>
      </dsp:txBody>
      <dsp:txXfrm rot="5400000">
        <a:off x="120602" y="2942889"/>
        <a:ext cx="1842611" cy="1116734"/>
      </dsp:txXfrm>
    </dsp:sp>
  </dsp:spTree>
</dsp:drawing>
</file>

<file path=ppt/diagrams/layout1.xml><?xml version="1.0" encoding="utf-8"?>
<dgm:layoutDef xmlns:dgm="http://schemas.openxmlformats.org/drawingml/2006/diagram" xmlns:a="http://schemas.openxmlformats.org/drawingml/2006/main" uniqueId="urn:microsoft.com/office/officeart/2005/8/layout/arrow5">
  <dgm:title val=""/>
  <dgm:desc val=""/>
  <dgm:catLst>
    <dgm:cat type="relationship" pri="6000"/>
    <dgm:cat type="process" pri="31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lte" val="2">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 type="diam" refType="w" refFor="ch" refPtType="node" op="equ" fact="1.1"/>
        </dgm:constrLst>
      </dgm:if>
      <dgm:if name="Name11" axis="ch" ptType="node" func="cnt" op="equ" val="5">
        <dgm:constrLst>
          <dgm:constr type="primFontSz" for="ch" ptType="node" op="equ" val="65"/>
          <dgm:constr type="w" for="ch" ptType="node" refType="w"/>
          <dgm:constr type="h" for="ch" ptType="node" refType="w" refFor="ch" refPtType="node" op="equ"/>
          <dgm:constr type="sibSp" refType="w" refFor="ch" refPtType="node" fact="-0.2"/>
          <dgm:constr type="sibSp" refType="h" op="lte" fact="0.1"/>
        </dgm:constrLst>
      </dgm:if>
      <dgm:if name="Name12" axis="ch" ptType="node" func="cnt" op="equ" val="6">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3" axis="ch" ptType="node" func="cnt" op="equ" val="7">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4" axis="ch" ptType="node" func="cnt" op="equ" val="8">
        <dgm:constrLst>
          <dgm:constr type="primFontSz" for="ch" ptType="node" op="equ" val="65"/>
          <dgm:constr type="w" for="ch" ptType="node" refType="w"/>
          <dgm:constr type="h" for="ch" ptType="node" refType="w" refFor="ch" refPtType="node" op="equ"/>
          <dgm:constr type="sibSp"/>
          <dgm:constr type="sibSp" refType="h" op="lte" fact="0.1"/>
        </dgm:constrLst>
      </dgm:if>
      <dgm:if name="Name15" axis="ch" ptType="node" func="cnt" op="gte" val="9">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else name="Name16">
        <dgm:constrLst>
          <dgm:constr type="primFontSz" for="ch" ptType="node" op="equ" val="65"/>
          <dgm:constr type="w" for="ch" ptType="node" refType="w"/>
          <dgm:constr type="h" for="ch" ptType="node" refType="w" refFor="ch" refPtType="node" op="equ"/>
          <dgm:constr type="sibSp" refType="w" refFor="ch" refPtType="node" fact="-0.35"/>
        </dgm:constrLst>
      </dgm:else>
    </dgm:choose>
    <dgm:ruleLst/>
    <dgm:forEach name="Name17" axis="ch" ptType="node">
      <dgm:layoutNode name="arrow">
        <dgm:varLst>
          <dgm:bulletEnabled val="1"/>
        </dgm:varLst>
        <dgm:alg type="tx"/>
        <dgm:shape xmlns:r="http://schemas.openxmlformats.org/officeDocument/2006/relationships" type="downArrow" r:blip="">
          <dgm:adjLst>
            <dgm:adj idx="2" val="0.35"/>
          </dgm:adjLst>
        </dgm:shape>
        <dgm:presOf axis="desOrSelf" ptType="node"/>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0772"/>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0772"/>
          </a:xfrm>
          <a:prstGeom prst="rect">
            <a:avLst/>
          </a:prstGeom>
        </p:spPr>
        <p:txBody>
          <a:bodyPr vert="horz" lIns="91440" tIns="45720" rIns="91440" bIns="45720" rtlCol="0"/>
          <a:lstStyle>
            <a:lvl1pPr algn="r">
              <a:defRPr sz="1200"/>
            </a:lvl1pPr>
          </a:lstStyle>
          <a:p>
            <a:fld id="{BDB7646E-8811-423A-9C42-2CBFADA00A96}" type="datetimeFigureOut">
              <a:rPr lang="en-US" smtClean="0"/>
              <a:t>12/5/2017</a:t>
            </a:fld>
            <a:endParaRPr lang="en-US"/>
          </a:p>
        </p:txBody>
      </p:sp>
      <p:sp>
        <p:nvSpPr>
          <p:cNvPr id="4" name="Footer Placeholder 3"/>
          <p:cNvSpPr>
            <a:spLocks noGrp="1"/>
          </p:cNvSpPr>
          <p:nvPr>
            <p:ph type="ftr" sz="quarter" idx="2"/>
          </p:nvPr>
        </p:nvSpPr>
        <p:spPr>
          <a:xfrm>
            <a:off x="0" y="8753067"/>
            <a:ext cx="2971800" cy="460772"/>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753067"/>
            <a:ext cx="2971800" cy="460772"/>
          </a:xfrm>
          <a:prstGeom prst="rect">
            <a:avLst/>
          </a:prstGeom>
        </p:spPr>
        <p:txBody>
          <a:bodyPr vert="horz" lIns="91440" tIns="45720" rIns="91440" bIns="45720" rtlCol="0" anchor="b"/>
          <a:lstStyle>
            <a:lvl1pPr algn="r">
              <a:defRPr sz="1200"/>
            </a:lvl1pPr>
          </a:lstStyle>
          <a:p>
            <a:fld id="{04360E59-1627-4404-ACC5-51C744AB0F27}" type="slidenum">
              <a:rPr lang="en-US" smtClean="0"/>
              <a:t>‹#›</a:t>
            </a:fld>
            <a:endParaRPr lang="en-US"/>
          </a:p>
        </p:txBody>
      </p:sp>
    </p:spTree>
    <p:extLst>
      <p:ext uri="{BB962C8B-B14F-4D97-AF65-F5344CB8AC3E}">
        <p14:creationId xmlns:p14="http://schemas.microsoft.com/office/powerpoint/2010/main" val="51622542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0772"/>
          </a:xfrm>
          <a:prstGeom prst="rect">
            <a:avLst/>
          </a:prstGeom>
        </p:spPr>
        <p:txBody>
          <a:bodyPr vert="horz" lIns="91440" tIns="45720" rIns="91440" bIns="45720" rtlCol="0"/>
          <a:lstStyle>
            <a:lvl1pPr algn="l">
              <a:defRPr sz="1200">
                <a:solidFill>
                  <a:schemeClr val="tx1"/>
                </a:solidFill>
              </a:defRPr>
            </a:lvl1pPr>
          </a:lstStyle>
          <a:p>
            <a:endParaRPr lang="en-US"/>
          </a:p>
        </p:txBody>
      </p:sp>
      <p:sp>
        <p:nvSpPr>
          <p:cNvPr id="3" name="Date Placeholder 2"/>
          <p:cNvSpPr>
            <a:spLocks noGrp="1"/>
          </p:cNvSpPr>
          <p:nvPr>
            <p:ph type="dt" idx="1"/>
          </p:nvPr>
        </p:nvSpPr>
        <p:spPr>
          <a:xfrm>
            <a:off x="3884613" y="0"/>
            <a:ext cx="2971800" cy="460772"/>
          </a:xfrm>
          <a:prstGeom prst="rect">
            <a:avLst/>
          </a:prstGeom>
        </p:spPr>
        <p:txBody>
          <a:bodyPr vert="horz" lIns="91440" tIns="45720" rIns="91440" bIns="45720" rtlCol="0"/>
          <a:lstStyle>
            <a:lvl1pPr algn="r">
              <a:defRPr sz="1200">
                <a:solidFill>
                  <a:schemeClr val="tx1"/>
                </a:solidFill>
              </a:defRPr>
            </a:lvl1pPr>
          </a:lstStyle>
          <a:p>
            <a:fld id="{D677E230-58DD-43ED-96A1-552DDAB53532}" type="datetimeFigureOut">
              <a:rPr lang="en-US" smtClean="0"/>
              <a:pPr/>
              <a:t>12/5/2017</a:t>
            </a:fld>
            <a:endParaRPr lang="en-US"/>
          </a:p>
        </p:txBody>
      </p:sp>
      <p:sp>
        <p:nvSpPr>
          <p:cNvPr id="4" name="Slide Image Placeholder 3"/>
          <p:cNvSpPr>
            <a:spLocks noGrp="1" noRot="1" noChangeAspect="1"/>
          </p:cNvSpPr>
          <p:nvPr>
            <p:ph type="sldImg" idx="2"/>
          </p:nvPr>
        </p:nvSpPr>
        <p:spPr>
          <a:xfrm>
            <a:off x="358775" y="690563"/>
            <a:ext cx="6140450" cy="3455987"/>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77333"/>
            <a:ext cx="5486400" cy="4146947"/>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53067"/>
            <a:ext cx="2971800" cy="460772"/>
          </a:xfrm>
          <a:prstGeom prst="rect">
            <a:avLst/>
          </a:prstGeom>
        </p:spPr>
        <p:txBody>
          <a:bodyPr vert="horz" lIns="91440" tIns="45720" rIns="91440" bIns="45720" rtlCol="0" anchor="b"/>
          <a:lstStyle>
            <a:lvl1pPr algn="l">
              <a:defRPr sz="1200">
                <a:solidFill>
                  <a:schemeClr val="tx1"/>
                </a:solidFill>
              </a:defRPr>
            </a:lvl1pPr>
          </a:lstStyle>
          <a:p>
            <a:endParaRPr lang="en-US"/>
          </a:p>
        </p:txBody>
      </p:sp>
      <p:sp>
        <p:nvSpPr>
          <p:cNvPr id="7" name="Slide Number Placeholder 6"/>
          <p:cNvSpPr>
            <a:spLocks noGrp="1"/>
          </p:cNvSpPr>
          <p:nvPr>
            <p:ph type="sldNum" sz="quarter" idx="5"/>
          </p:nvPr>
        </p:nvSpPr>
        <p:spPr>
          <a:xfrm>
            <a:off x="3884613" y="8753067"/>
            <a:ext cx="2971800" cy="460772"/>
          </a:xfrm>
          <a:prstGeom prst="rect">
            <a:avLst/>
          </a:prstGeom>
        </p:spPr>
        <p:txBody>
          <a:bodyPr vert="horz" lIns="91440" tIns="45720" rIns="91440" bIns="45720" rtlCol="0" anchor="b"/>
          <a:lstStyle>
            <a:lvl1pPr algn="r">
              <a:defRPr sz="1200">
                <a:solidFill>
                  <a:schemeClr val="tx1"/>
                </a:solidFill>
              </a:defRPr>
            </a:lvl1pPr>
          </a:lstStyle>
          <a:p>
            <a:fld id="{841221E5-7225-48EB-A4EE-420E7BFCF705}" type="slidenum">
              <a:rPr lang="en-US" smtClean="0"/>
              <a:pPr/>
              <a:t>‹#›</a:t>
            </a:fld>
            <a:endParaRPr lang="en-US"/>
          </a:p>
        </p:txBody>
      </p:sp>
    </p:spTree>
    <p:extLst>
      <p:ext uri="{BB962C8B-B14F-4D97-AF65-F5344CB8AC3E}">
        <p14:creationId xmlns:p14="http://schemas.microsoft.com/office/powerpoint/2010/main" val="15566699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2"/>
        </a:solidFill>
        <a:latin typeface="+mn-lt"/>
        <a:ea typeface="+mn-ea"/>
        <a:cs typeface="+mn-cs"/>
      </a:defRPr>
    </a:lvl1pPr>
    <a:lvl2pPr marL="457200" algn="l" defTabSz="914400" rtl="0" eaLnBrk="1" latinLnBrk="0" hangingPunct="1">
      <a:defRPr sz="1200" kern="1200">
        <a:solidFill>
          <a:schemeClr val="tx2"/>
        </a:solidFill>
        <a:latin typeface="+mn-lt"/>
        <a:ea typeface="+mn-ea"/>
        <a:cs typeface="+mn-cs"/>
      </a:defRPr>
    </a:lvl2pPr>
    <a:lvl3pPr marL="914400" algn="l" defTabSz="914400" rtl="0" eaLnBrk="1" latinLnBrk="0" hangingPunct="1">
      <a:defRPr sz="1200" kern="1200">
        <a:solidFill>
          <a:schemeClr val="tx2"/>
        </a:solidFill>
        <a:latin typeface="+mn-lt"/>
        <a:ea typeface="+mn-ea"/>
        <a:cs typeface="+mn-cs"/>
      </a:defRPr>
    </a:lvl3pPr>
    <a:lvl4pPr marL="1371600" algn="l" defTabSz="914400" rtl="0" eaLnBrk="1" latinLnBrk="0" hangingPunct="1">
      <a:defRPr sz="1200" kern="1200">
        <a:solidFill>
          <a:schemeClr val="tx2"/>
        </a:solidFill>
        <a:latin typeface="+mn-lt"/>
        <a:ea typeface="+mn-ea"/>
        <a:cs typeface="+mn-cs"/>
      </a:defRPr>
    </a:lvl4pPr>
    <a:lvl5pPr marL="1828800" algn="l" defTabSz="914400" rtl="0" eaLnBrk="1" latinLnBrk="0" hangingPunct="1">
      <a:defRPr sz="1200" kern="1200">
        <a:solidFill>
          <a:schemeClr val="tx2"/>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41221E5-7225-48EB-A4EE-420E7BFCF705}" type="slidenum">
              <a:rPr lang="en-US" smtClean="0"/>
              <a:pPr/>
              <a:t>1</a:t>
            </a:fld>
            <a:endParaRPr lang="en-US"/>
          </a:p>
        </p:txBody>
      </p:sp>
    </p:spTree>
    <p:extLst>
      <p:ext uri="{BB962C8B-B14F-4D97-AF65-F5344CB8AC3E}">
        <p14:creationId xmlns:p14="http://schemas.microsoft.com/office/powerpoint/2010/main" val="274807413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One of the problems</a:t>
            </a:r>
            <a:r>
              <a:rPr lang="en-US" baseline="0" dirty="0" smtClean="0"/>
              <a:t> we witnessed it the type of professional that was secured to determine critical need.  For instance an electrician provided info on what type of meals equipment to buy.  Contact a distributor for meals equipment.  A senior center director gave an expert opinion on plumbing needs.  If the senior center director was once a licensed plumber that’s fine.  Contact the right experts.  </a:t>
            </a:r>
            <a:endParaRPr lang="en-US" dirty="0"/>
          </a:p>
        </p:txBody>
      </p:sp>
      <p:sp>
        <p:nvSpPr>
          <p:cNvPr id="4" name="Slide Number Placeholder 3"/>
          <p:cNvSpPr>
            <a:spLocks noGrp="1"/>
          </p:cNvSpPr>
          <p:nvPr>
            <p:ph type="sldNum" sz="quarter" idx="10"/>
          </p:nvPr>
        </p:nvSpPr>
        <p:spPr/>
        <p:txBody>
          <a:bodyPr/>
          <a:lstStyle/>
          <a:p>
            <a:fld id="{841221E5-7225-48EB-A4EE-420E7BFCF705}" type="slidenum">
              <a:rPr lang="en-US" smtClean="0"/>
              <a:pPr/>
              <a:t>13</a:t>
            </a:fld>
            <a:endParaRPr lang="en-US"/>
          </a:p>
        </p:txBody>
      </p:sp>
    </p:spTree>
    <p:extLst>
      <p:ext uri="{BB962C8B-B14F-4D97-AF65-F5344CB8AC3E}">
        <p14:creationId xmlns:p14="http://schemas.microsoft.com/office/powerpoint/2010/main" val="282794557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reserve approximately</a:t>
            </a:r>
            <a:r>
              <a:rPr lang="en-US" baseline="0" dirty="0" smtClean="0"/>
              <a:t> 2 months for review, and preparation of our ICIP.  </a:t>
            </a:r>
            <a:r>
              <a:rPr lang="en-US" dirty="0" smtClean="0"/>
              <a:t>Unfortunately</a:t>
            </a:r>
            <a:r>
              <a:rPr lang="en-US" baseline="0" dirty="0" smtClean="0"/>
              <a:t> we cannot disclose the results of the review until DFA, LFC have conducted their hearings in October and November and until it is drafted in a bill.  </a:t>
            </a:r>
            <a:endParaRPr lang="en-US" dirty="0"/>
          </a:p>
        </p:txBody>
      </p:sp>
      <p:sp>
        <p:nvSpPr>
          <p:cNvPr id="4" name="Slide Number Placeholder 3"/>
          <p:cNvSpPr>
            <a:spLocks noGrp="1"/>
          </p:cNvSpPr>
          <p:nvPr>
            <p:ph type="sldNum" sz="quarter" idx="10"/>
          </p:nvPr>
        </p:nvSpPr>
        <p:spPr/>
        <p:txBody>
          <a:bodyPr/>
          <a:lstStyle/>
          <a:p>
            <a:fld id="{841221E5-7225-48EB-A4EE-420E7BFCF705}" type="slidenum">
              <a:rPr lang="en-US" smtClean="0"/>
              <a:pPr/>
              <a:t>14</a:t>
            </a:fld>
            <a:endParaRPr lang="en-US"/>
          </a:p>
        </p:txBody>
      </p:sp>
    </p:spTree>
    <p:extLst>
      <p:ext uri="{BB962C8B-B14F-4D97-AF65-F5344CB8AC3E}">
        <p14:creationId xmlns:p14="http://schemas.microsoft.com/office/powerpoint/2010/main" val="261833387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The applicant documented the outcome of not receiving this funding and that the intended corrective action proposed is considered critical, urgent and/or unavoidable.  Must be quantifiable.  Give examples.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smtClean="0"/>
          </a:p>
          <a:p>
            <a:endParaRPr lang="en-US" dirty="0"/>
          </a:p>
        </p:txBody>
      </p:sp>
      <p:sp>
        <p:nvSpPr>
          <p:cNvPr id="4" name="Slide Number Placeholder 3"/>
          <p:cNvSpPr>
            <a:spLocks noGrp="1"/>
          </p:cNvSpPr>
          <p:nvPr>
            <p:ph type="sldNum" sz="quarter" idx="10"/>
          </p:nvPr>
        </p:nvSpPr>
        <p:spPr/>
        <p:txBody>
          <a:bodyPr/>
          <a:lstStyle/>
          <a:p>
            <a:fld id="{841221E5-7225-48EB-A4EE-420E7BFCF705}" type="slidenum">
              <a:rPr lang="en-US" smtClean="0"/>
              <a:pPr/>
              <a:t>17</a:t>
            </a:fld>
            <a:endParaRPr lang="en-US"/>
          </a:p>
        </p:txBody>
      </p:sp>
    </p:spTree>
    <p:extLst>
      <p:ext uri="{BB962C8B-B14F-4D97-AF65-F5344CB8AC3E}">
        <p14:creationId xmlns:p14="http://schemas.microsoft.com/office/powerpoint/2010/main" val="422219935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Project Oversight vs. Project Management.  Give examples.  Clarify</a:t>
            </a:r>
            <a:r>
              <a:rPr lang="en-US" baseline="0" dirty="0" smtClean="0"/>
              <a:t> meaning.</a:t>
            </a:r>
          </a:p>
          <a:p>
            <a:r>
              <a:rPr lang="en-US" baseline="0" dirty="0" smtClean="0"/>
              <a:t>Operation and maintenance of the facility.  (clarify)</a:t>
            </a:r>
          </a:p>
          <a:p>
            <a:r>
              <a:rPr lang="en-US" baseline="0" dirty="0" smtClean="0"/>
              <a:t>Cost benefit may not be part of the PPS for the 2019 application.</a:t>
            </a:r>
            <a:endParaRPr lang="en-US" dirty="0"/>
          </a:p>
        </p:txBody>
      </p:sp>
      <p:sp>
        <p:nvSpPr>
          <p:cNvPr id="4" name="Slide Number Placeholder 3"/>
          <p:cNvSpPr>
            <a:spLocks noGrp="1"/>
          </p:cNvSpPr>
          <p:nvPr>
            <p:ph type="sldNum" sz="quarter" idx="10"/>
          </p:nvPr>
        </p:nvSpPr>
        <p:spPr/>
        <p:txBody>
          <a:bodyPr/>
          <a:lstStyle/>
          <a:p>
            <a:fld id="{841221E5-7225-48EB-A4EE-420E7BFCF705}" type="slidenum">
              <a:rPr lang="en-US" smtClean="0"/>
              <a:pPr/>
              <a:t>18</a:t>
            </a:fld>
            <a:endParaRPr lang="en-US"/>
          </a:p>
        </p:txBody>
      </p:sp>
    </p:spTree>
    <p:extLst>
      <p:ext uri="{BB962C8B-B14F-4D97-AF65-F5344CB8AC3E}">
        <p14:creationId xmlns:p14="http://schemas.microsoft.com/office/powerpoint/2010/main" val="390912063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If you are submitting</a:t>
            </a:r>
            <a:r>
              <a:rPr lang="en-US" baseline="0" dirty="0" smtClean="0"/>
              <a:t> </a:t>
            </a:r>
            <a:r>
              <a:rPr lang="en-US" dirty="0" smtClean="0"/>
              <a:t>a multimillion</a:t>
            </a:r>
            <a:r>
              <a:rPr lang="en-US" baseline="0" dirty="0" smtClean="0"/>
              <a:t> dollar funding request.  I will be looking at the size, number of people that attend, types of services provided, asset listings, critical need and ability to expend that money within 2 years taking into consideration past administration of funded projects.  </a:t>
            </a:r>
            <a:endParaRPr lang="en-US" dirty="0"/>
          </a:p>
        </p:txBody>
      </p:sp>
      <p:sp>
        <p:nvSpPr>
          <p:cNvPr id="4" name="Slide Number Placeholder 3"/>
          <p:cNvSpPr>
            <a:spLocks noGrp="1"/>
          </p:cNvSpPr>
          <p:nvPr>
            <p:ph type="sldNum" sz="quarter" idx="10"/>
          </p:nvPr>
        </p:nvSpPr>
        <p:spPr/>
        <p:txBody>
          <a:bodyPr/>
          <a:lstStyle/>
          <a:p>
            <a:fld id="{841221E5-7225-48EB-A4EE-420E7BFCF705}" type="slidenum">
              <a:rPr lang="en-US" smtClean="0"/>
              <a:pPr/>
              <a:t>19</a:t>
            </a:fld>
            <a:endParaRPr lang="en-US"/>
          </a:p>
        </p:txBody>
      </p:sp>
    </p:spTree>
    <p:extLst>
      <p:ext uri="{BB962C8B-B14F-4D97-AF65-F5344CB8AC3E}">
        <p14:creationId xmlns:p14="http://schemas.microsoft.com/office/powerpoint/2010/main" val="43461733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Be</a:t>
            </a:r>
            <a:r>
              <a:rPr lang="en-US" baseline="0" dirty="0" smtClean="0"/>
              <a:t> reminded that you should not request the funds to be sold if you are not ready and will not have the ability to expend 5% within 6 months or 85% within 18 months.   What does that mean.  Do you have a good scope of work and available staff to oversee the project, contractors on board and ready to start.  When you receive an award letter you should immediately follow the request to provide the  documents to the department.  If you have audit issues and have not developed or revised your internal policies and procedures then do not sign.  If you have a third party contractor and do not have an Operating and use Agreement, do not sign.  If you expect to change the intent from the original request do not sign.  </a:t>
            </a:r>
            <a:endParaRPr lang="en-US" dirty="0"/>
          </a:p>
        </p:txBody>
      </p:sp>
      <p:sp>
        <p:nvSpPr>
          <p:cNvPr id="4" name="Slide Number Placeholder 3"/>
          <p:cNvSpPr>
            <a:spLocks noGrp="1"/>
          </p:cNvSpPr>
          <p:nvPr>
            <p:ph type="sldNum" sz="quarter" idx="10"/>
          </p:nvPr>
        </p:nvSpPr>
        <p:spPr/>
        <p:txBody>
          <a:bodyPr/>
          <a:lstStyle/>
          <a:p>
            <a:fld id="{841221E5-7225-48EB-A4EE-420E7BFCF705}" type="slidenum">
              <a:rPr lang="en-US" smtClean="0"/>
              <a:pPr/>
              <a:t>20</a:t>
            </a:fld>
            <a:endParaRPr lang="en-US"/>
          </a:p>
        </p:txBody>
      </p:sp>
    </p:spTree>
    <p:extLst>
      <p:ext uri="{BB962C8B-B14F-4D97-AF65-F5344CB8AC3E}">
        <p14:creationId xmlns:p14="http://schemas.microsoft.com/office/powerpoint/2010/main" val="51010263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is in the appropriation</a:t>
            </a:r>
            <a:r>
              <a:rPr lang="en-US" baseline="0" dirty="0" smtClean="0"/>
              <a:t> law and we will uphold these restrictions.  This could include the grantee required to pay back the funds.  </a:t>
            </a:r>
            <a:endParaRPr lang="en-US" dirty="0"/>
          </a:p>
        </p:txBody>
      </p:sp>
      <p:sp>
        <p:nvSpPr>
          <p:cNvPr id="4" name="Slide Number Placeholder 3"/>
          <p:cNvSpPr>
            <a:spLocks noGrp="1"/>
          </p:cNvSpPr>
          <p:nvPr>
            <p:ph type="sldNum" sz="quarter" idx="10"/>
          </p:nvPr>
        </p:nvSpPr>
        <p:spPr/>
        <p:txBody>
          <a:bodyPr/>
          <a:lstStyle/>
          <a:p>
            <a:fld id="{841221E5-7225-48EB-A4EE-420E7BFCF705}" type="slidenum">
              <a:rPr lang="en-US" smtClean="0"/>
              <a:pPr/>
              <a:t>21</a:t>
            </a:fld>
            <a:endParaRPr lang="en-US"/>
          </a:p>
        </p:txBody>
      </p:sp>
    </p:spTree>
    <p:extLst>
      <p:ext uri="{BB962C8B-B14F-4D97-AF65-F5344CB8AC3E}">
        <p14:creationId xmlns:p14="http://schemas.microsoft.com/office/powerpoint/2010/main" val="30809595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solidFill>
                  <a:schemeClr val="accent1">
                    <a:lumMod val="75000"/>
                  </a:schemeClr>
                </a:solidFill>
              </a:rPr>
              <a:t>Currently revising the 2019 template.</a:t>
            </a:r>
            <a:r>
              <a:rPr lang="en-US" baseline="0" dirty="0" smtClean="0">
                <a:solidFill>
                  <a:schemeClr val="accent1">
                    <a:lumMod val="75000"/>
                  </a:schemeClr>
                </a:solidFill>
              </a:rPr>
              <a:t>  Takes into account concerns from DFA, LFC, and Legislators.  </a:t>
            </a:r>
            <a:endParaRPr lang="en-US" dirty="0">
              <a:solidFill>
                <a:schemeClr val="accent1">
                  <a:lumMod val="75000"/>
                </a:schemeClr>
              </a:solidFill>
            </a:endParaRPr>
          </a:p>
        </p:txBody>
      </p:sp>
      <p:sp>
        <p:nvSpPr>
          <p:cNvPr id="4" name="Slide Number Placeholder 3"/>
          <p:cNvSpPr>
            <a:spLocks noGrp="1"/>
          </p:cNvSpPr>
          <p:nvPr>
            <p:ph type="sldNum" sz="quarter" idx="10"/>
          </p:nvPr>
        </p:nvSpPr>
        <p:spPr/>
        <p:txBody>
          <a:bodyPr/>
          <a:lstStyle/>
          <a:p>
            <a:fld id="{841221E5-7225-48EB-A4EE-420E7BFCF705}" type="slidenum">
              <a:rPr lang="en-US" smtClean="0"/>
              <a:pPr/>
              <a:t>4</a:t>
            </a:fld>
            <a:endParaRPr lang="en-US"/>
          </a:p>
        </p:txBody>
      </p:sp>
    </p:spTree>
    <p:extLst>
      <p:ext uri="{BB962C8B-B14F-4D97-AF65-F5344CB8AC3E}">
        <p14:creationId xmlns:p14="http://schemas.microsoft.com/office/powerpoint/2010/main" val="25544848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For Improvement/Renovation Projects be sure to group all project elements together (i.e. for renovations including plan, design, construct, equip).</a:t>
            </a:r>
          </a:p>
          <a:p>
            <a:endParaRPr lang="en-US" dirty="0"/>
          </a:p>
        </p:txBody>
      </p:sp>
      <p:sp>
        <p:nvSpPr>
          <p:cNvPr id="4" name="Slide Number Placeholder 3"/>
          <p:cNvSpPr>
            <a:spLocks noGrp="1"/>
          </p:cNvSpPr>
          <p:nvPr>
            <p:ph type="sldNum" sz="quarter" idx="10"/>
          </p:nvPr>
        </p:nvSpPr>
        <p:spPr/>
        <p:txBody>
          <a:bodyPr/>
          <a:lstStyle/>
          <a:p>
            <a:fld id="{841221E5-7225-48EB-A4EE-420E7BFCF705}" type="slidenum">
              <a:rPr lang="en-US" smtClean="0"/>
              <a:pPr/>
              <a:t>5</a:t>
            </a:fld>
            <a:endParaRPr lang="en-US"/>
          </a:p>
        </p:txBody>
      </p:sp>
    </p:spTree>
    <p:extLst>
      <p:ext uri="{BB962C8B-B14F-4D97-AF65-F5344CB8AC3E}">
        <p14:creationId xmlns:p14="http://schemas.microsoft.com/office/powerpoint/2010/main" val="29963551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41221E5-7225-48EB-A4EE-420E7BFCF705}" type="slidenum">
              <a:rPr lang="en-US" smtClean="0"/>
              <a:pPr/>
              <a:t>6</a:t>
            </a:fld>
            <a:endParaRPr lang="en-US"/>
          </a:p>
        </p:txBody>
      </p:sp>
    </p:spTree>
    <p:extLst>
      <p:ext uri="{BB962C8B-B14F-4D97-AF65-F5344CB8AC3E}">
        <p14:creationId xmlns:p14="http://schemas.microsoft.com/office/powerpoint/2010/main" val="7531606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Operating</a:t>
            </a:r>
            <a:r>
              <a:rPr lang="en-US" baseline="0" dirty="0" smtClean="0"/>
              <a:t> and maintenance – what does it cost you to run the center on a monthly / annual basis.  Cost for heating, cooling, lighting, grounds and interior maintenance, staffing, food, vehicles.  Where does the money come from?  </a:t>
            </a:r>
            <a:endParaRPr lang="en-US" dirty="0"/>
          </a:p>
        </p:txBody>
      </p:sp>
      <p:sp>
        <p:nvSpPr>
          <p:cNvPr id="4" name="Slide Number Placeholder 3"/>
          <p:cNvSpPr>
            <a:spLocks noGrp="1"/>
          </p:cNvSpPr>
          <p:nvPr>
            <p:ph type="sldNum" sz="quarter" idx="10"/>
          </p:nvPr>
        </p:nvSpPr>
        <p:spPr/>
        <p:txBody>
          <a:bodyPr/>
          <a:lstStyle/>
          <a:p>
            <a:fld id="{841221E5-7225-48EB-A4EE-420E7BFCF705}" type="slidenum">
              <a:rPr lang="en-US" smtClean="0"/>
              <a:pPr/>
              <a:t>7</a:t>
            </a:fld>
            <a:endParaRPr lang="en-US"/>
          </a:p>
        </p:txBody>
      </p:sp>
    </p:spTree>
    <p:extLst>
      <p:ext uri="{BB962C8B-B14F-4D97-AF65-F5344CB8AC3E}">
        <p14:creationId xmlns:p14="http://schemas.microsoft.com/office/powerpoint/2010/main" val="22342889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Please make sure you visit with your Councils of Governments, or Area</a:t>
            </a:r>
            <a:r>
              <a:rPr lang="en-US" baseline="0" dirty="0" smtClean="0"/>
              <a:t> Agencies on Aging.  They can help you identify whether your project is ready to proceed to secure funding or if it needs to be developed.  Checklist for project readiness.</a:t>
            </a:r>
            <a:endParaRPr lang="en-US" dirty="0"/>
          </a:p>
        </p:txBody>
      </p:sp>
      <p:sp>
        <p:nvSpPr>
          <p:cNvPr id="4" name="Slide Number Placeholder 3"/>
          <p:cNvSpPr>
            <a:spLocks noGrp="1"/>
          </p:cNvSpPr>
          <p:nvPr>
            <p:ph type="sldNum" sz="quarter" idx="10"/>
          </p:nvPr>
        </p:nvSpPr>
        <p:spPr/>
        <p:txBody>
          <a:bodyPr/>
          <a:lstStyle/>
          <a:p>
            <a:fld id="{841221E5-7225-48EB-A4EE-420E7BFCF705}" type="slidenum">
              <a:rPr lang="en-US" smtClean="0"/>
              <a:pPr/>
              <a:t>8</a:t>
            </a:fld>
            <a:endParaRPr lang="en-US"/>
          </a:p>
        </p:txBody>
      </p:sp>
    </p:spTree>
    <p:extLst>
      <p:ext uri="{BB962C8B-B14F-4D97-AF65-F5344CB8AC3E}">
        <p14:creationId xmlns:p14="http://schemas.microsoft.com/office/powerpoint/2010/main" val="234263686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Hope to have the application online and ready for download in mid to late January.  It</a:t>
            </a:r>
            <a:r>
              <a:rPr lang="en-US" baseline="0" dirty="0" smtClean="0"/>
              <a:t> should be done simultaneous with our training schedule.  Should not change too much from its current version.</a:t>
            </a:r>
            <a:endParaRPr lang="en-US" dirty="0"/>
          </a:p>
        </p:txBody>
      </p:sp>
      <p:sp>
        <p:nvSpPr>
          <p:cNvPr id="4" name="Slide Number Placeholder 3"/>
          <p:cNvSpPr>
            <a:spLocks noGrp="1"/>
          </p:cNvSpPr>
          <p:nvPr>
            <p:ph type="sldNum" sz="quarter" idx="10"/>
          </p:nvPr>
        </p:nvSpPr>
        <p:spPr/>
        <p:txBody>
          <a:bodyPr/>
          <a:lstStyle/>
          <a:p>
            <a:fld id="{841221E5-7225-48EB-A4EE-420E7BFCF705}" type="slidenum">
              <a:rPr lang="en-US" smtClean="0"/>
              <a:pPr/>
              <a:t>9</a:t>
            </a:fld>
            <a:endParaRPr lang="en-US"/>
          </a:p>
        </p:txBody>
      </p:sp>
    </p:spTree>
    <p:extLst>
      <p:ext uri="{BB962C8B-B14F-4D97-AF65-F5344CB8AC3E}">
        <p14:creationId xmlns:p14="http://schemas.microsoft.com/office/powerpoint/2010/main" val="325117654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Envision a team effort.  Discuss in the next</a:t>
            </a:r>
            <a:r>
              <a:rPr lang="en-US" baseline="0" dirty="0" smtClean="0"/>
              <a:t> slides</a:t>
            </a:r>
            <a:endParaRPr lang="en-US" dirty="0"/>
          </a:p>
        </p:txBody>
      </p:sp>
      <p:sp>
        <p:nvSpPr>
          <p:cNvPr id="4" name="Slide Number Placeholder 3"/>
          <p:cNvSpPr>
            <a:spLocks noGrp="1"/>
          </p:cNvSpPr>
          <p:nvPr>
            <p:ph type="sldNum" sz="quarter" idx="10"/>
          </p:nvPr>
        </p:nvSpPr>
        <p:spPr/>
        <p:txBody>
          <a:bodyPr/>
          <a:lstStyle/>
          <a:p>
            <a:fld id="{841221E5-7225-48EB-A4EE-420E7BFCF705}" type="slidenum">
              <a:rPr lang="en-US" smtClean="0"/>
              <a:pPr/>
              <a:t>11</a:t>
            </a:fld>
            <a:endParaRPr lang="en-US"/>
          </a:p>
        </p:txBody>
      </p:sp>
    </p:spTree>
    <p:extLst>
      <p:ext uri="{BB962C8B-B14F-4D97-AF65-F5344CB8AC3E}">
        <p14:creationId xmlns:p14="http://schemas.microsoft.com/office/powerpoint/2010/main" val="1570001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When</a:t>
            </a:r>
            <a:r>
              <a:rPr lang="en-US" baseline="0" dirty="0" smtClean="0"/>
              <a:t> considering costs, determine costs for new addition, new equipment, additional space, how about staff to take on new route, or extra staff for additional activities </a:t>
            </a:r>
            <a:endParaRPr lang="en-US" dirty="0"/>
          </a:p>
        </p:txBody>
      </p:sp>
      <p:sp>
        <p:nvSpPr>
          <p:cNvPr id="4" name="Slide Number Placeholder 3"/>
          <p:cNvSpPr>
            <a:spLocks noGrp="1"/>
          </p:cNvSpPr>
          <p:nvPr>
            <p:ph type="sldNum" sz="quarter" idx="10"/>
          </p:nvPr>
        </p:nvSpPr>
        <p:spPr/>
        <p:txBody>
          <a:bodyPr/>
          <a:lstStyle/>
          <a:p>
            <a:fld id="{841221E5-7225-48EB-A4EE-420E7BFCF705}" type="slidenum">
              <a:rPr lang="en-US" smtClean="0"/>
              <a:pPr/>
              <a:t>12</a:t>
            </a:fld>
            <a:endParaRPr lang="en-US"/>
          </a:p>
        </p:txBody>
      </p:sp>
    </p:spTree>
    <p:extLst>
      <p:ext uri="{BB962C8B-B14F-4D97-AF65-F5344CB8AC3E}">
        <p14:creationId xmlns:p14="http://schemas.microsoft.com/office/powerpoint/2010/main" val="170569880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bwMode="ltGray">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2428669" y="1600200"/>
            <a:ext cx="8329031" cy="2680127"/>
          </a:xfrm>
          <a:noFill/>
          <a:effectLst>
            <a:softEdge rad="31750"/>
          </a:effectLst>
        </p:spPr>
        <p:txBody>
          <a:bodyPr anchor="b">
            <a:noAutofit/>
          </a:bodyPr>
          <a:lstStyle>
            <a:lvl1pPr>
              <a:defRPr sz="5400">
                <a:solidFill>
                  <a:schemeClr val="bg1"/>
                </a:solidFill>
              </a:defRPr>
            </a:lvl1pPr>
          </a:lstStyle>
          <a:p>
            <a:r>
              <a:rPr lang="en-US" smtClean="0"/>
              <a:t>Click to edit Master title style</a:t>
            </a:r>
            <a:endParaRPr dirty="0"/>
          </a:p>
        </p:txBody>
      </p:sp>
      <p:sp>
        <p:nvSpPr>
          <p:cNvPr id="3" name="Subtitle 2"/>
          <p:cNvSpPr>
            <a:spLocks noGrp="1"/>
          </p:cNvSpPr>
          <p:nvPr>
            <p:ph type="subTitle" idx="1"/>
          </p:nvPr>
        </p:nvSpPr>
        <p:spPr>
          <a:xfrm>
            <a:off x="2428669" y="4344915"/>
            <a:ext cx="7516442" cy="1116085"/>
          </a:xfrm>
        </p:spPr>
        <p:txBody>
          <a:bodyPr>
            <a:normAutofit/>
          </a:bodyPr>
          <a:lstStyle>
            <a:lvl1pPr marL="0" indent="0" algn="l">
              <a:spcBef>
                <a:spcPts val="0"/>
              </a:spcBef>
              <a:buNone/>
              <a:defRPr sz="32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a:xfrm>
            <a:off x="4699025" y="6356351"/>
            <a:ext cx="1218883" cy="365125"/>
          </a:xfrm>
        </p:spPr>
        <p:txBody>
          <a:bodyPr/>
          <a:lstStyle>
            <a:lvl1pPr>
              <a:defRPr>
                <a:solidFill>
                  <a:schemeClr val="bg1"/>
                </a:solidFill>
              </a:defRPr>
            </a:lvl1pPr>
          </a:lstStyle>
          <a:p>
            <a:fld id="{A0253C03-C60F-4FF5-BBBF-078D44B72E7D}" type="datetime1">
              <a:rPr lang="en-US" smtClean="0"/>
              <a:t>12/5/2017</a:t>
            </a:fld>
            <a:endParaRPr lang="en-US" dirty="0"/>
          </a:p>
        </p:txBody>
      </p:sp>
      <p:sp>
        <p:nvSpPr>
          <p:cNvPr id="5" name="Footer Placeholder 4"/>
          <p:cNvSpPr>
            <a:spLocks noGrp="1"/>
          </p:cNvSpPr>
          <p:nvPr>
            <p:ph type="ftr" sz="quarter" idx="11"/>
          </p:nvPr>
        </p:nvSpPr>
        <p:spPr>
          <a:xfrm>
            <a:off x="6114708" y="6356351"/>
            <a:ext cx="3974065" cy="365125"/>
          </a:xfrm>
        </p:spPr>
        <p:txBody>
          <a:bodyPr/>
          <a:lstStyle>
            <a:lvl1pPr>
              <a:defRPr>
                <a:solidFill>
                  <a:schemeClr val="bg1"/>
                </a:solidFill>
              </a:defRPr>
            </a:lvl1pPr>
          </a:lstStyle>
          <a:p>
            <a:r>
              <a:rPr lang="en-US"/>
              <a:t>Add a footer</a:t>
            </a:r>
          </a:p>
        </p:txBody>
      </p:sp>
      <p:sp>
        <p:nvSpPr>
          <p:cNvPr id="6" name="Slide Number Placeholder 5"/>
          <p:cNvSpPr>
            <a:spLocks noGrp="1"/>
          </p:cNvSpPr>
          <p:nvPr>
            <p:ph type="sldNum" sz="quarter" idx="12"/>
          </p:nvPr>
        </p:nvSpPr>
        <p:spPr>
          <a:xfrm>
            <a:off x="10285571" y="6356351"/>
            <a:ext cx="609441" cy="365125"/>
          </a:xfrm>
        </p:spPr>
        <p:txBody>
          <a:bodyPr/>
          <a:lstStyle>
            <a:lvl1pPr>
              <a:defRPr>
                <a:solidFill>
                  <a:schemeClr val="bg1"/>
                </a:solidFill>
              </a:defRPr>
            </a:lvl1pPr>
          </a:lstStyle>
          <a:p>
            <a:fld id="{7DC1BBB0-96F0-4077-A278-0F3FB5C104D3}" type="slidenum">
              <a:rPr lang="en-US" smtClean="0"/>
              <a:pPr/>
              <a:t>‹#›</a:t>
            </a:fld>
            <a:endParaRPr lang="en-US"/>
          </a:p>
        </p:txBody>
      </p:sp>
    </p:spTree>
    <p:extLst>
      <p:ext uri="{BB962C8B-B14F-4D97-AF65-F5344CB8AC3E}">
        <p14:creationId xmlns:p14="http://schemas.microsoft.com/office/powerpoint/2010/main" val="14909882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vl6pPr>
              <a:defRPr/>
            </a:lvl6pPr>
            <a:lvl7pPr>
              <a:defRPr/>
            </a:lvl7pPr>
            <a:lvl8pPr>
              <a:defRPr/>
            </a:lvl8pPr>
            <a:lvl9pP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DA056D9D-9483-42E7-8CD7-15EDE1A4DDC4}" type="datetime1">
              <a:rPr lang="en-US" smtClean="0"/>
              <a:t>12/5/2017</a:t>
            </a:fld>
            <a:endParaRPr lang="en-US"/>
          </a:p>
        </p:txBody>
      </p:sp>
      <p:sp>
        <p:nvSpPr>
          <p:cNvPr id="5" name="Footer Placeholder 4"/>
          <p:cNvSpPr>
            <a:spLocks noGrp="1"/>
          </p:cNvSpPr>
          <p:nvPr>
            <p:ph type="ftr" sz="quarter" idx="11"/>
          </p:nvPr>
        </p:nvSpPr>
        <p:spPr/>
        <p:txBody>
          <a:bodyPr/>
          <a:lstStyle/>
          <a:p>
            <a:r>
              <a:rPr lang="en-US"/>
              <a:t>Add a footer</a:t>
            </a:r>
          </a:p>
        </p:txBody>
      </p:sp>
      <p:sp>
        <p:nvSpPr>
          <p:cNvPr id="6" name="Slide Number Placeholder 5"/>
          <p:cNvSpPr>
            <a:spLocks noGrp="1"/>
          </p:cNvSpPr>
          <p:nvPr>
            <p:ph type="sldNum" sz="quarter" idx="12"/>
          </p:nvPr>
        </p:nvSpPr>
        <p:spPr/>
        <p:txBody>
          <a:bodyPr/>
          <a:lstStyle/>
          <a:p>
            <a:fld id="{7DC1BBB0-96F0-4077-A278-0F3FB5C104D3}" type="slidenum">
              <a:rPr lang="en-US" smtClean="0"/>
              <a:t>‹#›</a:t>
            </a:fld>
            <a:endParaRPr lang="en-US"/>
          </a:p>
        </p:txBody>
      </p:sp>
    </p:spTree>
    <p:extLst>
      <p:ext uri="{BB962C8B-B14F-4D97-AF65-F5344CB8AC3E}">
        <p14:creationId xmlns:p14="http://schemas.microsoft.com/office/powerpoint/2010/main" val="6661610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9612" y="685800"/>
            <a:ext cx="1787526" cy="5486400"/>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1598613" y="685800"/>
            <a:ext cx="7848599"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99FD5F10-92B8-46C7-A107-1CF6EB1C2F18}" type="datetime1">
              <a:rPr lang="en-US" smtClean="0"/>
              <a:t>12/5/2017</a:t>
            </a:fld>
            <a:endParaRPr lang="en-US"/>
          </a:p>
        </p:txBody>
      </p:sp>
      <p:sp>
        <p:nvSpPr>
          <p:cNvPr id="5" name="Footer Placeholder 4"/>
          <p:cNvSpPr>
            <a:spLocks noGrp="1"/>
          </p:cNvSpPr>
          <p:nvPr>
            <p:ph type="ftr" sz="quarter" idx="11"/>
          </p:nvPr>
        </p:nvSpPr>
        <p:spPr/>
        <p:txBody>
          <a:bodyPr/>
          <a:lstStyle/>
          <a:p>
            <a:r>
              <a:rPr lang="en-US"/>
              <a:t>Add a footer</a:t>
            </a:r>
          </a:p>
        </p:txBody>
      </p:sp>
      <p:sp>
        <p:nvSpPr>
          <p:cNvPr id="6" name="Slide Number Placeholder 5"/>
          <p:cNvSpPr>
            <a:spLocks noGrp="1"/>
          </p:cNvSpPr>
          <p:nvPr>
            <p:ph type="sldNum" sz="quarter" idx="12"/>
          </p:nvPr>
        </p:nvSpPr>
        <p:spPr/>
        <p:txBody>
          <a:bodyPr/>
          <a:lstStyle/>
          <a:p>
            <a:fld id="{7DC1BBB0-96F0-4077-A278-0F3FB5C104D3}" type="slidenum">
              <a:rPr lang="en-US" smtClean="0"/>
              <a:t>‹#›</a:t>
            </a:fld>
            <a:endParaRPr lang="en-US"/>
          </a:p>
        </p:txBody>
      </p:sp>
    </p:spTree>
    <p:extLst>
      <p:ext uri="{BB962C8B-B14F-4D97-AF65-F5344CB8AC3E}">
        <p14:creationId xmlns:p14="http://schemas.microsoft.com/office/powerpoint/2010/main" val="19172947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4C940BF0-453F-47A9-9012-5AED3B22E7A1}" type="datetime1">
              <a:rPr lang="en-US" smtClean="0"/>
              <a:t>12/5/2017</a:t>
            </a:fld>
            <a:endParaRPr lang="en-US" dirty="0"/>
          </a:p>
        </p:txBody>
      </p:sp>
      <p:sp>
        <p:nvSpPr>
          <p:cNvPr id="5" name="Footer Placeholder 4"/>
          <p:cNvSpPr>
            <a:spLocks noGrp="1"/>
          </p:cNvSpPr>
          <p:nvPr>
            <p:ph type="ftr" sz="quarter" idx="11"/>
          </p:nvPr>
        </p:nvSpPr>
        <p:spPr/>
        <p:txBody>
          <a:bodyPr/>
          <a:lstStyle/>
          <a:p>
            <a:r>
              <a:rPr lang="en-US"/>
              <a:t>Add a footer</a:t>
            </a:r>
          </a:p>
        </p:txBody>
      </p:sp>
      <p:sp>
        <p:nvSpPr>
          <p:cNvPr id="6" name="Slide Number Placeholder 5"/>
          <p:cNvSpPr>
            <a:spLocks noGrp="1"/>
          </p:cNvSpPr>
          <p:nvPr>
            <p:ph type="sldNum" sz="quarter" idx="12"/>
          </p:nvPr>
        </p:nvSpPr>
        <p:spPr/>
        <p:txBody>
          <a:bodyPr/>
          <a:lstStyle/>
          <a:p>
            <a:fld id="{7DC1BBB0-96F0-4077-A278-0F3FB5C104D3}" type="slidenum">
              <a:rPr lang="en-US" smtClean="0"/>
              <a:t>‹#›</a:t>
            </a:fld>
            <a:endParaRPr lang="en-US"/>
          </a:p>
        </p:txBody>
      </p:sp>
    </p:spTree>
    <p:extLst>
      <p:ext uri="{BB962C8B-B14F-4D97-AF65-F5344CB8AC3E}">
        <p14:creationId xmlns:p14="http://schemas.microsoft.com/office/powerpoint/2010/main" val="31355299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598613" y="1600201"/>
            <a:ext cx="8283272" cy="2654064"/>
          </a:xfrm>
        </p:spPr>
        <p:txBody>
          <a:bodyPr anchor="b">
            <a:normAutofit/>
          </a:bodyPr>
          <a:lstStyle>
            <a:lvl1pPr algn="l">
              <a:defRPr sz="5400" b="0" cap="none" baseline="0"/>
            </a:lvl1pPr>
          </a:lstStyle>
          <a:p>
            <a:r>
              <a:rPr lang="en-US" smtClean="0"/>
              <a:t>Click to edit Master title style</a:t>
            </a:r>
            <a:endParaRPr dirty="0"/>
          </a:p>
        </p:txBody>
      </p:sp>
      <p:sp>
        <p:nvSpPr>
          <p:cNvPr id="3" name="Text Placeholder 2"/>
          <p:cNvSpPr>
            <a:spLocks noGrp="1"/>
          </p:cNvSpPr>
          <p:nvPr>
            <p:ph type="body" idx="1"/>
          </p:nvPr>
        </p:nvSpPr>
        <p:spPr>
          <a:xfrm>
            <a:off x="1598613" y="4259996"/>
            <a:ext cx="7264623" cy="1150203"/>
          </a:xfrm>
        </p:spPr>
        <p:txBody>
          <a:bodyPr anchor="t">
            <a:normAutofit/>
          </a:bodyPr>
          <a:lstStyle>
            <a:lvl1pPr marL="0" indent="0">
              <a:spcBef>
                <a:spcPts val="0"/>
              </a:spcBef>
              <a:buNone/>
              <a:defRPr sz="32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solidFill>
                  <a:schemeClr val="tx1"/>
                </a:solidFill>
              </a:defRPr>
            </a:lvl1pPr>
          </a:lstStyle>
          <a:p>
            <a:fld id="{1F6906E3-B742-4986-90B6-990F07048832}" type="datetime1">
              <a:rPr lang="en-US" smtClean="0"/>
              <a:t>12/5/2017</a:t>
            </a:fld>
            <a:endParaRPr lang="en-US" dirty="0"/>
          </a:p>
        </p:txBody>
      </p:sp>
      <p:sp>
        <p:nvSpPr>
          <p:cNvPr id="5" name="Footer Placeholder 4"/>
          <p:cNvSpPr>
            <a:spLocks noGrp="1"/>
          </p:cNvSpPr>
          <p:nvPr>
            <p:ph type="ftr" sz="quarter" idx="11"/>
          </p:nvPr>
        </p:nvSpPr>
        <p:spPr/>
        <p:txBody>
          <a:bodyPr/>
          <a:lstStyle>
            <a:lvl1pPr>
              <a:defRPr>
                <a:solidFill>
                  <a:schemeClr val="tx1"/>
                </a:solidFill>
              </a:defRPr>
            </a:lvl1pPr>
          </a:lstStyle>
          <a:p>
            <a:r>
              <a:rPr lang="en-US"/>
              <a:t>Add a footer</a:t>
            </a:r>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7DC1BBB0-96F0-4077-A278-0F3FB5C104D3}" type="slidenum">
              <a:rPr lang="en-US" smtClean="0"/>
              <a:pPr/>
              <a:t>‹#›</a:t>
            </a:fld>
            <a:endParaRPr lang="en-US"/>
          </a:p>
        </p:txBody>
      </p:sp>
    </p:spTree>
    <p:extLst>
      <p:ext uri="{BB962C8B-B14F-4D97-AF65-F5344CB8AC3E}">
        <p14:creationId xmlns:p14="http://schemas.microsoft.com/office/powerpoint/2010/main" val="27749117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1593436" y="1600200"/>
            <a:ext cx="4814586"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6561651" y="1600200"/>
            <a:ext cx="4814586" cy="4572000"/>
          </a:xfrm>
        </p:spPr>
        <p:txBody>
          <a:bodyPr/>
          <a:lstStyle>
            <a:lvl1pPr>
              <a:defRPr sz="2800"/>
            </a:lvl1pPr>
            <a:lvl2pPr>
              <a:defRPr sz="2400"/>
            </a:lvl2pPr>
            <a:lvl3pPr>
              <a:defRPr sz="2000"/>
            </a:lvl3pPr>
            <a:lvl4pPr>
              <a:defRPr sz="1800"/>
            </a:lvl4pPr>
            <a:lvl5pPr>
              <a:defRPr sz="1800"/>
            </a:lvl5pPr>
            <a:lvl6pPr>
              <a:defRPr sz="1800" baseline="0"/>
            </a:lvl6pPr>
            <a:lvl7pPr>
              <a:defRPr sz="1800" baseline="0"/>
            </a:lvl7pPr>
            <a:lvl8pPr>
              <a:defRPr sz="1800" baseline="0"/>
            </a:lvl8pPr>
            <a:lvl9pPr>
              <a:defRPr sz="18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A31A372C-B131-4034-B61F-BCF761990A4F}" type="datetime1">
              <a:rPr lang="en-US" smtClean="0"/>
              <a:t>12/5/2017</a:t>
            </a:fld>
            <a:endParaRPr lang="en-US"/>
          </a:p>
        </p:txBody>
      </p:sp>
      <p:sp>
        <p:nvSpPr>
          <p:cNvPr id="6" name="Footer Placeholder 5"/>
          <p:cNvSpPr>
            <a:spLocks noGrp="1"/>
          </p:cNvSpPr>
          <p:nvPr>
            <p:ph type="ftr" sz="quarter" idx="11"/>
          </p:nvPr>
        </p:nvSpPr>
        <p:spPr/>
        <p:txBody>
          <a:bodyPr/>
          <a:lstStyle/>
          <a:p>
            <a:r>
              <a:rPr lang="en-US"/>
              <a:t>Add a footer</a:t>
            </a:r>
          </a:p>
        </p:txBody>
      </p:sp>
      <p:sp>
        <p:nvSpPr>
          <p:cNvPr id="7" name="Slide Number Placeholder 6"/>
          <p:cNvSpPr>
            <a:spLocks noGrp="1"/>
          </p:cNvSpPr>
          <p:nvPr>
            <p:ph type="sldNum" sz="quarter" idx="12"/>
          </p:nvPr>
        </p:nvSpPr>
        <p:spPr/>
        <p:txBody>
          <a:bodyPr/>
          <a:lstStyle/>
          <a:p>
            <a:fld id="{7DC1BBB0-96F0-4077-A278-0F3FB5C104D3}" type="slidenum">
              <a:rPr lang="en-US" smtClean="0"/>
              <a:t>‹#›</a:t>
            </a:fld>
            <a:endParaRPr lang="en-US"/>
          </a:p>
        </p:txBody>
      </p:sp>
    </p:spTree>
    <p:extLst>
      <p:ext uri="{BB962C8B-B14F-4D97-AF65-F5344CB8AC3E}">
        <p14:creationId xmlns:p14="http://schemas.microsoft.com/office/powerpoint/2010/main" val="37834016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593436" y="177800"/>
            <a:ext cx="9782801" cy="1239837"/>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1593436" y="1499616"/>
            <a:ext cx="4818888" cy="938784"/>
          </a:xfrm>
        </p:spPr>
        <p:txBody>
          <a:bodyPr anchor="b">
            <a:noAutofit/>
          </a:bodyPr>
          <a:lstStyle>
            <a:lvl1pPr marL="0" indent="0">
              <a:spcBef>
                <a:spcPts val="0"/>
              </a:spcBef>
              <a:buNone/>
              <a:defRPr sz="24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593436" y="2514706"/>
            <a:ext cx="4814586" cy="3657493"/>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a:lvl7pPr>
            <a:lvl8pPr>
              <a:defRPr sz="1600" baseline="0"/>
            </a:lvl8pPr>
            <a:lvl9pPr>
              <a:defRPr sz="16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6609524" y="1499616"/>
            <a:ext cx="4818888" cy="938784"/>
          </a:xfrm>
        </p:spPr>
        <p:txBody>
          <a:bodyPr anchor="b">
            <a:noAutofit/>
          </a:bodyPr>
          <a:lstStyle>
            <a:lvl1pPr marL="0" indent="0">
              <a:spcBef>
                <a:spcPts val="0"/>
              </a:spcBef>
              <a:buNone/>
              <a:defRPr sz="24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9524" y="2514600"/>
            <a:ext cx="4818888" cy="3655568"/>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6"/>
          <p:cNvSpPr>
            <a:spLocks noGrp="1"/>
          </p:cNvSpPr>
          <p:nvPr>
            <p:ph type="dt" sz="half" idx="10"/>
          </p:nvPr>
        </p:nvSpPr>
        <p:spPr/>
        <p:txBody>
          <a:bodyPr/>
          <a:lstStyle/>
          <a:p>
            <a:fld id="{91E70B50-D705-4567-8892-606DA8DDC082}" type="datetime1">
              <a:rPr lang="en-US" smtClean="0"/>
              <a:t>12/5/2017</a:t>
            </a:fld>
            <a:endParaRPr lang="en-US"/>
          </a:p>
        </p:txBody>
      </p:sp>
      <p:sp>
        <p:nvSpPr>
          <p:cNvPr id="8" name="Footer Placeholder 7"/>
          <p:cNvSpPr>
            <a:spLocks noGrp="1"/>
          </p:cNvSpPr>
          <p:nvPr>
            <p:ph type="ftr" sz="quarter" idx="11"/>
          </p:nvPr>
        </p:nvSpPr>
        <p:spPr/>
        <p:txBody>
          <a:bodyPr/>
          <a:lstStyle/>
          <a:p>
            <a:r>
              <a:rPr lang="en-US"/>
              <a:t>Add a footer</a:t>
            </a:r>
          </a:p>
        </p:txBody>
      </p:sp>
      <p:sp>
        <p:nvSpPr>
          <p:cNvPr id="9" name="Slide Number Placeholder 8"/>
          <p:cNvSpPr>
            <a:spLocks noGrp="1"/>
          </p:cNvSpPr>
          <p:nvPr>
            <p:ph type="sldNum" sz="quarter" idx="12"/>
          </p:nvPr>
        </p:nvSpPr>
        <p:spPr/>
        <p:txBody>
          <a:bodyPr/>
          <a:lstStyle/>
          <a:p>
            <a:fld id="{7DC1BBB0-96F0-4077-A278-0F3FB5C104D3}" type="slidenum">
              <a:rPr lang="en-US" smtClean="0"/>
              <a:t>‹#›</a:t>
            </a:fld>
            <a:endParaRPr lang="en-US"/>
          </a:p>
        </p:txBody>
      </p:sp>
    </p:spTree>
    <p:extLst>
      <p:ext uri="{BB962C8B-B14F-4D97-AF65-F5344CB8AC3E}">
        <p14:creationId xmlns:p14="http://schemas.microsoft.com/office/powerpoint/2010/main" val="35459501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22293B8A-AC5E-448D-90F1-5F90DC8C0860}" type="datetime1">
              <a:rPr lang="en-US" smtClean="0"/>
              <a:t>12/5/2017</a:t>
            </a:fld>
            <a:endParaRPr lang="en-US"/>
          </a:p>
        </p:txBody>
      </p:sp>
      <p:sp>
        <p:nvSpPr>
          <p:cNvPr id="4" name="Footer Placeholder 3"/>
          <p:cNvSpPr>
            <a:spLocks noGrp="1"/>
          </p:cNvSpPr>
          <p:nvPr>
            <p:ph type="ftr" sz="quarter" idx="11"/>
          </p:nvPr>
        </p:nvSpPr>
        <p:spPr/>
        <p:txBody>
          <a:bodyPr/>
          <a:lstStyle/>
          <a:p>
            <a:r>
              <a:rPr lang="en-US"/>
              <a:t>Add a footer</a:t>
            </a:r>
          </a:p>
        </p:txBody>
      </p:sp>
      <p:sp>
        <p:nvSpPr>
          <p:cNvPr id="5" name="Slide Number Placeholder 4"/>
          <p:cNvSpPr>
            <a:spLocks noGrp="1"/>
          </p:cNvSpPr>
          <p:nvPr>
            <p:ph type="sldNum" sz="quarter" idx="12"/>
          </p:nvPr>
        </p:nvSpPr>
        <p:spPr/>
        <p:txBody>
          <a:bodyPr/>
          <a:lstStyle/>
          <a:p>
            <a:fld id="{7DC1BBB0-96F0-4077-A278-0F3FB5C104D3}" type="slidenum">
              <a:rPr lang="en-US" smtClean="0"/>
              <a:t>‹#›</a:t>
            </a:fld>
            <a:endParaRPr lang="en-US"/>
          </a:p>
        </p:txBody>
      </p:sp>
    </p:spTree>
    <p:extLst>
      <p:ext uri="{BB962C8B-B14F-4D97-AF65-F5344CB8AC3E}">
        <p14:creationId xmlns:p14="http://schemas.microsoft.com/office/powerpoint/2010/main" val="21216795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40D0D57-1DF2-4CE0-A88F-4398D994BF4C}" type="datetime1">
              <a:rPr lang="en-US" smtClean="0"/>
              <a:t>12/5/2017</a:t>
            </a:fld>
            <a:endParaRPr lang="en-US" dirty="0"/>
          </a:p>
        </p:txBody>
      </p:sp>
      <p:sp>
        <p:nvSpPr>
          <p:cNvPr id="3" name="Footer Placeholder 2"/>
          <p:cNvSpPr>
            <a:spLocks noGrp="1"/>
          </p:cNvSpPr>
          <p:nvPr>
            <p:ph type="ftr" sz="quarter" idx="11"/>
          </p:nvPr>
        </p:nvSpPr>
        <p:spPr/>
        <p:txBody>
          <a:bodyPr/>
          <a:lstStyle/>
          <a:p>
            <a:r>
              <a:rPr lang="en-US"/>
              <a:t>Add a footer</a:t>
            </a:r>
            <a:endParaRPr lang="en-US" dirty="0"/>
          </a:p>
        </p:txBody>
      </p:sp>
      <p:sp>
        <p:nvSpPr>
          <p:cNvPr id="4" name="Slide Number Placeholder 3"/>
          <p:cNvSpPr>
            <a:spLocks noGrp="1"/>
          </p:cNvSpPr>
          <p:nvPr>
            <p:ph type="sldNum" sz="quarter" idx="12"/>
          </p:nvPr>
        </p:nvSpPr>
        <p:spPr/>
        <p:txBody>
          <a:bodyPr vert="horz" lIns="91440" tIns="45720" rIns="91440" bIns="45720" rtlCol="0" anchor="ctr"/>
          <a:lstStyle>
            <a:lvl1pPr algn="r">
              <a:defRPr lang="en-US" smtClean="0"/>
            </a:lvl1pPr>
          </a:lstStyle>
          <a:p>
            <a:fld id="{7DC1BBB0-96F0-4077-A278-0F3FB5C104D3}" type="slidenum">
              <a:rPr lang="en-US" smtClean="0"/>
              <a:pPr/>
              <a:t>‹#›</a:t>
            </a:fld>
            <a:endParaRPr lang="en-US" dirty="0"/>
          </a:p>
        </p:txBody>
      </p:sp>
    </p:spTree>
    <p:extLst>
      <p:ext uri="{BB962C8B-B14F-4D97-AF65-F5344CB8AC3E}">
        <p14:creationId xmlns:p14="http://schemas.microsoft.com/office/powerpoint/2010/main" val="35661786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pic>
        <p:nvPicPr>
          <p:cNvPr id="9" name="Pictur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6098"/>
            <a:ext cx="12188825" cy="6858000"/>
          </a:xfrm>
          <a:prstGeom prst="rect">
            <a:avLst/>
          </a:prstGeom>
        </p:spPr>
      </p:pic>
      <p:sp>
        <p:nvSpPr>
          <p:cNvPr id="2" name="Title 1"/>
          <p:cNvSpPr>
            <a:spLocks noGrp="1"/>
          </p:cNvSpPr>
          <p:nvPr>
            <p:ph type="title"/>
          </p:nvPr>
        </p:nvSpPr>
        <p:spPr bwMode="white">
          <a:xfrm>
            <a:off x="1598612" y="381000"/>
            <a:ext cx="3293422" cy="1371600"/>
          </a:xfrm>
        </p:spPr>
        <p:txBody>
          <a:bodyPr anchor="b">
            <a:normAutofit/>
          </a:bodyPr>
          <a:lstStyle>
            <a:lvl1pPr algn="l">
              <a:defRPr sz="2800" b="0" cap="all" baseline="0">
                <a:solidFill>
                  <a:schemeClr val="tx2"/>
                </a:solidFill>
              </a:defRPr>
            </a:lvl1pPr>
          </a:lstStyle>
          <a:p>
            <a:r>
              <a:rPr lang="en-US" smtClean="0"/>
              <a:t>Click to edit Master title style</a:t>
            </a:r>
            <a:endParaRPr dirty="0"/>
          </a:p>
        </p:txBody>
      </p:sp>
      <p:sp>
        <p:nvSpPr>
          <p:cNvPr id="4" name="Text Placeholder 3"/>
          <p:cNvSpPr>
            <a:spLocks noGrp="1"/>
          </p:cNvSpPr>
          <p:nvPr>
            <p:ph type="body" sz="half" idx="2"/>
          </p:nvPr>
        </p:nvSpPr>
        <p:spPr bwMode="white">
          <a:xfrm>
            <a:off x="1598612" y="1828800"/>
            <a:ext cx="3293422" cy="4343400"/>
          </a:xfrm>
        </p:spPr>
        <p:txBody>
          <a:bodyPr>
            <a:normAutofit/>
          </a:bodyPr>
          <a:lstStyle>
            <a:lvl1pPr marL="0" indent="0">
              <a:buNone/>
              <a:defRPr sz="20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Content Placeholder 2"/>
          <p:cNvSpPr>
            <a:spLocks noGrp="1"/>
          </p:cNvSpPr>
          <p:nvPr>
            <p:ph idx="1"/>
          </p:nvPr>
        </p:nvSpPr>
        <p:spPr>
          <a:xfrm>
            <a:off x="5232426" y="482600"/>
            <a:ext cx="6195986" cy="5689600"/>
          </a:xfrm>
        </p:spPr>
        <p:txBody>
          <a:bodyPr>
            <a:normAutofit/>
          </a:bodyPr>
          <a:lstStyle>
            <a:lvl1pPr>
              <a:defRPr sz="2800"/>
            </a:lvl1pPr>
            <a:lvl2pPr>
              <a:defRPr sz="2400"/>
            </a:lvl2pPr>
            <a:lvl3pPr>
              <a:defRPr sz="2000"/>
            </a:lvl3pPr>
            <a:lvl4pPr>
              <a:defRPr sz="1800"/>
            </a:lvl4pPr>
            <a:lvl5pPr>
              <a:defRPr sz="1800"/>
            </a:lvl5pPr>
            <a:lvl6pPr>
              <a:defRPr sz="1800"/>
            </a:lvl6pPr>
            <a:lvl7pPr>
              <a:defRPr sz="1800"/>
            </a:lvl7pPr>
            <a:lvl8pPr>
              <a:defRPr sz="1800" baseline="0"/>
            </a:lvl8pPr>
            <a:lvl9pPr>
              <a:defRPr sz="18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D1A11A79-789F-42C6-A798-E2703A37BA23}" type="datetime1">
              <a:rPr lang="en-US" smtClean="0"/>
              <a:t>12/5/2017</a:t>
            </a:fld>
            <a:endParaRPr lang="en-US"/>
          </a:p>
        </p:txBody>
      </p:sp>
      <p:sp>
        <p:nvSpPr>
          <p:cNvPr id="6" name="Footer Placeholder 5"/>
          <p:cNvSpPr>
            <a:spLocks noGrp="1"/>
          </p:cNvSpPr>
          <p:nvPr>
            <p:ph type="ftr" sz="quarter" idx="11"/>
          </p:nvPr>
        </p:nvSpPr>
        <p:spPr/>
        <p:txBody>
          <a:bodyPr/>
          <a:lstStyle/>
          <a:p>
            <a:r>
              <a:rPr lang="en-US"/>
              <a:t>Add a footer</a:t>
            </a:r>
          </a:p>
        </p:txBody>
      </p:sp>
      <p:sp>
        <p:nvSpPr>
          <p:cNvPr id="7" name="Slide Number Placeholder 6"/>
          <p:cNvSpPr>
            <a:spLocks noGrp="1"/>
          </p:cNvSpPr>
          <p:nvPr>
            <p:ph type="sldNum" sz="quarter" idx="12"/>
          </p:nvPr>
        </p:nvSpPr>
        <p:spPr/>
        <p:txBody>
          <a:bodyPr/>
          <a:lstStyle/>
          <a:p>
            <a:fld id="{7DC1BBB0-96F0-4077-A278-0F3FB5C104D3}" type="slidenum">
              <a:rPr lang="en-US" smtClean="0"/>
              <a:t>‹#›</a:t>
            </a:fld>
            <a:endParaRPr lang="en-US"/>
          </a:p>
        </p:txBody>
      </p:sp>
    </p:spTree>
    <p:extLst>
      <p:ext uri="{BB962C8B-B14F-4D97-AF65-F5344CB8AC3E}">
        <p14:creationId xmlns:p14="http://schemas.microsoft.com/office/powerpoint/2010/main" val="31118994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9" name="Rectangle 8"/>
          <p:cNvSpPr/>
          <p:nvPr userDrawn="1"/>
        </p:nvSpPr>
        <p:spPr>
          <a:xfrm>
            <a:off x="5103812" y="0"/>
            <a:ext cx="6324601" cy="6858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lvl="0" algn="ctr"/>
            <a:endParaRPr/>
          </a:p>
        </p:txBody>
      </p:sp>
      <p:sp>
        <p:nvSpPr>
          <p:cNvPr id="2" name="Title 1"/>
          <p:cNvSpPr>
            <a:spLocks noGrp="1"/>
          </p:cNvSpPr>
          <p:nvPr>
            <p:ph type="title"/>
          </p:nvPr>
        </p:nvSpPr>
        <p:spPr>
          <a:xfrm>
            <a:off x="1616718" y="381000"/>
            <a:ext cx="3293422" cy="1371600"/>
          </a:xfrm>
        </p:spPr>
        <p:txBody>
          <a:bodyPr anchor="b">
            <a:normAutofit/>
          </a:bodyPr>
          <a:lstStyle>
            <a:lvl1pPr algn="l">
              <a:defRPr sz="2800" b="0" cap="all" baseline="0">
                <a:solidFill>
                  <a:schemeClr val="tx1">
                    <a:lumMod val="75000"/>
                  </a:schemeClr>
                </a:solidFill>
              </a:defRPr>
            </a:lvl1pPr>
          </a:lstStyle>
          <a:p>
            <a:r>
              <a:rPr lang="en-US" smtClean="0"/>
              <a:t>Click to edit Master title style</a:t>
            </a:r>
            <a:endParaRPr dirty="0"/>
          </a:p>
        </p:txBody>
      </p:sp>
      <p:sp>
        <p:nvSpPr>
          <p:cNvPr id="3" name="Picture Placeholder 2" descr="An empty placeholder to add an image. Click on the placeholder and select the image that you wish to add"/>
          <p:cNvSpPr>
            <a:spLocks noGrp="1"/>
          </p:cNvSpPr>
          <p:nvPr>
            <p:ph type="pic" idx="1"/>
          </p:nvPr>
        </p:nvSpPr>
        <p:spPr bwMode="auto">
          <a:xfrm>
            <a:off x="5232426" y="482600"/>
            <a:ext cx="6043586" cy="5689600"/>
          </a:xfrm>
          <a:ln w="19050">
            <a:solidFill>
              <a:schemeClr val="bg1"/>
            </a:solidFill>
          </a:ln>
        </p:spPr>
        <p:txBody>
          <a:bodyPr>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4" name="Text Placeholder 3"/>
          <p:cNvSpPr>
            <a:spLocks noGrp="1"/>
          </p:cNvSpPr>
          <p:nvPr>
            <p:ph type="body" sz="half" idx="2"/>
          </p:nvPr>
        </p:nvSpPr>
        <p:spPr>
          <a:xfrm>
            <a:off x="1616718" y="1828800"/>
            <a:ext cx="3293422" cy="4343400"/>
          </a:xfrm>
        </p:spPr>
        <p:txBody>
          <a:bodyPr>
            <a:normAutofit/>
          </a:bodyPr>
          <a:lstStyle>
            <a:lvl1pPr marL="0" indent="0">
              <a:buNone/>
              <a:defRPr sz="20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8074BA6-2CAA-43FD-B6CB-325C80A91D3E}" type="datetime1">
              <a:rPr lang="en-US" smtClean="0"/>
              <a:t>12/5/2017</a:t>
            </a:fld>
            <a:endParaRPr lang="en-US"/>
          </a:p>
        </p:txBody>
      </p:sp>
      <p:sp>
        <p:nvSpPr>
          <p:cNvPr id="6" name="Footer Placeholder 5"/>
          <p:cNvSpPr>
            <a:spLocks noGrp="1"/>
          </p:cNvSpPr>
          <p:nvPr>
            <p:ph type="ftr" sz="quarter" idx="11"/>
          </p:nvPr>
        </p:nvSpPr>
        <p:spPr/>
        <p:txBody>
          <a:bodyPr/>
          <a:lstStyle/>
          <a:p>
            <a:r>
              <a:rPr lang="en-US"/>
              <a:t>Add a footer</a:t>
            </a:r>
          </a:p>
        </p:txBody>
      </p:sp>
      <p:sp>
        <p:nvSpPr>
          <p:cNvPr id="7" name="Slide Number Placeholder 6"/>
          <p:cNvSpPr>
            <a:spLocks noGrp="1"/>
          </p:cNvSpPr>
          <p:nvPr>
            <p:ph type="sldNum" sz="quarter" idx="12"/>
          </p:nvPr>
        </p:nvSpPr>
        <p:spPr/>
        <p:txBody>
          <a:bodyPr/>
          <a:lstStyle/>
          <a:p>
            <a:fld id="{7DC1BBB0-96F0-4077-A278-0F3FB5C104D3}" type="slidenum">
              <a:rPr lang="en-US" smtClean="0"/>
              <a:t>‹#›</a:t>
            </a:fld>
            <a:endParaRPr lang="en-US"/>
          </a:p>
        </p:txBody>
      </p:sp>
    </p:spTree>
    <p:extLst>
      <p:ext uri="{BB962C8B-B14F-4D97-AF65-F5344CB8AC3E}">
        <p14:creationId xmlns:p14="http://schemas.microsoft.com/office/powerpoint/2010/main" val="13570388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ltGray">
      <p:bgPr>
        <a:blipFill dpi="0" rotWithShape="1">
          <a:blip r:embed="rId13">
            <a:lum/>
          </a:blip>
          <a:srcRect/>
          <a:stretch>
            <a:fillRect t="-17000" b="-17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593436" y="177800"/>
            <a:ext cx="9782801" cy="1239837"/>
          </a:xfrm>
          <a:prstGeom prst="rect">
            <a:avLst/>
          </a:prstGeom>
        </p:spPr>
        <p:txBody>
          <a:bodyPr vert="horz" lIns="91440" tIns="45720" rIns="91440" bIns="45720" rtlCol="0" anchor="b">
            <a:normAutofit/>
          </a:bodyPr>
          <a:lstStyle/>
          <a:p>
            <a:r>
              <a:rPr lang="en-US" smtClean="0"/>
              <a:t>Click to edit Master title style</a:t>
            </a:r>
            <a:endParaRPr dirty="0"/>
          </a:p>
        </p:txBody>
      </p:sp>
      <p:sp>
        <p:nvSpPr>
          <p:cNvPr id="3" name="Text Placeholder 2"/>
          <p:cNvSpPr>
            <a:spLocks noGrp="1"/>
          </p:cNvSpPr>
          <p:nvPr>
            <p:ph type="body" idx="1"/>
          </p:nvPr>
        </p:nvSpPr>
        <p:spPr>
          <a:xfrm>
            <a:off x="1593436" y="1600200"/>
            <a:ext cx="9782801" cy="45720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5180250" y="6316091"/>
            <a:ext cx="1218883" cy="365125"/>
          </a:xfrm>
          <a:prstGeom prst="rect">
            <a:avLst/>
          </a:prstGeom>
        </p:spPr>
        <p:txBody>
          <a:bodyPr vert="horz" lIns="91440" tIns="45720" rIns="91440" bIns="45720" rtlCol="0" anchor="ctr"/>
          <a:lstStyle>
            <a:lvl1pPr algn="l">
              <a:defRPr sz="1100" cap="all" baseline="0">
                <a:solidFill>
                  <a:schemeClr val="tx1"/>
                </a:solidFill>
              </a:defRPr>
            </a:lvl1pPr>
          </a:lstStyle>
          <a:p>
            <a:fld id="{0D141A01-0FF1-467E-B344-8F7D0706474A}" type="datetime1">
              <a:rPr lang="en-US" smtClean="0"/>
              <a:pPr/>
              <a:t>12/5/2017</a:t>
            </a:fld>
            <a:endParaRPr lang="en-US" dirty="0"/>
          </a:p>
        </p:txBody>
      </p:sp>
      <p:sp>
        <p:nvSpPr>
          <p:cNvPr id="5" name="Footer Placeholder 4"/>
          <p:cNvSpPr>
            <a:spLocks noGrp="1"/>
          </p:cNvSpPr>
          <p:nvPr>
            <p:ph type="ftr" sz="quarter" idx="3"/>
          </p:nvPr>
        </p:nvSpPr>
        <p:spPr>
          <a:xfrm>
            <a:off x="6595933" y="6316091"/>
            <a:ext cx="3974065" cy="365125"/>
          </a:xfrm>
          <a:prstGeom prst="rect">
            <a:avLst/>
          </a:prstGeom>
        </p:spPr>
        <p:txBody>
          <a:bodyPr vert="horz" lIns="91440" tIns="45720" rIns="91440" bIns="45720" rtlCol="0" anchor="ctr"/>
          <a:lstStyle>
            <a:lvl1pPr algn="ctr">
              <a:defRPr sz="1100" cap="all" baseline="0">
                <a:solidFill>
                  <a:schemeClr val="tx1"/>
                </a:solidFill>
              </a:defRPr>
            </a:lvl1pPr>
          </a:lstStyle>
          <a:p>
            <a:r>
              <a:rPr lang="en-US"/>
              <a:t>Add a footer</a:t>
            </a:r>
          </a:p>
        </p:txBody>
      </p:sp>
      <p:sp>
        <p:nvSpPr>
          <p:cNvPr id="6" name="Slide Number Placeholder 5"/>
          <p:cNvSpPr>
            <a:spLocks noGrp="1"/>
          </p:cNvSpPr>
          <p:nvPr>
            <p:ph type="sldNum" sz="quarter" idx="4"/>
          </p:nvPr>
        </p:nvSpPr>
        <p:spPr>
          <a:xfrm>
            <a:off x="10766796" y="6316091"/>
            <a:ext cx="609441" cy="365125"/>
          </a:xfrm>
          <a:prstGeom prst="rect">
            <a:avLst/>
          </a:prstGeom>
        </p:spPr>
        <p:txBody>
          <a:bodyPr vert="horz" lIns="91440" tIns="45720" rIns="91440" bIns="45720" rtlCol="0" anchor="ctr"/>
          <a:lstStyle>
            <a:lvl1pPr algn="r">
              <a:defRPr sz="1100" cap="all" baseline="0">
                <a:solidFill>
                  <a:schemeClr val="tx1"/>
                </a:solidFill>
              </a:defRPr>
            </a:lvl1pPr>
          </a:lstStyle>
          <a:p>
            <a:fld id="{7DC1BBB0-96F0-4077-A278-0F3FB5C104D3}" type="slidenum">
              <a:rPr lang="en-US" smtClean="0"/>
              <a:pPr/>
              <a:t>‹#›</a:t>
            </a:fld>
            <a:endParaRPr lang="en-US"/>
          </a:p>
        </p:txBody>
      </p:sp>
    </p:spTree>
    <p:extLst>
      <p:ext uri="{BB962C8B-B14F-4D97-AF65-F5344CB8AC3E}">
        <p14:creationId xmlns:p14="http://schemas.microsoft.com/office/powerpoint/2010/main" val="512629033"/>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defTabSz="914400" rtl="0" eaLnBrk="1" latinLnBrk="0" hangingPunct="1">
        <a:lnSpc>
          <a:spcPct val="90000"/>
        </a:lnSpc>
        <a:spcBef>
          <a:spcPct val="0"/>
        </a:spcBef>
        <a:buNone/>
        <a:defRPr sz="3600" kern="1200">
          <a:solidFill>
            <a:schemeClr val="tx2"/>
          </a:solidFill>
          <a:latin typeface="+mj-lt"/>
          <a:ea typeface="+mj-ea"/>
          <a:cs typeface="+mj-cs"/>
        </a:defRPr>
      </a:lvl1pPr>
    </p:titleStyle>
    <p:bodyStyle>
      <a:lvl1pPr marL="246888" indent="-246888" algn="l" defTabSz="914400" rtl="0" eaLnBrk="1" latinLnBrk="0" hangingPunct="1">
        <a:lnSpc>
          <a:spcPct val="90000"/>
        </a:lnSpc>
        <a:spcBef>
          <a:spcPts val="1400"/>
        </a:spcBef>
        <a:buFont typeface="Euphemia" pitchFamily="34" charset="0"/>
        <a:buChar char="›"/>
        <a:defRPr sz="2800" kern="1200">
          <a:solidFill>
            <a:schemeClr val="tx2"/>
          </a:solidFill>
          <a:latin typeface="+mn-lt"/>
          <a:ea typeface="+mn-ea"/>
          <a:cs typeface="+mn-cs"/>
        </a:defRPr>
      </a:lvl1pPr>
      <a:lvl2pPr marL="612648" indent="-246888" algn="l" defTabSz="914400" rtl="0" eaLnBrk="1" latinLnBrk="0" hangingPunct="1">
        <a:lnSpc>
          <a:spcPct val="90000"/>
        </a:lnSpc>
        <a:spcBef>
          <a:spcPts val="600"/>
        </a:spcBef>
        <a:buFont typeface="Euphemia" pitchFamily="34" charset="0"/>
        <a:buChar char="–"/>
        <a:defRPr sz="2400" kern="1200">
          <a:solidFill>
            <a:schemeClr val="tx2"/>
          </a:solidFill>
          <a:latin typeface="+mn-lt"/>
          <a:ea typeface="+mn-ea"/>
          <a:cs typeface="+mn-cs"/>
        </a:defRPr>
      </a:lvl2pPr>
      <a:lvl3pPr marL="978408" indent="-246888" algn="l" defTabSz="914400" rtl="0" eaLnBrk="1" latinLnBrk="0" hangingPunct="1">
        <a:lnSpc>
          <a:spcPct val="90000"/>
        </a:lnSpc>
        <a:spcBef>
          <a:spcPts val="600"/>
        </a:spcBef>
        <a:buFont typeface="Euphemia" pitchFamily="34" charset="0"/>
        <a:buChar char="›"/>
        <a:defRPr sz="2000" kern="1200">
          <a:solidFill>
            <a:schemeClr val="tx2"/>
          </a:solidFill>
          <a:latin typeface="+mn-lt"/>
          <a:ea typeface="+mn-ea"/>
          <a:cs typeface="+mn-cs"/>
        </a:defRPr>
      </a:lvl3pPr>
      <a:lvl4pPr marL="1344168" indent="-246888" algn="l" defTabSz="914400" rtl="0" eaLnBrk="1" latinLnBrk="0" hangingPunct="1">
        <a:lnSpc>
          <a:spcPct val="90000"/>
        </a:lnSpc>
        <a:spcBef>
          <a:spcPts val="600"/>
        </a:spcBef>
        <a:buFont typeface="Arial" pitchFamily="34" charset="0"/>
        <a:buChar char="–"/>
        <a:defRPr sz="1800" kern="1200">
          <a:solidFill>
            <a:schemeClr val="tx2"/>
          </a:solidFill>
          <a:latin typeface="+mn-lt"/>
          <a:ea typeface="+mn-ea"/>
          <a:cs typeface="+mn-cs"/>
        </a:defRPr>
      </a:lvl4pPr>
      <a:lvl5pPr marL="1709928" indent="-246888" algn="l" defTabSz="914400" rtl="0" eaLnBrk="1" latinLnBrk="0" hangingPunct="1">
        <a:lnSpc>
          <a:spcPct val="90000"/>
        </a:lnSpc>
        <a:spcBef>
          <a:spcPts val="600"/>
        </a:spcBef>
        <a:buFont typeface="Euphemia" pitchFamily="34" charset="0"/>
        <a:buChar char="›"/>
        <a:defRPr sz="1800" kern="1200">
          <a:solidFill>
            <a:schemeClr val="tx2"/>
          </a:solidFill>
          <a:latin typeface="+mn-lt"/>
          <a:ea typeface="+mn-ea"/>
          <a:cs typeface="+mn-cs"/>
        </a:defRPr>
      </a:lvl5pPr>
      <a:lvl6pPr marL="2075688" indent="-246888" algn="l" defTabSz="914400" rtl="0" eaLnBrk="1" latinLnBrk="0" hangingPunct="1">
        <a:lnSpc>
          <a:spcPct val="90000"/>
        </a:lnSpc>
        <a:spcBef>
          <a:spcPts val="600"/>
        </a:spcBef>
        <a:buFont typeface="Euphemia" pitchFamily="34" charset="0"/>
        <a:buChar char="–"/>
        <a:defRPr sz="1800" kern="1200">
          <a:solidFill>
            <a:schemeClr val="tx1"/>
          </a:solidFill>
          <a:latin typeface="+mn-lt"/>
          <a:ea typeface="+mn-ea"/>
          <a:cs typeface="+mn-cs"/>
        </a:defRPr>
      </a:lvl6pPr>
      <a:lvl7pPr marL="2441448" indent="-246888" algn="l" defTabSz="914400" rtl="0" eaLnBrk="1" latinLnBrk="0" hangingPunct="1">
        <a:lnSpc>
          <a:spcPct val="90000"/>
        </a:lnSpc>
        <a:spcBef>
          <a:spcPts val="600"/>
        </a:spcBef>
        <a:buFont typeface="Euphemia" pitchFamily="34" charset="0"/>
        <a:buChar char="›"/>
        <a:defRPr sz="1800" kern="1200">
          <a:solidFill>
            <a:schemeClr val="tx1"/>
          </a:solidFill>
          <a:latin typeface="+mn-lt"/>
          <a:ea typeface="+mn-ea"/>
          <a:cs typeface="+mn-cs"/>
        </a:defRPr>
      </a:lvl7pPr>
      <a:lvl8pPr marL="2807208" indent="-246888" algn="l" defTabSz="914400" rtl="0" eaLnBrk="1" latinLnBrk="0" hangingPunct="1">
        <a:lnSpc>
          <a:spcPct val="90000"/>
        </a:lnSpc>
        <a:spcBef>
          <a:spcPts val="600"/>
        </a:spcBef>
        <a:buFont typeface="Euphemia" pitchFamily="34" charset="0"/>
        <a:buChar char="–"/>
        <a:defRPr sz="1800" kern="1200" baseline="0">
          <a:solidFill>
            <a:schemeClr val="tx1"/>
          </a:solidFill>
          <a:latin typeface="+mn-lt"/>
          <a:ea typeface="+mn-ea"/>
          <a:cs typeface="+mn-cs"/>
        </a:defRPr>
      </a:lvl8pPr>
      <a:lvl9pPr marL="3172968" indent="-246888" algn="l" defTabSz="914400" rtl="0" eaLnBrk="1" latinLnBrk="0" hangingPunct="1">
        <a:lnSpc>
          <a:spcPct val="90000"/>
        </a:lnSpc>
        <a:spcBef>
          <a:spcPts val="600"/>
        </a:spcBef>
        <a:buFont typeface="Euphemia" pitchFamily="34" charset="0"/>
        <a:buChar char="›"/>
        <a:defRPr sz="1800" kern="1200" baseline="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0" orient="horz" pos="2160" userDrawn="1">
          <p15:clr>
            <a:srgbClr val="F26B43"/>
          </p15:clr>
        </p15:guide>
        <p15:guide id="1" pos="3839" userDrawn="1">
          <p15:clr>
            <a:srgbClr val="F26B43"/>
          </p15:clr>
        </p15:guide>
        <p15:guide id="2" pos="1007" userDrawn="1">
          <p15:clr>
            <a:srgbClr val="F26B43"/>
          </p15:clr>
        </p15:guide>
        <p15:guide id="3" pos="7199"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8.xml"/><Relationship Id="rId1" Type="http://schemas.openxmlformats.org/officeDocument/2006/relationships/slideLayout" Target="../slideLayouts/slideLayout4.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http://cpms.dfa.state.nm.us/"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mailto:barbara.Romero@state.nm.us" TargetMode="External"/><Relationship Id="rId2" Type="http://schemas.openxmlformats.org/officeDocument/2006/relationships/hyperlink" Target="mailto:rebeccas.martinez@state.nm.us"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www.nmaging.state.nm.us/capital-outlay.asp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ww.nmaging.state.nm.us/capital-outlay.asp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6600" dirty="0" smtClean="0">
                <a:latin typeface="+mn-lt"/>
              </a:rPr>
              <a:t>Capital Outlay</a:t>
            </a:r>
            <a:r>
              <a:rPr lang="en-US" dirty="0" smtClean="0"/>
              <a:t/>
            </a:r>
            <a:br>
              <a:rPr lang="en-US" dirty="0" smtClean="0"/>
            </a:br>
            <a:endParaRPr lang="en-US" dirty="0"/>
          </a:p>
        </p:txBody>
      </p:sp>
      <p:sp>
        <p:nvSpPr>
          <p:cNvPr id="3" name="Subtitle 2"/>
          <p:cNvSpPr>
            <a:spLocks noGrp="1"/>
          </p:cNvSpPr>
          <p:nvPr>
            <p:ph type="subTitle" idx="1"/>
          </p:nvPr>
        </p:nvSpPr>
        <p:spPr>
          <a:xfrm>
            <a:off x="2428668" y="4344915"/>
            <a:ext cx="8694943" cy="1903485"/>
          </a:xfrm>
        </p:spPr>
        <p:txBody>
          <a:bodyPr>
            <a:normAutofit fontScale="92500" lnSpcReduction="20000"/>
          </a:bodyPr>
          <a:lstStyle/>
          <a:p>
            <a:r>
              <a:rPr lang="en-US" dirty="0" smtClean="0"/>
              <a:t>Presented by:</a:t>
            </a:r>
          </a:p>
          <a:p>
            <a:endParaRPr lang="en-US" dirty="0" smtClean="0"/>
          </a:p>
          <a:p>
            <a:r>
              <a:rPr lang="en-US" dirty="0" smtClean="0"/>
              <a:t>Rebecca Martinez, Capital Projects Bureau Chief</a:t>
            </a:r>
          </a:p>
          <a:p>
            <a:endParaRPr lang="en-US" dirty="0" smtClean="0"/>
          </a:p>
          <a:p>
            <a:r>
              <a:rPr lang="en-US" dirty="0" smtClean="0"/>
              <a:t>Barbara J. Romero, Capital </a:t>
            </a:r>
            <a:r>
              <a:rPr lang="en-US" dirty="0"/>
              <a:t>Projects </a:t>
            </a:r>
            <a:r>
              <a:rPr lang="en-US" dirty="0" smtClean="0"/>
              <a:t>Coordinator</a:t>
            </a:r>
            <a:endParaRPr lang="en-US" dirty="0"/>
          </a:p>
        </p:txBody>
      </p:sp>
    </p:spTree>
    <p:extLst>
      <p:ext uri="{BB962C8B-B14F-4D97-AF65-F5344CB8AC3E}">
        <p14:creationId xmlns:p14="http://schemas.microsoft.com/office/powerpoint/2010/main" val="4919960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mn-lt"/>
              </a:rPr>
              <a:t>How to </a:t>
            </a:r>
            <a:r>
              <a:rPr lang="en-US" b="1" dirty="0" smtClean="0">
                <a:latin typeface="+mn-lt"/>
              </a:rPr>
              <a:t>Submit </a:t>
            </a:r>
            <a:r>
              <a:rPr lang="en-US" b="1" dirty="0">
                <a:latin typeface="+mn-lt"/>
              </a:rPr>
              <a:t>a </a:t>
            </a:r>
            <a:r>
              <a:rPr lang="en-US" b="1" dirty="0" smtClean="0">
                <a:latin typeface="+mn-lt"/>
              </a:rPr>
              <a:t>Successful Application</a:t>
            </a:r>
            <a:r>
              <a:rPr lang="en-US" dirty="0">
                <a:latin typeface="+mn-lt"/>
              </a:rPr>
              <a:t/>
            </a:r>
            <a:br>
              <a:rPr lang="en-US" dirty="0">
                <a:latin typeface="+mn-lt"/>
              </a:rPr>
            </a:br>
            <a:endParaRPr lang="en-US" dirty="0">
              <a:latin typeface="+mn-lt"/>
            </a:endParaRPr>
          </a:p>
        </p:txBody>
      </p:sp>
      <p:sp>
        <p:nvSpPr>
          <p:cNvPr id="3" name="Text Placeholder 2"/>
          <p:cNvSpPr>
            <a:spLocks noGrp="1"/>
          </p:cNvSpPr>
          <p:nvPr>
            <p:ph type="body" idx="1"/>
          </p:nvPr>
        </p:nvSpPr>
        <p:spPr/>
        <p:txBody>
          <a:bodyPr/>
          <a:lstStyle/>
          <a:p>
            <a:r>
              <a:rPr lang="en-US" dirty="0" smtClean="0"/>
              <a:t>	</a:t>
            </a:r>
            <a:endParaRPr lang="en-US" dirty="0"/>
          </a:p>
        </p:txBody>
      </p:sp>
    </p:spTree>
    <p:extLst>
      <p:ext uri="{BB962C8B-B14F-4D97-AF65-F5344CB8AC3E}">
        <p14:creationId xmlns:p14="http://schemas.microsoft.com/office/powerpoint/2010/main" val="29446849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Community/Staff Involvement</a:t>
            </a:r>
            <a:r>
              <a:rPr lang="en-US" dirty="0"/>
              <a:t/>
            </a:r>
            <a:br>
              <a:rPr lang="en-US" dirty="0"/>
            </a:br>
            <a:r>
              <a:rPr lang="en-US" b="1" dirty="0" smtClean="0"/>
              <a:t>Who should be involved?</a:t>
            </a:r>
            <a:endParaRPr lang="en-US" b="1" dirty="0"/>
          </a:p>
        </p:txBody>
      </p:sp>
      <p:sp>
        <p:nvSpPr>
          <p:cNvPr id="10" name="Content Placeholder 9"/>
          <p:cNvSpPr>
            <a:spLocks noGrp="1"/>
          </p:cNvSpPr>
          <p:nvPr>
            <p:ph sz="half" idx="1"/>
          </p:nvPr>
        </p:nvSpPr>
        <p:spPr/>
        <p:txBody>
          <a:bodyPr>
            <a:normAutofit fontScale="92500" lnSpcReduction="20000"/>
          </a:bodyPr>
          <a:lstStyle/>
          <a:p>
            <a:r>
              <a:rPr lang="en-US" dirty="0" smtClean="0"/>
              <a:t>Project Development Team</a:t>
            </a:r>
          </a:p>
          <a:p>
            <a:pPr lvl="1"/>
            <a:r>
              <a:rPr lang="en-US" dirty="0" smtClean="0"/>
              <a:t>Present needs and assess priorities</a:t>
            </a:r>
          </a:p>
          <a:p>
            <a:pPr lvl="1"/>
            <a:r>
              <a:rPr lang="en-US" dirty="0" smtClean="0"/>
              <a:t>Determine if they can be phased</a:t>
            </a:r>
          </a:p>
          <a:p>
            <a:pPr lvl="1"/>
            <a:r>
              <a:rPr lang="en-US" dirty="0" smtClean="0"/>
              <a:t>Look for other funding sources</a:t>
            </a:r>
            <a:endParaRPr lang="en-US" dirty="0"/>
          </a:p>
          <a:p>
            <a:r>
              <a:rPr lang="en-US" dirty="0" smtClean="0"/>
              <a:t>Fact Gathers</a:t>
            </a:r>
          </a:p>
          <a:p>
            <a:pPr lvl="1"/>
            <a:r>
              <a:rPr lang="en-US" dirty="0" smtClean="0"/>
              <a:t>Solicit professional guidance</a:t>
            </a:r>
          </a:p>
          <a:p>
            <a:pPr lvl="1"/>
            <a:r>
              <a:rPr lang="en-US" dirty="0" smtClean="0"/>
              <a:t>Determine cost estimates</a:t>
            </a:r>
          </a:p>
          <a:p>
            <a:pPr lvl="1"/>
            <a:r>
              <a:rPr lang="en-US" dirty="0" smtClean="0"/>
              <a:t>Develop timelines</a:t>
            </a:r>
            <a:endParaRPr lang="en-US" dirty="0"/>
          </a:p>
          <a:p>
            <a:r>
              <a:rPr lang="en-US" dirty="0" smtClean="0"/>
              <a:t>Action Group</a:t>
            </a:r>
          </a:p>
          <a:p>
            <a:pPr lvl="1"/>
            <a:r>
              <a:rPr lang="en-US" dirty="0" smtClean="0"/>
              <a:t>Assist in preparing the application</a:t>
            </a:r>
          </a:p>
          <a:p>
            <a:pPr lvl="1"/>
            <a:r>
              <a:rPr lang="en-US" dirty="0" smtClean="0"/>
              <a:t>Seek community input</a:t>
            </a:r>
            <a:endParaRPr lang="en-US" dirty="0"/>
          </a:p>
        </p:txBody>
      </p:sp>
      <p:graphicFrame>
        <p:nvGraphicFramePr>
          <p:cNvPr id="9" name="Content Placeholder 8" descr="Converging arrows diagram shows 3 groups with tasks under each group, all arrows point to the center"/>
          <p:cNvGraphicFramePr>
            <a:graphicFrameLocks noGrp="1"/>
          </p:cNvGraphicFramePr>
          <p:nvPr>
            <p:ph sz="half" idx="2"/>
            <p:extLst>
              <p:ext uri="{D42A27DB-BD31-4B8C-83A1-F6EECF244321}">
                <p14:modId xmlns:p14="http://schemas.microsoft.com/office/powerpoint/2010/main" val="1635583212"/>
              </p:ext>
            </p:extLst>
          </p:nvPr>
        </p:nvGraphicFramePr>
        <p:xfrm>
          <a:off x="6561138" y="1600200"/>
          <a:ext cx="4814887" cy="4572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96385311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grpId="0" nodeType="clickEffect">
                                  <p:stCondLst>
                                    <p:cond delay="0"/>
                                  </p:stCondLst>
                                  <p:childTnLst>
                                    <p:set>
                                      <p:cBhvr>
                                        <p:cTn id="13" dur="1" fill="hold">
                                          <p:stCondLst>
                                            <p:cond delay="0"/>
                                          </p:stCondLst>
                                        </p:cTn>
                                        <p:tgtEl>
                                          <p:spTgt spid="10">
                                            <p:txEl>
                                              <p:pRg st="0" end="0"/>
                                            </p:txEl>
                                          </p:spTgt>
                                        </p:tgtEl>
                                        <p:attrNameLst>
                                          <p:attrName>style.visibility</p:attrName>
                                        </p:attrNameLst>
                                      </p:cBhvr>
                                      <p:to>
                                        <p:strVal val="visible"/>
                                      </p:to>
                                    </p:set>
                                    <p:animEffect transition="in" filter="barn(inVertical)">
                                      <p:cBhvr>
                                        <p:cTn id="14" dur="500"/>
                                        <p:tgtEl>
                                          <p:spTgt spid="10">
                                            <p:txEl>
                                              <p:pRg st="0" end="0"/>
                                            </p:txEl>
                                          </p:spTgt>
                                        </p:tgtEl>
                                      </p:cBhvr>
                                    </p:animEffect>
                                  </p:childTnLst>
                                </p:cTn>
                              </p:par>
                              <p:par>
                                <p:cTn id="15" presetID="16" presetClass="entr" presetSubtype="21" fill="hold" grpId="0" nodeType="withEffect">
                                  <p:stCondLst>
                                    <p:cond delay="0"/>
                                  </p:stCondLst>
                                  <p:childTnLst>
                                    <p:set>
                                      <p:cBhvr>
                                        <p:cTn id="16" dur="1" fill="hold">
                                          <p:stCondLst>
                                            <p:cond delay="0"/>
                                          </p:stCondLst>
                                        </p:cTn>
                                        <p:tgtEl>
                                          <p:spTgt spid="10">
                                            <p:txEl>
                                              <p:pRg st="1" end="1"/>
                                            </p:txEl>
                                          </p:spTgt>
                                        </p:tgtEl>
                                        <p:attrNameLst>
                                          <p:attrName>style.visibility</p:attrName>
                                        </p:attrNameLst>
                                      </p:cBhvr>
                                      <p:to>
                                        <p:strVal val="visible"/>
                                      </p:to>
                                    </p:set>
                                    <p:animEffect transition="in" filter="barn(inVertical)">
                                      <p:cBhvr>
                                        <p:cTn id="17" dur="500"/>
                                        <p:tgtEl>
                                          <p:spTgt spid="10">
                                            <p:txEl>
                                              <p:pRg st="1" end="1"/>
                                            </p:txEl>
                                          </p:spTgt>
                                        </p:tgtEl>
                                      </p:cBhvr>
                                    </p:animEffect>
                                  </p:childTnLst>
                                </p:cTn>
                              </p:par>
                              <p:par>
                                <p:cTn id="18" presetID="16" presetClass="entr" presetSubtype="21" fill="hold" grpId="0" nodeType="withEffect">
                                  <p:stCondLst>
                                    <p:cond delay="0"/>
                                  </p:stCondLst>
                                  <p:childTnLst>
                                    <p:set>
                                      <p:cBhvr>
                                        <p:cTn id="19" dur="1" fill="hold">
                                          <p:stCondLst>
                                            <p:cond delay="0"/>
                                          </p:stCondLst>
                                        </p:cTn>
                                        <p:tgtEl>
                                          <p:spTgt spid="10">
                                            <p:txEl>
                                              <p:pRg st="2" end="2"/>
                                            </p:txEl>
                                          </p:spTgt>
                                        </p:tgtEl>
                                        <p:attrNameLst>
                                          <p:attrName>style.visibility</p:attrName>
                                        </p:attrNameLst>
                                      </p:cBhvr>
                                      <p:to>
                                        <p:strVal val="visible"/>
                                      </p:to>
                                    </p:set>
                                    <p:animEffect transition="in" filter="barn(inVertical)">
                                      <p:cBhvr>
                                        <p:cTn id="20" dur="500"/>
                                        <p:tgtEl>
                                          <p:spTgt spid="10">
                                            <p:txEl>
                                              <p:pRg st="2" end="2"/>
                                            </p:txEl>
                                          </p:spTgt>
                                        </p:tgtEl>
                                      </p:cBhvr>
                                    </p:animEffect>
                                  </p:childTnLst>
                                </p:cTn>
                              </p:par>
                              <p:par>
                                <p:cTn id="21" presetID="16" presetClass="entr" presetSubtype="21" fill="hold" grpId="0" nodeType="withEffect">
                                  <p:stCondLst>
                                    <p:cond delay="0"/>
                                  </p:stCondLst>
                                  <p:childTnLst>
                                    <p:set>
                                      <p:cBhvr>
                                        <p:cTn id="22" dur="1" fill="hold">
                                          <p:stCondLst>
                                            <p:cond delay="0"/>
                                          </p:stCondLst>
                                        </p:cTn>
                                        <p:tgtEl>
                                          <p:spTgt spid="10">
                                            <p:txEl>
                                              <p:pRg st="3" end="3"/>
                                            </p:txEl>
                                          </p:spTgt>
                                        </p:tgtEl>
                                        <p:attrNameLst>
                                          <p:attrName>style.visibility</p:attrName>
                                        </p:attrNameLst>
                                      </p:cBhvr>
                                      <p:to>
                                        <p:strVal val="visible"/>
                                      </p:to>
                                    </p:set>
                                    <p:animEffect transition="in" filter="barn(inVertical)">
                                      <p:cBhvr>
                                        <p:cTn id="23" dur="500"/>
                                        <p:tgtEl>
                                          <p:spTgt spid="10">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6" presetClass="entr" presetSubtype="21" fill="hold" grpId="0" nodeType="clickEffect">
                                  <p:stCondLst>
                                    <p:cond delay="0"/>
                                  </p:stCondLst>
                                  <p:childTnLst>
                                    <p:set>
                                      <p:cBhvr>
                                        <p:cTn id="27" dur="1" fill="hold">
                                          <p:stCondLst>
                                            <p:cond delay="0"/>
                                          </p:stCondLst>
                                        </p:cTn>
                                        <p:tgtEl>
                                          <p:spTgt spid="10">
                                            <p:txEl>
                                              <p:pRg st="4" end="4"/>
                                            </p:txEl>
                                          </p:spTgt>
                                        </p:tgtEl>
                                        <p:attrNameLst>
                                          <p:attrName>style.visibility</p:attrName>
                                        </p:attrNameLst>
                                      </p:cBhvr>
                                      <p:to>
                                        <p:strVal val="visible"/>
                                      </p:to>
                                    </p:set>
                                    <p:animEffect transition="in" filter="barn(inVertical)">
                                      <p:cBhvr>
                                        <p:cTn id="28" dur="500"/>
                                        <p:tgtEl>
                                          <p:spTgt spid="10">
                                            <p:txEl>
                                              <p:pRg st="4" end="4"/>
                                            </p:txEl>
                                          </p:spTgt>
                                        </p:tgtEl>
                                      </p:cBhvr>
                                    </p:animEffect>
                                  </p:childTnLst>
                                </p:cTn>
                              </p:par>
                              <p:par>
                                <p:cTn id="29" presetID="16" presetClass="entr" presetSubtype="21" fill="hold" grpId="0" nodeType="withEffect">
                                  <p:stCondLst>
                                    <p:cond delay="0"/>
                                  </p:stCondLst>
                                  <p:childTnLst>
                                    <p:set>
                                      <p:cBhvr>
                                        <p:cTn id="30" dur="1" fill="hold">
                                          <p:stCondLst>
                                            <p:cond delay="0"/>
                                          </p:stCondLst>
                                        </p:cTn>
                                        <p:tgtEl>
                                          <p:spTgt spid="10">
                                            <p:txEl>
                                              <p:pRg st="5" end="5"/>
                                            </p:txEl>
                                          </p:spTgt>
                                        </p:tgtEl>
                                        <p:attrNameLst>
                                          <p:attrName>style.visibility</p:attrName>
                                        </p:attrNameLst>
                                      </p:cBhvr>
                                      <p:to>
                                        <p:strVal val="visible"/>
                                      </p:to>
                                    </p:set>
                                    <p:animEffect transition="in" filter="barn(inVertical)">
                                      <p:cBhvr>
                                        <p:cTn id="31" dur="500"/>
                                        <p:tgtEl>
                                          <p:spTgt spid="10">
                                            <p:txEl>
                                              <p:pRg st="5" end="5"/>
                                            </p:txEl>
                                          </p:spTgt>
                                        </p:tgtEl>
                                      </p:cBhvr>
                                    </p:animEffect>
                                  </p:childTnLst>
                                </p:cTn>
                              </p:par>
                              <p:par>
                                <p:cTn id="32" presetID="16" presetClass="entr" presetSubtype="21" fill="hold" grpId="0" nodeType="withEffect">
                                  <p:stCondLst>
                                    <p:cond delay="0"/>
                                  </p:stCondLst>
                                  <p:childTnLst>
                                    <p:set>
                                      <p:cBhvr>
                                        <p:cTn id="33" dur="1" fill="hold">
                                          <p:stCondLst>
                                            <p:cond delay="0"/>
                                          </p:stCondLst>
                                        </p:cTn>
                                        <p:tgtEl>
                                          <p:spTgt spid="10">
                                            <p:txEl>
                                              <p:pRg st="6" end="6"/>
                                            </p:txEl>
                                          </p:spTgt>
                                        </p:tgtEl>
                                        <p:attrNameLst>
                                          <p:attrName>style.visibility</p:attrName>
                                        </p:attrNameLst>
                                      </p:cBhvr>
                                      <p:to>
                                        <p:strVal val="visible"/>
                                      </p:to>
                                    </p:set>
                                    <p:animEffect transition="in" filter="barn(inVertical)">
                                      <p:cBhvr>
                                        <p:cTn id="34" dur="500"/>
                                        <p:tgtEl>
                                          <p:spTgt spid="10">
                                            <p:txEl>
                                              <p:pRg st="6" end="6"/>
                                            </p:txEl>
                                          </p:spTgt>
                                        </p:tgtEl>
                                      </p:cBhvr>
                                    </p:animEffect>
                                  </p:childTnLst>
                                </p:cTn>
                              </p:par>
                              <p:par>
                                <p:cTn id="35" presetID="16" presetClass="entr" presetSubtype="21" fill="hold" grpId="0" nodeType="withEffect">
                                  <p:stCondLst>
                                    <p:cond delay="0"/>
                                  </p:stCondLst>
                                  <p:childTnLst>
                                    <p:set>
                                      <p:cBhvr>
                                        <p:cTn id="36" dur="1" fill="hold">
                                          <p:stCondLst>
                                            <p:cond delay="0"/>
                                          </p:stCondLst>
                                        </p:cTn>
                                        <p:tgtEl>
                                          <p:spTgt spid="10">
                                            <p:txEl>
                                              <p:pRg st="7" end="7"/>
                                            </p:txEl>
                                          </p:spTgt>
                                        </p:tgtEl>
                                        <p:attrNameLst>
                                          <p:attrName>style.visibility</p:attrName>
                                        </p:attrNameLst>
                                      </p:cBhvr>
                                      <p:to>
                                        <p:strVal val="visible"/>
                                      </p:to>
                                    </p:set>
                                    <p:animEffect transition="in" filter="barn(inVertical)">
                                      <p:cBhvr>
                                        <p:cTn id="37" dur="500"/>
                                        <p:tgtEl>
                                          <p:spTgt spid="10">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grpId="0" nodeType="clickEffect">
                                  <p:stCondLst>
                                    <p:cond delay="0"/>
                                  </p:stCondLst>
                                  <p:childTnLst>
                                    <p:set>
                                      <p:cBhvr>
                                        <p:cTn id="41" dur="1" fill="hold">
                                          <p:stCondLst>
                                            <p:cond delay="0"/>
                                          </p:stCondLst>
                                        </p:cTn>
                                        <p:tgtEl>
                                          <p:spTgt spid="10">
                                            <p:txEl>
                                              <p:pRg st="8" end="8"/>
                                            </p:txEl>
                                          </p:spTgt>
                                        </p:tgtEl>
                                        <p:attrNameLst>
                                          <p:attrName>style.visibility</p:attrName>
                                        </p:attrNameLst>
                                      </p:cBhvr>
                                      <p:to>
                                        <p:strVal val="visible"/>
                                      </p:to>
                                    </p:set>
                                    <p:animEffect transition="in" filter="barn(inVertical)">
                                      <p:cBhvr>
                                        <p:cTn id="42" dur="500"/>
                                        <p:tgtEl>
                                          <p:spTgt spid="10">
                                            <p:txEl>
                                              <p:pRg st="8" end="8"/>
                                            </p:txEl>
                                          </p:spTgt>
                                        </p:tgtEl>
                                      </p:cBhvr>
                                    </p:animEffect>
                                  </p:childTnLst>
                                </p:cTn>
                              </p:par>
                              <p:par>
                                <p:cTn id="43" presetID="16" presetClass="entr" presetSubtype="21" fill="hold" grpId="0" nodeType="withEffect">
                                  <p:stCondLst>
                                    <p:cond delay="0"/>
                                  </p:stCondLst>
                                  <p:childTnLst>
                                    <p:set>
                                      <p:cBhvr>
                                        <p:cTn id="44" dur="1" fill="hold">
                                          <p:stCondLst>
                                            <p:cond delay="0"/>
                                          </p:stCondLst>
                                        </p:cTn>
                                        <p:tgtEl>
                                          <p:spTgt spid="10">
                                            <p:txEl>
                                              <p:pRg st="9" end="9"/>
                                            </p:txEl>
                                          </p:spTgt>
                                        </p:tgtEl>
                                        <p:attrNameLst>
                                          <p:attrName>style.visibility</p:attrName>
                                        </p:attrNameLst>
                                      </p:cBhvr>
                                      <p:to>
                                        <p:strVal val="visible"/>
                                      </p:to>
                                    </p:set>
                                    <p:animEffect transition="in" filter="barn(inVertical)">
                                      <p:cBhvr>
                                        <p:cTn id="45" dur="500"/>
                                        <p:tgtEl>
                                          <p:spTgt spid="10">
                                            <p:txEl>
                                              <p:pRg st="9" end="9"/>
                                            </p:txEl>
                                          </p:spTgt>
                                        </p:tgtEl>
                                      </p:cBhvr>
                                    </p:animEffect>
                                  </p:childTnLst>
                                </p:cTn>
                              </p:par>
                              <p:par>
                                <p:cTn id="46" presetID="16" presetClass="entr" presetSubtype="21" fill="hold" grpId="0" nodeType="withEffect">
                                  <p:stCondLst>
                                    <p:cond delay="0"/>
                                  </p:stCondLst>
                                  <p:childTnLst>
                                    <p:set>
                                      <p:cBhvr>
                                        <p:cTn id="47" dur="1" fill="hold">
                                          <p:stCondLst>
                                            <p:cond delay="0"/>
                                          </p:stCondLst>
                                        </p:cTn>
                                        <p:tgtEl>
                                          <p:spTgt spid="10">
                                            <p:txEl>
                                              <p:pRg st="10" end="10"/>
                                            </p:txEl>
                                          </p:spTgt>
                                        </p:tgtEl>
                                        <p:attrNameLst>
                                          <p:attrName>style.visibility</p:attrName>
                                        </p:attrNameLst>
                                      </p:cBhvr>
                                      <p:to>
                                        <p:strVal val="visible"/>
                                      </p:to>
                                    </p:set>
                                    <p:animEffect transition="in" filter="barn(inVertical)">
                                      <p:cBhvr>
                                        <p:cTn id="48" dur="500"/>
                                        <p:tgtEl>
                                          <p:spTgt spid="10">
                                            <p:txEl>
                                              <p:pRg st="10" end="10"/>
                                            </p:txEl>
                                          </p:spTgt>
                                        </p:tgtEl>
                                      </p:cBhvr>
                                    </p:animEffect>
                                  </p:childTnLst>
                                </p:cTn>
                              </p:par>
                            </p:childTnLst>
                          </p:cTn>
                        </p:par>
                      </p:childTnLst>
                    </p:cTn>
                  </p:par>
                  <p:par>
                    <p:cTn id="49" fill="hold">
                      <p:stCondLst>
                        <p:cond delay="indefinite"/>
                      </p:stCondLst>
                      <p:childTnLst>
                        <p:par>
                          <p:cTn id="50" fill="hold">
                            <p:stCondLst>
                              <p:cond delay="0"/>
                            </p:stCondLst>
                            <p:childTnLst>
                              <p:par>
                                <p:cTn id="51" presetID="31" presetClass="entr" presetSubtype="0" fill="hold" grpId="0" nodeType="clickEffect">
                                  <p:stCondLst>
                                    <p:cond delay="0"/>
                                  </p:stCondLst>
                                  <p:childTnLst>
                                    <p:set>
                                      <p:cBhvr>
                                        <p:cTn id="52" dur="1" fill="hold">
                                          <p:stCondLst>
                                            <p:cond delay="0"/>
                                          </p:stCondLst>
                                        </p:cTn>
                                        <p:tgtEl>
                                          <p:spTgt spid="9"/>
                                        </p:tgtEl>
                                        <p:attrNameLst>
                                          <p:attrName>style.visibility</p:attrName>
                                        </p:attrNameLst>
                                      </p:cBhvr>
                                      <p:to>
                                        <p:strVal val="visible"/>
                                      </p:to>
                                    </p:set>
                                    <p:anim calcmode="lin" valueType="num">
                                      <p:cBhvr>
                                        <p:cTn id="53" dur="1000" fill="hold"/>
                                        <p:tgtEl>
                                          <p:spTgt spid="9"/>
                                        </p:tgtEl>
                                        <p:attrNameLst>
                                          <p:attrName>ppt_w</p:attrName>
                                        </p:attrNameLst>
                                      </p:cBhvr>
                                      <p:tavLst>
                                        <p:tav tm="0">
                                          <p:val>
                                            <p:fltVal val="0"/>
                                          </p:val>
                                        </p:tav>
                                        <p:tav tm="100000">
                                          <p:val>
                                            <p:strVal val="#ppt_w"/>
                                          </p:val>
                                        </p:tav>
                                      </p:tavLst>
                                    </p:anim>
                                    <p:anim calcmode="lin" valueType="num">
                                      <p:cBhvr>
                                        <p:cTn id="54" dur="1000" fill="hold"/>
                                        <p:tgtEl>
                                          <p:spTgt spid="9"/>
                                        </p:tgtEl>
                                        <p:attrNameLst>
                                          <p:attrName>ppt_h</p:attrName>
                                        </p:attrNameLst>
                                      </p:cBhvr>
                                      <p:tavLst>
                                        <p:tav tm="0">
                                          <p:val>
                                            <p:fltVal val="0"/>
                                          </p:val>
                                        </p:tav>
                                        <p:tav tm="100000">
                                          <p:val>
                                            <p:strVal val="#ppt_h"/>
                                          </p:val>
                                        </p:tav>
                                      </p:tavLst>
                                    </p:anim>
                                    <p:anim calcmode="lin" valueType="num">
                                      <p:cBhvr>
                                        <p:cTn id="55" dur="1000" fill="hold"/>
                                        <p:tgtEl>
                                          <p:spTgt spid="9"/>
                                        </p:tgtEl>
                                        <p:attrNameLst>
                                          <p:attrName>style.rotation</p:attrName>
                                        </p:attrNameLst>
                                      </p:cBhvr>
                                      <p:tavLst>
                                        <p:tav tm="0">
                                          <p:val>
                                            <p:fltVal val="90"/>
                                          </p:val>
                                        </p:tav>
                                        <p:tav tm="100000">
                                          <p:val>
                                            <p:fltVal val="0"/>
                                          </p:val>
                                        </p:tav>
                                      </p:tavLst>
                                    </p:anim>
                                    <p:animEffect transition="in" filter="fade">
                                      <p:cBhvr>
                                        <p:cTn id="56"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0" grpId="0" build="p"/>
      <p:bldGraphic spid="9" grpId="0">
        <p:bldAsOne/>
      </p:bldGraphic>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Project Development Team</a:t>
            </a:r>
            <a:endParaRPr lang="en-US" b="1" dirty="0"/>
          </a:p>
        </p:txBody>
      </p:sp>
      <p:sp>
        <p:nvSpPr>
          <p:cNvPr id="3" name="Content Placeholder 2"/>
          <p:cNvSpPr>
            <a:spLocks noGrp="1"/>
          </p:cNvSpPr>
          <p:nvPr>
            <p:ph sz="half" idx="1"/>
          </p:nvPr>
        </p:nvSpPr>
        <p:spPr/>
        <p:txBody>
          <a:bodyPr>
            <a:normAutofit fontScale="92500" lnSpcReduction="10000"/>
          </a:bodyPr>
          <a:lstStyle/>
          <a:p>
            <a:r>
              <a:rPr lang="en-US" dirty="0" smtClean="0"/>
              <a:t>Needs</a:t>
            </a:r>
          </a:p>
          <a:p>
            <a:pPr marL="0" indent="0">
              <a:buNone/>
            </a:pPr>
            <a:endParaRPr lang="en-US" dirty="0" smtClean="0"/>
          </a:p>
          <a:p>
            <a:r>
              <a:rPr lang="en-US" dirty="0" smtClean="0"/>
              <a:t>How did we determine the urgency		</a:t>
            </a:r>
          </a:p>
          <a:p>
            <a:endParaRPr lang="en-US" dirty="0" smtClean="0"/>
          </a:p>
          <a:p>
            <a:r>
              <a:rPr lang="en-US" dirty="0" smtClean="0"/>
              <a:t>Can we pay for the project</a:t>
            </a:r>
          </a:p>
          <a:p>
            <a:endParaRPr lang="en-US" dirty="0"/>
          </a:p>
          <a:p>
            <a:r>
              <a:rPr lang="en-US" dirty="0" smtClean="0"/>
              <a:t>Is it a major project or can it be phased						</a:t>
            </a:r>
            <a:endParaRPr lang="en-US" dirty="0"/>
          </a:p>
          <a:p>
            <a:endParaRPr lang="en-US" dirty="0"/>
          </a:p>
        </p:txBody>
      </p:sp>
      <p:sp>
        <p:nvSpPr>
          <p:cNvPr id="4" name="Content Placeholder 3"/>
          <p:cNvSpPr>
            <a:spLocks noGrp="1"/>
          </p:cNvSpPr>
          <p:nvPr>
            <p:ph sz="half" idx="2"/>
          </p:nvPr>
        </p:nvSpPr>
        <p:spPr/>
        <p:txBody>
          <a:bodyPr>
            <a:normAutofit fontScale="92500" lnSpcReduction="10000"/>
          </a:bodyPr>
          <a:lstStyle/>
          <a:p>
            <a:r>
              <a:rPr lang="en-US" dirty="0" smtClean="0"/>
              <a:t>Are they critical in nature</a:t>
            </a:r>
          </a:p>
          <a:p>
            <a:pPr lvl="1"/>
            <a:r>
              <a:rPr lang="en-US" dirty="0" smtClean="0"/>
              <a:t>What is the effect on clients</a:t>
            </a:r>
          </a:p>
          <a:p>
            <a:r>
              <a:rPr lang="en-US" dirty="0" smtClean="0"/>
              <a:t>Asset management listings</a:t>
            </a:r>
          </a:p>
          <a:p>
            <a:pPr lvl="1"/>
            <a:r>
              <a:rPr lang="en-US" dirty="0" smtClean="0"/>
              <a:t>Code compliance issue</a:t>
            </a:r>
          </a:p>
          <a:p>
            <a:pPr lvl="1"/>
            <a:r>
              <a:rPr lang="en-US" dirty="0" smtClean="0"/>
              <a:t>Professional opinion</a:t>
            </a:r>
          </a:p>
          <a:p>
            <a:pPr marL="365760" lvl="1" indent="0">
              <a:buNone/>
            </a:pPr>
            <a:endParaRPr lang="en-US" dirty="0"/>
          </a:p>
          <a:p>
            <a:pPr marL="365760" lvl="1" indent="0">
              <a:buNone/>
            </a:pPr>
            <a:r>
              <a:rPr lang="en-US" dirty="0" smtClean="0"/>
              <a:t>Do we have any O &amp; M funds available </a:t>
            </a:r>
            <a:endParaRPr lang="en-US" dirty="0"/>
          </a:p>
          <a:p>
            <a:pPr marL="365760" lvl="1" indent="0">
              <a:buNone/>
            </a:pPr>
            <a:endParaRPr lang="en-US" dirty="0"/>
          </a:p>
          <a:p>
            <a:pPr marL="365760" lvl="1" indent="0">
              <a:buNone/>
            </a:pPr>
            <a:endParaRPr lang="en-US" dirty="0" smtClean="0"/>
          </a:p>
          <a:p>
            <a:pPr marL="365760" lvl="1" indent="0">
              <a:buNone/>
            </a:pPr>
            <a:r>
              <a:rPr lang="en-US" dirty="0" smtClean="0"/>
              <a:t>Is there a need to phase the project. Can we spend the funds within 2 years</a:t>
            </a:r>
          </a:p>
        </p:txBody>
      </p:sp>
    </p:spTree>
    <p:extLst>
      <p:ext uri="{BB962C8B-B14F-4D97-AF65-F5344CB8AC3E}">
        <p14:creationId xmlns:p14="http://schemas.microsoft.com/office/powerpoint/2010/main" val="37136141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barn(inVertical)">
                                      <p:cBhvr>
                                        <p:cTn id="14" dur="5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barn(inVertical)">
                                      <p:cBhvr>
                                        <p:cTn id="19" dur="500"/>
                                        <p:tgtEl>
                                          <p:spTgt spid="3">
                                            <p:txEl>
                                              <p:pRg st="2" end="2"/>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6" presetClass="entr" presetSubtype="21" fill="hold" grpId="0" nodeType="click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barn(inVertical)">
                                      <p:cBhvr>
                                        <p:cTn id="24" dur="500"/>
                                        <p:tgtEl>
                                          <p:spTgt spid="3">
                                            <p:txEl>
                                              <p:pRg st="4" end="4"/>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6" presetClass="entr" presetSubtype="21" fill="hold" grpId="0" nodeType="click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Effect transition="in" filter="barn(inVertical)">
                                      <p:cBhvr>
                                        <p:cTn id="29" dur="500"/>
                                        <p:tgtEl>
                                          <p:spTgt spid="3">
                                            <p:txEl>
                                              <p:pRg st="6" end="6"/>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6" presetClass="entr" presetSubtype="21" fill="hold" grpId="0" nodeType="clickEffect">
                                  <p:stCondLst>
                                    <p:cond delay="0"/>
                                  </p:stCondLst>
                                  <p:childTnLst>
                                    <p:set>
                                      <p:cBhvr>
                                        <p:cTn id="33" dur="1" fill="hold">
                                          <p:stCondLst>
                                            <p:cond delay="0"/>
                                          </p:stCondLst>
                                        </p:cTn>
                                        <p:tgtEl>
                                          <p:spTgt spid="4">
                                            <p:txEl>
                                              <p:pRg st="0" end="0"/>
                                            </p:txEl>
                                          </p:spTgt>
                                        </p:tgtEl>
                                        <p:attrNameLst>
                                          <p:attrName>style.visibility</p:attrName>
                                        </p:attrNameLst>
                                      </p:cBhvr>
                                      <p:to>
                                        <p:strVal val="visible"/>
                                      </p:to>
                                    </p:set>
                                    <p:animEffect transition="in" filter="barn(inVertical)">
                                      <p:cBhvr>
                                        <p:cTn id="34" dur="500"/>
                                        <p:tgtEl>
                                          <p:spTgt spid="4">
                                            <p:txEl>
                                              <p:pRg st="0" end="0"/>
                                            </p:txEl>
                                          </p:spTgt>
                                        </p:tgtEl>
                                      </p:cBhvr>
                                    </p:animEffect>
                                  </p:childTnLst>
                                </p:cTn>
                              </p:par>
                              <p:par>
                                <p:cTn id="35" presetID="16" presetClass="entr" presetSubtype="21" fill="hold" grpId="0" nodeType="withEffect">
                                  <p:stCondLst>
                                    <p:cond delay="0"/>
                                  </p:stCondLst>
                                  <p:childTnLst>
                                    <p:set>
                                      <p:cBhvr>
                                        <p:cTn id="36" dur="1" fill="hold">
                                          <p:stCondLst>
                                            <p:cond delay="0"/>
                                          </p:stCondLst>
                                        </p:cTn>
                                        <p:tgtEl>
                                          <p:spTgt spid="4">
                                            <p:txEl>
                                              <p:pRg st="1" end="1"/>
                                            </p:txEl>
                                          </p:spTgt>
                                        </p:tgtEl>
                                        <p:attrNameLst>
                                          <p:attrName>style.visibility</p:attrName>
                                        </p:attrNameLst>
                                      </p:cBhvr>
                                      <p:to>
                                        <p:strVal val="visible"/>
                                      </p:to>
                                    </p:set>
                                    <p:animEffect transition="in" filter="barn(inVertical)">
                                      <p:cBhvr>
                                        <p:cTn id="37" dur="500"/>
                                        <p:tgtEl>
                                          <p:spTgt spid="4">
                                            <p:txEl>
                                              <p:pRg st="1" end="1"/>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grpId="0" nodeType="clickEffect">
                                  <p:stCondLst>
                                    <p:cond delay="0"/>
                                  </p:stCondLst>
                                  <p:childTnLst>
                                    <p:set>
                                      <p:cBhvr>
                                        <p:cTn id="41" dur="1" fill="hold">
                                          <p:stCondLst>
                                            <p:cond delay="0"/>
                                          </p:stCondLst>
                                        </p:cTn>
                                        <p:tgtEl>
                                          <p:spTgt spid="4">
                                            <p:txEl>
                                              <p:pRg st="2" end="2"/>
                                            </p:txEl>
                                          </p:spTgt>
                                        </p:tgtEl>
                                        <p:attrNameLst>
                                          <p:attrName>style.visibility</p:attrName>
                                        </p:attrNameLst>
                                      </p:cBhvr>
                                      <p:to>
                                        <p:strVal val="visible"/>
                                      </p:to>
                                    </p:set>
                                    <p:animEffect transition="in" filter="barn(inVertical)">
                                      <p:cBhvr>
                                        <p:cTn id="42" dur="500"/>
                                        <p:tgtEl>
                                          <p:spTgt spid="4">
                                            <p:txEl>
                                              <p:pRg st="2" end="2"/>
                                            </p:txEl>
                                          </p:spTgt>
                                        </p:tgtEl>
                                      </p:cBhvr>
                                    </p:animEffect>
                                  </p:childTnLst>
                                </p:cTn>
                              </p:par>
                              <p:par>
                                <p:cTn id="43" presetID="16" presetClass="entr" presetSubtype="21" fill="hold" grpId="0" nodeType="withEffect">
                                  <p:stCondLst>
                                    <p:cond delay="0"/>
                                  </p:stCondLst>
                                  <p:childTnLst>
                                    <p:set>
                                      <p:cBhvr>
                                        <p:cTn id="44" dur="1" fill="hold">
                                          <p:stCondLst>
                                            <p:cond delay="0"/>
                                          </p:stCondLst>
                                        </p:cTn>
                                        <p:tgtEl>
                                          <p:spTgt spid="4">
                                            <p:txEl>
                                              <p:pRg st="3" end="3"/>
                                            </p:txEl>
                                          </p:spTgt>
                                        </p:tgtEl>
                                        <p:attrNameLst>
                                          <p:attrName>style.visibility</p:attrName>
                                        </p:attrNameLst>
                                      </p:cBhvr>
                                      <p:to>
                                        <p:strVal val="visible"/>
                                      </p:to>
                                    </p:set>
                                    <p:animEffect transition="in" filter="barn(inVertical)">
                                      <p:cBhvr>
                                        <p:cTn id="45" dur="500"/>
                                        <p:tgtEl>
                                          <p:spTgt spid="4">
                                            <p:txEl>
                                              <p:pRg st="3" end="3"/>
                                            </p:txEl>
                                          </p:spTgt>
                                        </p:tgtEl>
                                      </p:cBhvr>
                                    </p:animEffect>
                                  </p:childTnLst>
                                </p:cTn>
                              </p:par>
                              <p:par>
                                <p:cTn id="46" presetID="16" presetClass="entr" presetSubtype="21" fill="hold" grpId="0" nodeType="withEffect">
                                  <p:stCondLst>
                                    <p:cond delay="0"/>
                                  </p:stCondLst>
                                  <p:childTnLst>
                                    <p:set>
                                      <p:cBhvr>
                                        <p:cTn id="47" dur="1" fill="hold">
                                          <p:stCondLst>
                                            <p:cond delay="0"/>
                                          </p:stCondLst>
                                        </p:cTn>
                                        <p:tgtEl>
                                          <p:spTgt spid="4">
                                            <p:txEl>
                                              <p:pRg st="4" end="4"/>
                                            </p:txEl>
                                          </p:spTgt>
                                        </p:tgtEl>
                                        <p:attrNameLst>
                                          <p:attrName>style.visibility</p:attrName>
                                        </p:attrNameLst>
                                      </p:cBhvr>
                                      <p:to>
                                        <p:strVal val="visible"/>
                                      </p:to>
                                    </p:set>
                                    <p:animEffect transition="in" filter="barn(inVertical)">
                                      <p:cBhvr>
                                        <p:cTn id="48" dur="500"/>
                                        <p:tgtEl>
                                          <p:spTgt spid="4">
                                            <p:txEl>
                                              <p:pRg st="4" end="4"/>
                                            </p:txEl>
                                          </p:spTgt>
                                        </p:tgtEl>
                                      </p:cBhvr>
                                    </p:animEffect>
                                  </p:childTnLst>
                                </p:cTn>
                              </p:par>
                              <p:par>
                                <p:cTn id="49" presetID="16" presetClass="entr" presetSubtype="21" fill="hold" grpId="0" nodeType="withEffect">
                                  <p:stCondLst>
                                    <p:cond delay="0"/>
                                  </p:stCondLst>
                                  <p:childTnLst>
                                    <p:set>
                                      <p:cBhvr>
                                        <p:cTn id="50" dur="1" fill="hold">
                                          <p:stCondLst>
                                            <p:cond delay="0"/>
                                          </p:stCondLst>
                                        </p:cTn>
                                        <p:tgtEl>
                                          <p:spTgt spid="4">
                                            <p:txEl>
                                              <p:pRg st="6" end="6"/>
                                            </p:txEl>
                                          </p:spTgt>
                                        </p:tgtEl>
                                        <p:attrNameLst>
                                          <p:attrName>style.visibility</p:attrName>
                                        </p:attrNameLst>
                                      </p:cBhvr>
                                      <p:to>
                                        <p:strVal val="visible"/>
                                      </p:to>
                                    </p:set>
                                    <p:animEffect transition="in" filter="barn(inVertical)">
                                      <p:cBhvr>
                                        <p:cTn id="51" dur="500"/>
                                        <p:tgtEl>
                                          <p:spTgt spid="4">
                                            <p:txEl>
                                              <p:pRg st="6" end="6"/>
                                            </p:txEl>
                                          </p:spTgt>
                                        </p:tgtEl>
                                      </p:cBhvr>
                                    </p:animEffect>
                                  </p:childTnLst>
                                </p:cTn>
                              </p:par>
                              <p:par>
                                <p:cTn id="52" presetID="16" presetClass="entr" presetSubtype="21" fill="hold" grpId="0" nodeType="withEffect">
                                  <p:stCondLst>
                                    <p:cond delay="0"/>
                                  </p:stCondLst>
                                  <p:childTnLst>
                                    <p:set>
                                      <p:cBhvr>
                                        <p:cTn id="53" dur="1" fill="hold">
                                          <p:stCondLst>
                                            <p:cond delay="0"/>
                                          </p:stCondLst>
                                        </p:cTn>
                                        <p:tgtEl>
                                          <p:spTgt spid="4">
                                            <p:txEl>
                                              <p:pRg st="9" end="9"/>
                                            </p:txEl>
                                          </p:spTgt>
                                        </p:tgtEl>
                                        <p:attrNameLst>
                                          <p:attrName>style.visibility</p:attrName>
                                        </p:attrNameLst>
                                      </p:cBhvr>
                                      <p:to>
                                        <p:strVal val="visible"/>
                                      </p:to>
                                    </p:set>
                                    <p:animEffect transition="in" filter="barn(inVertical)">
                                      <p:cBhvr>
                                        <p:cTn id="54" dur="500"/>
                                        <p:tgtEl>
                                          <p:spTgt spid="4">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Fact Gathers</a:t>
            </a:r>
            <a:endParaRPr lang="en-US" b="1" dirty="0"/>
          </a:p>
        </p:txBody>
      </p:sp>
      <p:sp>
        <p:nvSpPr>
          <p:cNvPr id="3" name="Content Placeholder 2"/>
          <p:cNvSpPr>
            <a:spLocks noGrp="1"/>
          </p:cNvSpPr>
          <p:nvPr>
            <p:ph sz="half" idx="1"/>
          </p:nvPr>
        </p:nvSpPr>
        <p:spPr/>
        <p:txBody>
          <a:bodyPr>
            <a:normAutofit fontScale="85000" lnSpcReduction="10000"/>
          </a:bodyPr>
          <a:lstStyle/>
          <a:p>
            <a:r>
              <a:rPr lang="en-US" dirty="0" smtClean="0"/>
              <a:t>Solicit professional opinions</a:t>
            </a:r>
          </a:p>
          <a:p>
            <a:endParaRPr lang="en-US" dirty="0" smtClean="0"/>
          </a:p>
          <a:p>
            <a:pPr marL="0" indent="0">
              <a:buNone/>
            </a:pPr>
            <a:endParaRPr lang="en-US" dirty="0" smtClean="0"/>
          </a:p>
          <a:p>
            <a:r>
              <a:rPr lang="en-US" dirty="0" smtClean="0"/>
              <a:t>Determine preliminary cost estimates</a:t>
            </a:r>
          </a:p>
          <a:p>
            <a:endParaRPr lang="en-US" dirty="0" smtClean="0"/>
          </a:p>
          <a:p>
            <a:endParaRPr lang="en-US" dirty="0" smtClean="0"/>
          </a:p>
          <a:p>
            <a:r>
              <a:rPr lang="en-US" dirty="0" smtClean="0"/>
              <a:t>Develop Timeline</a:t>
            </a:r>
            <a:endParaRPr lang="en-US" dirty="0"/>
          </a:p>
        </p:txBody>
      </p:sp>
      <p:sp>
        <p:nvSpPr>
          <p:cNvPr id="4" name="Content Placeholder 3"/>
          <p:cNvSpPr>
            <a:spLocks noGrp="1"/>
          </p:cNvSpPr>
          <p:nvPr>
            <p:ph sz="half" idx="2"/>
          </p:nvPr>
        </p:nvSpPr>
        <p:spPr/>
        <p:txBody>
          <a:bodyPr>
            <a:normAutofit fontScale="85000" lnSpcReduction="10000"/>
          </a:bodyPr>
          <a:lstStyle/>
          <a:p>
            <a:r>
              <a:rPr lang="en-US" dirty="0" smtClean="0"/>
              <a:t>What type of professional do we need</a:t>
            </a:r>
          </a:p>
          <a:p>
            <a:pPr lvl="1"/>
            <a:r>
              <a:rPr lang="en-US" dirty="0"/>
              <a:t>Roofing, flooring, structural, </a:t>
            </a:r>
            <a:r>
              <a:rPr lang="en-US" dirty="0" smtClean="0"/>
              <a:t>plumbing</a:t>
            </a:r>
          </a:p>
          <a:p>
            <a:pPr lvl="1"/>
            <a:endParaRPr lang="en-US" dirty="0"/>
          </a:p>
          <a:p>
            <a:r>
              <a:rPr lang="en-US" dirty="0" smtClean="0"/>
              <a:t>Obtain a cost proposal or estimate from one or more professionals</a:t>
            </a:r>
          </a:p>
          <a:p>
            <a:pPr lvl="1"/>
            <a:r>
              <a:rPr lang="en-US" dirty="0" smtClean="0"/>
              <a:t>Better to get a couple to compare</a:t>
            </a:r>
          </a:p>
          <a:p>
            <a:r>
              <a:rPr lang="en-US" dirty="0" smtClean="0"/>
              <a:t>Develop a realistic timeline </a:t>
            </a:r>
          </a:p>
          <a:p>
            <a:pPr lvl="1"/>
            <a:r>
              <a:rPr lang="en-US" dirty="0" smtClean="0"/>
              <a:t>Determine if project needs to be phased</a:t>
            </a:r>
          </a:p>
          <a:p>
            <a:pPr lvl="1"/>
            <a:r>
              <a:rPr lang="en-US" dirty="0" smtClean="0"/>
              <a:t>If phased a working phase must be complete</a:t>
            </a:r>
            <a:endParaRPr lang="en-US" dirty="0"/>
          </a:p>
          <a:p>
            <a:endParaRPr lang="en-US" dirty="0" smtClean="0"/>
          </a:p>
          <a:p>
            <a:pPr marL="0" indent="0">
              <a:buNone/>
            </a:pPr>
            <a:endParaRPr lang="en-US" dirty="0"/>
          </a:p>
          <a:p>
            <a:pPr marL="365760" lvl="1" indent="0">
              <a:buNone/>
            </a:pPr>
            <a:endParaRPr lang="en-US" dirty="0"/>
          </a:p>
        </p:txBody>
      </p:sp>
    </p:spTree>
    <p:extLst>
      <p:ext uri="{BB962C8B-B14F-4D97-AF65-F5344CB8AC3E}">
        <p14:creationId xmlns:p14="http://schemas.microsoft.com/office/powerpoint/2010/main" val="31953513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barn(inVertical)">
                                      <p:cBhvr>
                                        <p:cTn id="14" dur="5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barn(inVertical)">
                                      <p:cBhvr>
                                        <p:cTn id="19" dur="500"/>
                                        <p:tgtEl>
                                          <p:spTgt spid="3">
                                            <p:txEl>
                                              <p:pRg st="3" end="3"/>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6" presetClass="entr" presetSubtype="21" fill="hold" grpId="0" nodeType="clickEffect">
                                  <p:stCondLst>
                                    <p:cond delay="0"/>
                                  </p:stCondLst>
                                  <p:childTnLst>
                                    <p:set>
                                      <p:cBhvr>
                                        <p:cTn id="23" dur="1" fill="hold">
                                          <p:stCondLst>
                                            <p:cond delay="0"/>
                                          </p:stCondLst>
                                        </p:cTn>
                                        <p:tgtEl>
                                          <p:spTgt spid="3">
                                            <p:txEl>
                                              <p:pRg st="6" end="6"/>
                                            </p:txEl>
                                          </p:spTgt>
                                        </p:tgtEl>
                                        <p:attrNameLst>
                                          <p:attrName>style.visibility</p:attrName>
                                        </p:attrNameLst>
                                      </p:cBhvr>
                                      <p:to>
                                        <p:strVal val="visible"/>
                                      </p:to>
                                    </p:set>
                                    <p:animEffect transition="in" filter="barn(inVertical)">
                                      <p:cBhvr>
                                        <p:cTn id="24" dur="500"/>
                                        <p:tgtEl>
                                          <p:spTgt spid="3">
                                            <p:txEl>
                                              <p:pRg st="6" end="6"/>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6" presetClass="entr" presetSubtype="21" fill="hold" grpId="0" nodeType="clickEffect">
                                  <p:stCondLst>
                                    <p:cond delay="0"/>
                                  </p:stCondLst>
                                  <p:childTnLst>
                                    <p:set>
                                      <p:cBhvr>
                                        <p:cTn id="28" dur="1" fill="hold">
                                          <p:stCondLst>
                                            <p:cond delay="0"/>
                                          </p:stCondLst>
                                        </p:cTn>
                                        <p:tgtEl>
                                          <p:spTgt spid="4">
                                            <p:txEl>
                                              <p:pRg st="0" end="0"/>
                                            </p:txEl>
                                          </p:spTgt>
                                        </p:tgtEl>
                                        <p:attrNameLst>
                                          <p:attrName>style.visibility</p:attrName>
                                        </p:attrNameLst>
                                      </p:cBhvr>
                                      <p:to>
                                        <p:strVal val="visible"/>
                                      </p:to>
                                    </p:set>
                                    <p:animEffect transition="in" filter="barn(inVertical)">
                                      <p:cBhvr>
                                        <p:cTn id="29" dur="500"/>
                                        <p:tgtEl>
                                          <p:spTgt spid="4">
                                            <p:txEl>
                                              <p:pRg st="0" end="0"/>
                                            </p:txEl>
                                          </p:spTgt>
                                        </p:tgtEl>
                                      </p:cBhvr>
                                    </p:animEffect>
                                  </p:childTnLst>
                                </p:cTn>
                              </p:par>
                              <p:par>
                                <p:cTn id="30" presetID="16" presetClass="entr" presetSubtype="21" fill="hold" grpId="0" nodeType="withEffect">
                                  <p:stCondLst>
                                    <p:cond delay="0"/>
                                  </p:stCondLst>
                                  <p:childTnLst>
                                    <p:set>
                                      <p:cBhvr>
                                        <p:cTn id="31" dur="1" fill="hold">
                                          <p:stCondLst>
                                            <p:cond delay="0"/>
                                          </p:stCondLst>
                                        </p:cTn>
                                        <p:tgtEl>
                                          <p:spTgt spid="4">
                                            <p:txEl>
                                              <p:pRg st="1" end="1"/>
                                            </p:txEl>
                                          </p:spTgt>
                                        </p:tgtEl>
                                        <p:attrNameLst>
                                          <p:attrName>style.visibility</p:attrName>
                                        </p:attrNameLst>
                                      </p:cBhvr>
                                      <p:to>
                                        <p:strVal val="visible"/>
                                      </p:to>
                                    </p:set>
                                    <p:animEffect transition="in" filter="barn(inVertical)">
                                      <p:cBhvr>
                                        <p:cTn id="32" dur="500"/>
                                        <p:tgtEl>
                                          <p:spTgt spid="4">
                                            <p:txEl>
                                              <p:pRg st="1" end="1"/>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4">
                                            <p:txEl>
                                              <p:pRg st="3" end="3"/>
                                            </p:txEl>
                                          </p:spTgt>
                                        </p:tgtEl>
                                        <p:attrNameLst>
                                          <p:attrName>style.visibility</p:attrName>
                                        </p:attrNameLst>
                                      </p:cBhvr>
                                      <p:to>
                                        <p:strVal val="visible"/>
                                      </p:to>
                                    </p:set>
                                    <p:animEffect transition="in" filter="barn(inVertical)">
                                      <p:cBhvr>
                                        <p:cTn id="37" dur="500"/>
                                        <p:tgtEl>
                                          <p:spTgt spid="4">
                                            <p:txEl>
                                              <p:pRg st="3" end="3"/>
                                            </p:txEl>
                                          </p:spTgt>
                                        </p:tgtEl>
                                      </p:cBhvr>
                                    </p:animEffect>
                                  </p:childTnLst>
                                </p:cTn>
                              </p:par>
                              <p:par>
                                <p:cTn id="38" presetID="16" presetClass="entr" presetSubtype="21" fill="hold" grpId="0" nodeType="withEffect">
                                  <p:stCondLst>
                                    <p:cond delay="0"/>
                                  </p:stCondLst>
                                  <p:childTnLst>
                                    <p:set>
                                      <p:cBhvr>
                                        <p:cTn id="39" dur="1" fill="hold">
                                          <p:stCondLst>
                                            <p:cond delay="0"/>
                                          </p:stCondLst>
                                        </p:cTn>
                                        <p:tgtEl>
                                          <p:spTgt spid="4">
                                            <p:txEl>
                                              <p:pRg st="4" end="4"/>
                                            </p:txEl>
                                          </p:spTgt>
                                        </p:tgtEl>
                                        <p:attrNameLst>
                                          <p:attrName>style.visibility</p:attrName>
                                        </p:attrNameLst>
                                      </p:cBhvr>
                                      <p:to>
                                        <p:strVal val="visible"/>
                                      </p:to>
                                    </p:set>
                                    <p:animEffect transition="in" filter="barn(inVertical)">
                                      <p:cBhvr>
                                        <p:cTn id="40" dur="500"/>
                                        <p:tgtEl>
                                          <p:spTgt spid="4">
                                            <p:txEl>
                                              <p:pRg st="4" end="4"/>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16" presetClass="entr" presetSubtype="21" fill="hold" grpId="0" nodeType="clickEffect">
                                  <p:stCondLst>
                                    <p:cond delay="0"/>
                                  </p:stCondLst>
                                  <p:childTnLst>
                                    <p:set>
                                      <p:cBhvr>
                                        <p:cTn id="44" dur="1" fill="hold">
                                          <p:stCondLst>
                                            <p:cond delay="0"/>
                                          </p:stCondLst>
                                        </p:cTn>
                                        <p:tgtEl>
                                          <p:spTgt spid="4">
                                            <p:txEl>
                                              <p:pRg st="5" end="5"/>
                                            </p:txEl>
                                          </p:spTgt>
                                        </p:tgtEl>
                                        <p:attrNameLst>
                                          <p:attrName>style.visibility</p:attrName>
                                        </p:attrNameLst>
                                      </p:cBhvr>
                                      <p:to>
                                        <p:strVal val="visible"/>
                                      </p:to>
                                    </p:set>
                                    <p:animEffect transition="in" filter="barn(inVertical)">
                                      <p:cBhvr>
                                        <p:cTn id="45" dur="500"/>
                                        <p:tgtEl>
                                          <p:spTgt spid="4">
                                            <p:txEl>
                                              <p:pRg st="5" end="5"/>
                                            </p:txEl>
                                          </p:spTgt>
                                        </p:tgtEl>
                                      </p:cBhvr>
                                    </p:animEffect>
                                  </p:childTnLst>
                                </p:cTn>
                              </p:par>
                              <p:par>
                                <p:cTn id="46" presetID="16" presetClass="entr" presetSubtype="21" fill="hold" grpId="0" nodeType="withEffect">
                                  <p:stCondLst>
                                    <p:cond delay="0"/>
                                  </p:stCondLst>
                                  <p:childTnLst>
                                    <p:set>
                                      <p:cBhvr>
                                        <p:cTn id="47" dur="1" fill="hold">
                                          <p:stCondLst>
                                            <p:cond delay="0"/>
                                          </p:stCondLst>
                                        </p:cTn>
                                        <p:tgtEl>
                                          <p:spTgt spid="4">
                                            <p:txEl>
                                              <p:pRg st="6" end="6"/>
                                            </p:txEl>
                                          </p:spTgt>
                                        </p:tgtEl>
                                        <p:attrNameLst>
                                          <p:attrName>style.visibility</p:attrName>
                                        </p:attrNameLst>
                                      </p:cBhvr>
                                      <p:to>
                                        <p:strVal val="visible"/>
                                      </p:to>
                                    </p:set>
                                    <p:animEffect transition="in" filter="barn(inVertical)">
                                      <p:cBhvr>
                                        <p:cTn id="48" dur="500"/>
                                        <p:tgtEl>
                                          <p:spTgt spid="4">
                                            <p:txEl>
                                              <p:pRg st="6" end="6"/>
                                            </p:txEl>
                                          </p:spTgt>
                                        </p:tgtEl>
                                      </p:cBhvr>
                                    </p:animEffect>
                                  </p:childTnLst>
                                </p:cTn>
                              </p:par>
                              <p:par>
                                <p:cTn id="49" presetID="16" presetClass="entr" presetSubtype="21" fill="hold" grpId="0" nodeType="withEffect">
                                  <p:stCondLst>
                                    <p:cond delay="0"/>
                                  </p:stCondLst>
                                  <p:childTnLst>
                                    <p:set>
                                      <p:cBhvr>
                                        <p:cTn id="50" dur="1" fill="hold">
                                          <p:stCondLst>
                                            <p:cond delay="0"/>
                                          </p:stCondLst>
                                        </p:cTn>
                                        <p:tgtEl>
                                          <p:spTgt spid="4">
                                            <p:txEl>
                                              <p:pRg st="7" end="7"/>
                                            </p:txEl>
                                          </p:spTgt>
                                        </p:tgtEl>
                                        <p:attrNameLst>
                                          <p:attrName>style.visibility</p:attrName>
                                        </p:attrNameLst>
                                      </p:cBhvr>
                                      <p:to>
                                        <p:strVal val="visible"/>
                                      </p:to>
                                    </p:set>
                                    <p:animEffect transition="in" filter="barn(inVertical)">
                                      <p:cBhvr>
                                        <p:cTn id="51" dur="500"/>
                                        <p:tgtEl>
                                          <p:spTgt spid="4">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b="1" dirty="0" smtClean="0"/>
              <a:t>Action Team</a:t>
            </a:r>
            <a:endParaRPr lang="en-US" b="1" dirty="0"/>
          </a:p>
        </p:txBody>
      </p:sp>
      <p:sp>
        <p:nvSpPr>
          <p:cNvPr id="8" name="Content Placeholder 7"/>
          <p:cNvSpPr>
            <a:spLocks noGrp="1"/>
          </p:cNvSpPr>
          <p:nvPr>
            <p:ph sz="half" idx="1"/>
          </p:nvPr>
        </p:nvSpPr>
        <p:spPr/>
        <p:txBody>
          <a:bodyPr>
            <a:normAutofit fontScale="92500" lnSpcReduction="20000"/>
          </a:bodyPr>
          <a:lstStyle/>
          <a:p>
            <a:r>
              <a:rPr lang="en-US" dirty="0" smtClean="0"/>
              <a:t>Who should be responsible for completing the application</a:t>
            </a:r>
          </a:p>
          <a:p>
            <a:endParaRPr lang="en-US" dirty="0"/>
          </a:p>
          <a:p>
            <a:r>
              <a:rPr lang="en-US" dirty="0" smtClean="0"/>
              <a:t>How much time should we dedicate</a:t>
            </a:r>
          </a:p>
          <a:p>
            <a:endParaRPr lang="en-US" dirty="0" smtClean="0"/>
          </a:p>
          <a:p>
            <a:endParaRPr lang="en-US" dirty="0"/>
          </a:p>
          <a:p>
            <a:endParaRPr lang="en-US" dirty="0"/>
          </a:p>
          <a:p>
            <a:r>
              <a:rPr lang="en-US" dirty="0" smtClean="0"/>
              <a:t>What to expect after submission</a:t>
            </a:r>
            <a:endParaRPr lang="en-US" dirty="0"/>
          </a:p>
        </p:txBody>
      </p:sp>
      <p:sp>
        <p:nvSpPr>
          <p:cNvPr id="9" name="Content Placeholder 8"/>
          <p:cNvSpPr>
            <a:spLocks noGrp="1"/>
          </p:cNvSpPr>
          <p:nvPr>
            <p:ph sz="half" idx="2"/>
          </p:nvPr>
        </p:nvSpPr>
        <p:spPr/>
        <p:txBody>
          <a:bodyPr>
            <a:normAutofit fontScale="92500" lnSpcReduction="20000"/>
          </a:bodyPr>
          <a:lstStyle/>
          <a:p>
            <a:r>
              <a:rPr lang="en-US" dirty="0" smtClean="0"/>
              <a:t>Mayor, finance director, senior center director, etc.,,,</a:t>
            </a:r>
          </a:p>
          <a:p>
            <a:endParaRPr lang="en-US" dirty="0" smtClean="0"/>
          </a:p>
          <a:p>
            <a:r>
              <a:rPr lang="en-US" dirty="0" smtClean="0"/>
              <a:t>Plan on this taking around 3 months to complete the process</a:t>
            </a:r>
          </a:p>
          <a:p>
            <a:pPr lvl="1"/>
            <a:r>
              <a:rPr lang="en-US" dirty="0"/>
              <a:t>Schedule professionals at the start</a:t>
            </a:r>
          </a:p>
          <a:p>
            <a:pPr lvl="1"/>
            <a:r>
              <a:rPr lang="en-US" dirty="0"/>
              <a:t>Hold meetings twice a month and progress closer to submission </a:t>
            </a:r>
            <a:r>
              <a:rPr lang="en-US" dirty="0" smtClean="0"/>
              <a:t>time</a:t>
            </a:r>
          </a:p>
          <a:p>
            <a:r>
              <a:rPr lang="en-US" dirty="0" smtClean="0"/>
              <a:t>Do we call the agency or do you notify us</a:t>
            </a:r>
          </a:p>
        </p:txBody>
      </p:sp>
    </p:spTree>
    <p:extLst>
      <p:ext uri="{BB962C8B-B14F-4D97-AF65-F5344CB8AC3E}">
        <p14:creationId xmlns:p14="http://schemas.microsoft.com/office/powerpoint/2010/main" val="40969782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grpId="0" nodeType="clickEffect">
                                  <p:stCondLst>
                                    <p:cond delay="0"/>
                                  </p:stCondLst>
                                  <p:childTnLst>
                                    <p:set>
                                      <p:cBhvr>
                                        <p:cTn id="13" dur="1" fill="hold">
                                          <p:stCondLst>
                                            <p:cond delay="0"/>
                                          </p:stCondLst>
                                        </p:cTn>
                                        <p:tgtEl>
                                          <p:spTgt spid="8">
                                            <p:txEl>
                                              <p:pRg st="0" end="0"/>
                                            </p:txEl>
                                          </p:spTgt>
                                        </p:tgtEl>
                                        <p:attrNameLst>
                                          <p:attrName>style.visibility</p:attrName>
                                        </p:attrNameLst>
                                      </p:cBhvr>
                                      <p:to>
                                        <p:strVal val="visible"/>
                                      </p:to>
                                    </p:set>
                                    <p:animEffect transition="in" filter="barn(inVertical)">
                                      <p:cBhvr>
                                        <p:cTn id="14" dur="500"/>
                                        <p:tgtEl>
                                          <p:spTgt spid="8">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grpId="0" nodeType="clickEffect">
                                  <p:stCondLst>
                                    <p:cond delay="0"/>
                                  </p:stCondLst>
                                  <p:childTnLst>
                                    <p:set>
                                      <p:cBhvr>
                                        <p:cTn id="18" dur="1" fill="hold">
                                          <p:stCondLst>
                                            <p:cond delay="0"/>
                                          </p:stCondLst>
                                        </p:cTn>
                                        <p:tgtEl>
                                          <p:spTgt spid="8">
                                            <p:txEl>
                                              <p:pRg st="2" end="2"/>
                                            </p:txEl>
                                          </p:spTgt>
                                        </p:tgtEl>
                                        <p:attrNameLst>
                                          <p:attrName>style.visibility</p:attrName>
                                        </p:attrNameLst>
                                      </p:cBhvr>
                                      <p:to>
                                        <p:strVal val="visible"/>
                                      </p:to>
                                    </p:set>
                                    <p:animEffect transition="in" filter="barn(inVertical)">
                                      <p:cBhvr>
                                        <p:cTn id="19" dur="500"/>
                                        <p:tgtEl>
                                          <p:spTgt spid="8">
                                            <p:txEl>
                                              <p:pRg st="2" end="2"/>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6" presetClass="entr" presetSubtype="21" fill="hold" grpId="0" nodeType="clickEffect">
                                  <p:stCondLst>
                                    <p:cond delay="0"/>
                                  </p:stCondLst>
                                  <p:childTnLst>
                                    <p:set>
                                      <p:cBhvr>
                                        <p:cTn id="23" dur="1" fill="hold">
                                          <p:stCondLst>
                                            <p:cond delay="0"/>
                                          </p:stCondLst>
                                        </p:cTn>
                                        <p:tgtEl>
                                          <p:spTgt spid="8">
                                            <p:txEl>
                                              <p:pRg st="6" end="6"/>
                                            </p:txEl>
                                          </p:spTgt>
                                        </p:tgtEl>
                                        <p:attrNameLst>
                                          <p:attrName>style.visibility</p:attrName>
                                        </p:attrNameLst>
                                      </p:cBhvr>
                                      <p:to>
                                        <p:strVal val="visible"/>
                                      </p:to>
                                    </p:set>
                                    <p:animEffect transition="in" filter="barn(inVertical)">
                                      <p:cBhvr>
                                        <p:cTn id="24" dur="500"/>
                                        <p:tgtEl>
                                          <p:spTgt spid="8">
                                            <p:txEl>
                                              <p:pRg st="6" end="6"/>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6" presetClass="entr" presetSubtype="21" fill="hold" grpId="0" nodeType="clickEffect">
                                  <p:stCondLst>
                                    <p:cond delay="0"/>
                                  </p:stCondLst>
                                  <p:childTnLst>
                                    <p:set>
                                      <p:cBhvr>
                                        <p:cTn id="28" dur="1" fill="hold">
                                          <p:stCondLst>
                                            <p:cond delay="0"/>
                                          </p:stCondLst>
                                        </p:cTn>
                                        <p:tgtEl>
                                          <p:spTgt spid="9">
                                            <p:txEl>
                                              <p:pRg st="0" end="0"/>
                                            </p:txEl>
                                          </p:spTgt>
                                        </p:tgtEl>
                                        <p:attrNameLst>
                                          <p:attrName>style.visibility</p:attrName>
                                        </p:attrNameLst>
                                      </p:cBhvr>
                                      <p:to>
                                        <p:strVal val="visible"/>
                                      </p:to>
                                    </p:set>
                                    <p:animEffect transition="in" filter="barn(inVertical)">
                                      <p:cBhvr>
                                        <p:cTn id="29" dur="500"/>
                                        <p:tgtEl>
                                          <p:spTgt spid="9">
                                            <p:txEl>
                                              <p:pRg st="0" end="0"/>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6" presetClass="entr" presetSubtype="21" fill="hold" grpId="0" nodeType="clickEffect">
                                  <p:stCondLst>
                                    <p:cond delay="0"/>
                                  </p:stCondLst>
                                  <p:childTnLst>
                                    <p:set>
                                      <p:cBhvr>
                                        <p:cTn id="33" dur="1" fill="hold">
                                          <p:stCondLst>
                                            <p:cond delay="0"/>
                                          </p:stCondLst>
                                        </p:cTn>
                                        <p:tgtEl>
                                          <p:spTgt spid="9">
                                            <p:txEl>
                                              <p:pRg st="2" end="2"/>
                                            </p:txEl>
                                          </p:spTgt>
                                        </p:tgtEl>
                                        <p:attrNameLst>
                                          <p:attrName>style.visibility</p:attrName>
                                        </p:attrNameLst>
                                      </p:cBhvr>
                                      <p:to>
                                        <p:strVal val="visible"/>
                                      </p:to>
                                    </p:set>
                                    <p:animEffect transition="in" filter="barn(inVertical)">
                                      <p:cBhvr>
                                        <p:cTn id="34" dur="500"/>
                                        <p:tgtEl>
                                          <p:spTgt spid="9">
                                            <p:txEl>
                                              <p:pRg st="2" end="2"/>
                                            </p:txEl>
                                          </p:spTgt>
                                        </p:tgtEl>
                                      </p:cBhvr>
                                    </p:animEffect>
                                  </p:childTnLst>
                                </p:cTn>
                              </p:par>
                              <p:par>
                                <p:cTn id="35" presetID="16" presetClass="entr" presetSubtype="21" fill="hold" grpId="0" nodeType="withEffect">
                                  <p:stCondLst>
                                    <p:cond delay="0"/>
                                  </p:stCondLst>
                                  <p:childTnLst>
                                    <p:set>
                                      <p:cBhvr>
                                        <p:cTn id="36" dur="1" fill="hold">
                                          <p:stCondLst>
                                            <p:cond delay="0"/>
                                          </p:stCondLst>
                                        </p:cTn>
                                        <p:tgtEl>
                                          <p:spTgt spid="9">
                                            <p:txEl>
                                              <p:pRg st="3" end="3"/>
                                            </p:txEl>
                                          </p:spTgt>
                                        </p:tgtEl>
                                        <p:attrNameLst>
                                          <p:attrName>style.visibility</p:attrName>
                                        </p:attrNameLst>
                                      </p:cBhvr>
                                      <p:to>
                                        <p:strVal val="visible"/>
                                      </p:to>
                                    </p:set>
                                    <p:animEffect transition="in" filter="barn(inVertical)">
                                      <p:cBhvr>
                                        <p:cTn id="37" dur="500"/>
                                        <p:tgtEl>
                                          <p:spTgt spid="9">
                                            <p:txEl>
                                              <p:pRg st="3" end="3"/>
                                            </p:txEl>
                                          </p:spTgt>
                                        </p:tgtEl>
                                      </p:cBhvr>
                                    </p:animEffect>
                                  </p:childTnLst>
                                </p:cTn>
                              </p:par>
                              <p:par>
                                <p:cTn id="38" presetID="16" presetClass="entr" presetSubtype="21" fill="hold" grpId="0" nodeType="withEffect">
                                  <p:stCondLst>
                                    <p:cond delay="0"/>
                                  </p:stCondLst>
                                  <p:childTnLst>
                                    <p:set>
                                      <p:cBhvr>
                                        <p:cTn id="39" dur="1" fill="hold">
                                          <p:stCondLst>
                                            <p:cond delay="0"/>
                                          </p:stCondLst>
                                        </p:cTn>
                                        <p:tgtEl>
                                          <p:spTgt spid="9">
                                            <p:txEl>
                                              <p:pRg st="4" end="4"/>
                                            </p:txEl>
                                          </p:spTgt>
                                        </p:tgtEl>
                                        <p:attrNameLst>
                                          <p:attrName>style.visibility</p:attrName>
                                        </p:attrNameLst>
                                      </p:cBhvr>
                                      <p:to>
                                        <p:strVal val="visible"/>
                                      </p:to>
                                    </p:set>
                                    <p:animEffect transition="in" filter="barn(inVertical)">
                                      <p:cBhvr>
                                        <p:cTn id="40" dur="500"/>
                                        <p:tgtEl>
                                          <p:spTgt spid="9">
                                            <p:txEl>
                                              <p:pRg st="4" end="4"/>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16" presetClass="entr" presetSubtype="21" fill="hold" grpId="0" nodeType="clickEffect">
                                  <p:stCondLst>
                                    <p:cond delay="0"/>
                                  </p:stCondLst>
                                  <p:childTnLst>
                                    <p:set>
                                      <p:cBhvr>
                                        <p:cTn id="44" dur="1" fill="hold">
                                          <p:stCondLst>
                                            <p:cond delay="0"/>
                                          </p:stCondLst>
                                        </p:cTn>
                                        <p:tgtEl>
                                          <p:spTgt spid="9">
                                            <p:txEl>
                                              <p:pRg st="5" end="5"/>
                                            </p:txEl>
                                          </p:spTgt>
                                        </p:tgtEl>
                                        <p:attrNameLst>
                                          <p:attrName>style.visibility</p:attrName>
                                        </p:attrNameLst>
                                      </p:cBhvr>
                                      <p:to>
                                        <p:strVal val="visible"/>
                                      </p:to>
                                    </p:set>
                                    <p:animEffect transition="in" filter="barn(inVertical)">
                                      <p:cBhvr>
                                        <p:cTn id="45" dur="500"/>
                                        <p:tgtEl>
                                          <p:spTgt spid="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build="p"/>
      <p:bldP spid="9"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593436" y="152400"/>
            <a:ext cx="9782801" cy="1239837"/>
          </a:xfrm>
        </p:spPr>
        <p:txBody>
          <a:bodyPr/>
          <a:lstStyle/>
          <a:p>
            <a:r>
              <a:rPr lang="en-US" b="1" dirty="0" smtClean="0"/>
              <a:t>Timelines for Project Funding</a:t>
            </a:r>
            <a:endParaRPr lang="en-US" b="1" dirty="0"/>
          </a:p>
        </p:txBody>
      </p:sp>
      <p:sp>
        <p:nvSpPr>
          <p:cNvPr id="6" name="Content Placeholder 5"/>
          <p:cNvSpPr>
            <a:spLocks noGrp="1"/>
          </p:cNvSpPr>
          <p:nvPr>
            <p:ph idx="1"/>
          </p:nvPr>
        </p:nvSpPr>
        <p:spPr>
          <a:xfrm>
            <a:off x="1593436" y="1600200"/>
            <a:ext cx="9782801" cy="5181600"/>
          </a:xfrm>
        </p:spPr>
        <p:txBody>
          <a:bodyPr>
            <a:normAutofit fontScale="92500" lnSpcReduction="20000"/>
          </a:bodyPr>
          <a:lstStyle/>
          <a:p>
            <a:r>
              <a:rPr lang="en-US" dirty="0" smtClean="0"/>
              <a:t>Revised application made available in mid-January</a:t>
            </a:r>
          </a:p>
          <a:p>
            <a:r>
              <a:rPr lang="en-US" dirty="0" smtClean="0"/>
              <a:t>Applications are due in April</a:t>
            </a:r>
          </a:p>
          <a:p>
            <a:r>
              <a:rPr lang="en-US" dirty="0" smtClean="0"/>
              <a:t>Agency reviews and rates projects April through June</a:t>
            </a:r>
          </a:p>
          <a:p>
            <a:r>
              <a:rPr lang="en-US" dirty="0" smtClean="0"/>
              <a:t>Agency meets with Cabinet Secretary in June and submits ICIP by July 1</a:t>
            </a:r>
          </a:p>
          <a:p>
            <a:r>
              <a:rPr lang="en-US" dirty="0" smtClean="0"/>
              <a:t>Capital Outlay Hearings are conducted in October and November by DFA and LFC</a:t>
            </a:r>
          </a:p>
          <a:p>
            <a:r>
              <a:rPr lang="en-US" dirty="0" smtClean="0"/>
              <a:t>Projects are considered and DFA submits the list of projects to grant writers in December in anticipation of the Legislative Session</a:t>
            </a:r>
          </a:p>
          <a:p>
            <a:r>
              <a:rPr lang="en-US" dirty="0" smtClean="0"/>
              <a:t>If successful, the bill is passed.  </a:t>
            </a:r>
          </a:p>
          <a:p>
            <a:pPr lvl="1"/>
            <a:r>
              <a:rPr lang="en-US" dirty="0" smtClean="0"/>
              <a:t>STB will fund by June same year</a:t>
            </a:r>
          </a:p>
          <a:p>
            <a:pPr lvl="1"/>
            <a:r>
              <a:rPr lang="en-US" dirty="0" smtClean="0"/>
              <a:t>GOB will go to voters on November ballot – if successful the funds will be available in June following year</a:t>
            </a:r>
            <a:endParaRPr lang="en-US" dirty="0"/>
          </a:p>
        </p:txBody>
      </p:sp>
    </p:spTree>
    <p:extLst>
      <p:ext uri="{BB962C8B-B14F-4D97-AF65-F5344CB8AC3E}">
        <p14:creationId xmlns:p14="http://schemas.microsoft.com/office/powerpoint/2010/main" val="23370322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grpId="0" nodeType="clickEffect">
                                  <p:stCondLst>
                                    <p:cond delay="0"/>
                                  </p:stCondLst>
                                  <p:childTnLst>
                                    <p:set>
                                      <p:cBhvr>
                                        <p:cTn id="13" dur="1" fill="hold">
                                          <p:stCondLst>
                                            <p:cond delay="0"/>
                                          </p:stCondLst>
                                        </p:cTn>
                                        <p:tgtEl>
                                          <p:spTgt spid="6">
                                            <p:txEl>
                                              <p:pRg st="0" end="0"/>
                                            </p:txEl>
                                          </p:spTgt>
                                        </p:tgtEl>
                                        <p:attrNameLst>
                                          <p:attrName>style.visibility</p:attrName>
                                        </p:attrNameLst>
                                      </p:cBhvr>
                                      <p:to>
                                        <p:strVal val="visible"/>
                                      </p:to>
                                    </p:set>
                                    <p:animEffect transition="in" filter="barn(inVertical)">
                                      <p:cBhvr>
                                        <p:cTn id="14" dur="500"/>
                                        <p:tgtEl>
                                          <p:spTgt spid="6">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grpId="0" nodeType="clickEffect">
                                  <p:stCondLst>
                                    <p:cond delay="0"/>
                                  </p:stCondLst>
                                  <p:childTnLst>
                                    <p:set>
                                      <p:cBhvr>
                                        <p:cTn id="18" dur="1" fill="hold">
                                          <p:stCondLst>
                                            <p:cond delay="0"/>
                                          </p:stCondLst>
                                        </p:cTn>
                                        <p:tgtEl>
                                          <p:spTgt spid="6">
                                            <p:txEl>
                                              <p:pRg st="1" end="1"/>
                                            </p:txEl>
                                          </p:spTgt>
                                        </p:tgtEl>
                                        <p:attrNameLst>
                                          <p:attrName>style.visibility</p:attrName>
                                        </p:attrNameLst>
                                      </p:cBhvr>
                                      <p:to>
                                        <p:strVal val="visible"/>
                                      </p:to>
                                    </p:set>
                                    <p:animEffect transition="in" filter="barn(inVertical)">
                                      <p:cBhvr>
                                        <p:cTn id="19" dur="500"/>
                                        <p:tgtEl>
                                          <p:spTgt spid="6">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6" presetClass="entr" presetSubtype="21" fill="hold" grpId="0" nodeType="clickEffect">
                                  <p:stCondLst>
                                    <p:cond delay="0"/>
                                  </p:stCondLst>
                                  <p:childTnLst>
                                    <p:set>
                                      <p:cBhvr>
                                        <p:cTn id="23" dur="1" fill="hold">
                                          <p:stCondLst>
                                            <p:cond delay="0"/>
                                          </p:stCondLst>
                                        </p:cTn>
                                        <p:tgtEl>
                                          <p:spTgt spid="6">
                                            <p:txEl>
                                              <p:pRg st="2" end="2"/>
                                            </p:txEl>
                                          </p:spTgt>
                                        </p:tgtEl>
                                        <p:attrNameLst>
                                          <p:attrName>style.visibility</p:attrName>
                                        </p:attrNameLst>
                                      </p:cBhvr>
                                      <p:to>
                                        <p:strVal val="visible"/>
                                      </p:to>
                                    </p:set>
                                    <p:animEffect transition="in" filter="barn(inVertical)">
                                      <p:cBhvr>
                                        <p:cTn id="24" dur="500"/>
                                        <p:tgtEl>
                                          <p:spTgt spid="6">
                                            <p:txEl>
                                              <p:pRg st="2" end="2"/>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6" presetClass="entr" presetSubtype="21" fill="hold" grpId="0" nodeType="clickEffect">
                                  <p:stCondLst>
                                    <p:cond delay="0"/>
                                  </p:stCondLst>
                                  <p:childTnLst>
                                    <p:set>
                                      <p:cBhvr>
                                        <p:cTn id="28" dur="1" fill="hold">
                                          <p:stCondLst>
                                            <p:cond delay="0"/>
                                          </p:stCondLst>
                                        </p:cTn>
                                        <p:tgtEl>
                                          <p:spTgt spid="6">
                                            <p:txEl>
                                              <p:pRg st="3" end="3"/>
                                            </p:txEl>
                                          </p:spTgt>
                                        </p:tgtEl>
                                        <p:attrNameLst>
                                          <p:attrName>style.visibility</p:attrName>
                                        </p:attrNameLst>
                                      </p:cBhvr>
                                      <p:to>
                                        <p:strVal val="visible"/>
                                      </p:to>
                                    </p:set>
                                    <p:animEffect transition="in" filter="barn(inVertical)">
                                      <p:cBhvr>
                                        <p:cTn id="29" dur="500"/>
                                        <p:tgtEl>
                                          <p:spTgt spid="6">
                                            <p:txEl>
                                              <p:pRg st="3" end="3"/>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6" presetClass="entr" presetSubtype="21" fill="hold" grpId="0" nodeType="clickEffect">
                                  <p:stCondLst>
                                    <p:cond delay="0"/>
                                  </p:stCondLst>
                                  <p:childTnLst>
                                    <p:set>
                                      <p:cBhvr>
                                        <p:cTn id="33" dur="1" fill="hold">
                                          <p:stCondLst>
                                            <p:cond delay="0"/>
                                          </p:stCondLst>
                                        </p:cTn>
                                        <p:tgtEl>
                                          <p:spTgt spid="6">
                                            <p:txEl>
                                              <p:pRg st="4" end="4"/>
                                            </p:txEl>
                                          </p:spTgt>
                                        </p:tgtEl>
                                        <p:attrNameLst>
                                          <p:attrName>style.visibility</p:attrName>
                                        </p:attrNameLst>
                                      </p:cBhvr>
                                      <p:to>
                                        <p:strVal val="visible"/>
                                      </p:to>
                                    </p:set>
                                    <p:animEffect transition="in" filter="barn(inVertical)">
                                      <p:cBhvr>
                                        <p:cTn id="34" dur="500"/>
                                        <p:tgtEl>
                                          <p:spTgt spid="6">
                                            <p:txEl>
                                              <p:pRg st="4" end="4"/>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16" presetClass="entr" presetSubtype="21" fill="hold" grpId="0" nodeType="clickEffect">
                                  <p:stCondLst>
                                    <p:cond delay="0"/>
                                  </p:stCondLst>
                                  <p:childTnLst>
                                    <p:set>
                                      <p:cBhvr>
                                        <p:cTn id="38" dur="1" fill="hold">
                                          <p:stCondLst>
                                            <p:cond delay="0"/>
                                          </p:stCondLst>
                                        </p:cTn>
                                        <p:tgtEl>
                                          <p:spTgt spid="6">
                                            <p:txEl>
                                              <p:pRg st="5" end="5"/>
                                            </p:txEl>
                                          </p:spTgt>
                                        </p:tgtEl>
                                        <p:attrNameLst>
                                          <p:attrName>style.visibility</p:attrName>
                                        </p:attrNameLst>
                                      </p:cBhvr>
                                      <p:to>
                                        <p:strVal val="visible"/>
                                      </p:to>
                                    </p:set>
                                    <p:animEffect transition="in" filter="barn(inVertical)">
                                      <p:cBhvr>
                                        <p:cTn id="39" dur="500"/>
                                        <p:tgtEl>
                                          <p:spTgt spid="6">
                                            <p:txEl>
                                              <p:pRg st="5" end="5"/>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16" presetClass="entr" presetSubtype="21" fill="hold" grpId="0" nodeType="clickEffect">
                                  <p:stCondLst>
                                    <p:cond delay="0"/>
                                  </p:stCondLst>
                                  <p:childTnLst>
                                    <p:set>
                                      <p:cBhvr>
                                        <p:cTn id="43" dur="1" fill="hold">
                                          <p:stCondLst>
                                            <p:cond delay="0"/>
                                          </p:stCondLst>
                                        </p:cTn>
                                        <p:tgtEl>
                                          <p:spTgt spid="6">
                                            <p:txEl>
                                              <p:pRg st="6" end="6"/>
                                            </p:txEl>
                                          </p:spTgt>
                                        </p:tgtEl>
                                        <p:attrNameLst>
                                          <p:attrName>style.visibility</p:attrName>
                                        </p:attrNameLst>
                                      </p:cBhvr>
                                      <p:to>
                                        <p:strVal val="visible"/>
                                      </p:to>
                                    </p:set>
                                    <p:animEffect transition="in" filter="barn(inVertical)">
                                      <p:cBhvr>
                                        <p:cTn id="44" dur="500"/>
                                        <p:tgtEl>
                                          <p:spTgt spid="6">
                                            <p:txEl>
                                              <p:pRg st="6" end="6"/>
                                            </p:txEl>
                                          </p:spTgt>
                                        </p:tgtEl>
                                      </p:cBhvr>
                                    </p:animEffect>
                                  </p:childTnLst>
                                </p:cTn>
                              </p:par>
                              <p:par>
                                <p:cTn id="45" presetID="16" presetClass="entr" presetSubtype="21" fill="hold" grpId="0" nodeType="withEffect">
                                  <p:stCondLst>
                                    <p:cond delay="0"/>
                                  </p:stCondLst>
                                  <p:childTnLst>
                                    <p:set>
                                      <p:cBhvr>
                                        <p:cTn id="46" dur="1" fill="hold">
                                          <p:stCondLst>
                                            <p:cond delay="0"/>
                                          </p:stCondLst>
                                        </p:cTn>
                                        <p:tgtEl>
                                          <p:spTgt spid="6">
                                            <p:txEl>
                                              <p:pRg st="7" end="7"/>
                                            </p:txEl>
                                          </p:spTgt>
                                        </p:tgtEl>
                                        <p:attrNameLst>
                                          <p:attrName>style.visibility</p:attrName>
                                        </p:attrNameLst>
                                      </p:cBhvr>
                                      <p:to>
                                        <p:strVal val="visible"/>
                                      </p:to>
                                    </p:set>
                                    <p:animEffect transition="in" filter="barn(inVertical)">
                                      <p:cBhvr>
                                        <p:cTn id="47" dur="500"/>
                                        <p:tgtEl>
                                          <p:spTgt spid="6">
                                            <p:txEl>
                                              <p:pRg st="7" end="7"/>
                                            </p:txEl>
                                          </p:spTgt>
                                        </p:tgtEl>
                                      </p:cBhvr>
                                    </p:animEffect>
                                  </p:childTnLst>
                                </p:cTn>
                              </p:par>
                              <p:par>
                                <p:cTn id="48" presetID="16" presetClass="entr" presetSubtype="21" fill="hold" grpId="0" nodeType="withEffect">
                                  <p:stCondLst>
                                    <p:cond delay="0"/>
                                  </p:stCondLst>
                                  <p:childTnLst>
                                    <p:set>
                                      <p:cBhvr>
                                        <p:cTn id="49" dur="1" fill="hold">
                                          <p:stCondLst>
                                            <p:cond delay="0"/>
                                          </p:stCondLst>
                                        </p:cTn>
                                        <p:tgtEl>
                                          <p:spTgt spid="6">
                                            <p:txEl>
                                              <p:pRg st="8" end="8"/>
                                            </p:txEl>
                                          </p:spTgt>
                                        </p:tgtEl>
                                        <p:attrNameLst>
                                          <p:attrName>style.visibility</p:attrName>
                                        </p:attrNameLst>
                                      </p:cBhvr>
                                      <p:to>
                                        <p:strVal val="visible"/>
                                      </p:to>
                                    </p:set>
                                    <p:animEffect transition="in" filter="barn(inVertical)">
                                      <p:cBhvr>
                                        <p:cTn id="50" dur="500"/>
                                        <p:tgtEl>
                                          <p:spTgt spid="6">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Scoring Criteria</a:t>
            </a:r>
            <a:endParaRPr lang="en-US" b="1" dirty="0"/>
          </a:p>
        </p:txBody>
      </p:sp>
      <p:sp>
        <p:nvSpPr>
          <p:cNvPr id="3" name="Content Placeholder 2"/>
          <p:cNvSpPr>
            <a:spLocks noGrp="1"/>
          </p:cNvSpPr>
          <p:nvPr>
            <p:ph idx="1"/>
          </p:nvPr>
        </p:nvSpPr>
        <p:spPr>
          <a:xfrm>
            <a:off x="1593436" y="1417637"/>
            <a:ext cx="9782801" cy="5059363"/>
          </a:xfrm>
        </p:spPr>
        <p:txBody>
          <a:bodyPr/>
          <a:lstStyle/>
          <a:p>
            <a:r>
              <a:rPr lang="en-US" dirty="0" smtClean="0"/>
              <a:t>For the 2018 GOB Application, there was a possible scoring value of 115 points</a:t>
            </a:r>
          </a:p>
          <a:p>
            <a:pPr lvl="1"/>
            <a:endParaRPr lang="en-US" dirty="0"/>
          </a:p>
        </p:txBody>
      </p:sp>
      <p:pic>
        <p:nvPicPr>
          <p:cNvPr id="4" name="Picture 3"/>
          <p:cNvPicPr>
            <a:picLocks noChangeAspect="1"/>
          </p:cNvPicPr>
          <p:nvPr/>
        </p:nvPicPr>
        <p:blipFill>
          <a:blip r:embed="rId2"/>
          <a:stretch>
            <a:fillRect/>
          </a:stretch>
        </p:blipFill>
        <p:spPr>
          <a:xfrm>
            <a:off x="1593436" y="1981200"/>
            <a:ext cx="8920415" cy="4724400"/>
          </a:xfrm>
          <a:prstGeom prst="rect">
            <a:avLst/>
          </a:prstGeom>
        </p:spPr>
      </p:pic>
    </p:spTree>
    <p:extLst>
      <p:ext uri="{BB962C8B-B14F-4D97-AF65-F5344CB8AC3E}">
        <p14:creationId xmlns:p14="http://schemas.microsoft.com/office/powerpoint/2010/main" val="32882861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barn(inVertical)">
                                      <p:cBhvr>
                                        <p:cTn id="14"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Project Prioritization System</a:t>
            </a:r>
            <a:endParaRPr lang="en-US" dirty="0"/>
          </a:p>
        </p:txBody>
      </p:sp>
      <p:sp>
        <p:nvSpPr>
          <p:cNvPr id="3" name="Content Placeholder 2"/>
          <p:cNvSpPr>
            <a:spLocks noGrp="1"/>
          </p:cNvSpPr>
          <p:nvPr>
            <p:ph idx="1"/>
          </p:nvPr>
        </p:nvSpPr>
        <p:spPr>
          <a:xfrm>
            <a:off x="1446212" y="1600200"/>
            <a:ext cx="10444576" cy="4572000"/>
          </a:xfrm>
        </p:spPr>
        <p:txBody>
          <a:bodyPr>
            <a:normAutofit fontScale="62500" lnSpcReduction="20000"/>
          </a:bodyPr>
          <a:lstStyle/>
          <a:p>
            <a:pPr marL="0" indent="0">
              <a:buNone/>
            </a:pPr>
            <a:r>
              <a:rPr lang="en-US" b="1" dirty="0" smtClean="0"/>
              <a:t>1. Application </a:t>
            </a:r>
            <a:r>
              <a:rPr lang="en-US" b="1" dirty="0"/>
              <a:t>Narrative Summary &amp; </a:t>
            </a:r>
            <a:r>
              <a:rPr lang="en-US" b="1" dirty="0" smtClean="0"/>
              <a:t>Background-</a:t>
            </a:r>
            <a:r>
              <a:rPr lang="en-US" dirty="0"/>
              <a:t>The applicant provided a clear and concise project summary and narrative background regarding the proposed project</a:t>
            </a:r>
            <a:r>
              <a:rPr lang="en-US" dirty="0" smtClean="0"/>
              <a:t>.</a:t>
            </a:r>
          </a:p>
          <a:p>
            <a:pPr marL="0" indent="0">
              <a:buNone/>
            </a:pPr>
            <a:r>
              <a:rPr lang="en-US" b="1" dirty="0" smtClean="0"/>
              <a:t>2. Criticality </a:t>
            </a:r>
            <a:r>
              <a:rPr lang="en-US" b="1" dirty="0"/>
              <a:t>of </a:t>
            </a:r>
            <a:r>
              <a:rPr lang="en-US" b="1" dirty="0" smtClean="0"/>
              <a:t>Need-</a:t>
            </a:r>
            <a:r>
              <a:rPr lang="en-US" dirty="0"/>
              <a:t>Does the applicant provide a compelling explanation on how the project will eliminate a risk or hazard to public health and/or safety that immediately endangers occupants of a premises such that corrective action is urgent and unavoidable?                                                        </a:t>
            </a:r>
            <a:endParaRPr lang="en-US" dirty="0" smtClean="0"/>
          </a:p>
          <a:p>
            <a:pPr marL="0" indent="0">
              <a:buNone/>
            </a:pPr>
            <a:r>
              <a:rPr lang="en-US" dirty="0" smtClean="0"/>
              <a:t>The </a:t>
            </a:r>
            <a:r>
              <a:rPr lang="en-US" dirty="0"/>
              <a:t>proposed project was evaluated by a subject matter expert who clearly documented the criticality of need for the project and a copy of the evaluation is </a:t>
            </a:r>
            <a:r>
              <a:rPr lang="en-US" dirty="0" smtClean="0"/>
              <a:t>provided.</a:t>
            </a:r>
          </a:p>
          <a:p>
            <a:pPr marL="0" indent="0">
              <a:buNone/>
            </a:pPr>
            <a:r>
              <a:rPr lang="en-US" dirty="0" smtClean="0"/>
              <a:t>Is </a:t>
            </a:r>
            <a:r>
              <a:rPr lang="en-US" dirty="0"/>
              <a:t>the proposed project a code compliance issue which addresses an emergency situation? </a:t>
            </a:r>
            <a:r>
              <a:rPr lang="en-US" dirty="0" smtClean="0"/>
              <a:t>                                                                                                                </a:t>
            </a:r>
            <a:endParaRPr lang="en-US" dirty="0"/>
          </a:p>
          <a:p>
            <a:pPr marL="0" indent="0">
              <a:buNone/>
            </a:pPr>
            <a:r>
              <a:rPr lang="en-US" dirty="0"/>
              <a:t>The applicant documented the outcome of not receiving this funding and that the intended corrective action proposed is considered critical, urgent and/or unavoidable.</a:t>
            </a:r>
          </a:p>
          <a:p>
            <a:pPr marL="0" indent="0">
              <a:buNone/>
            </a:pPr>
            <a:r>
              <a:rPr lang="en-US" b="1" dirty="0" smtClean="0"/>
              <a:t>3. Funding-</a:t>
            </a:r>
            <a:r>
              <a:rPr lang="en-US" dirty="0" smtClean="0"/>
              <a:t>The </a:t>
            </a:r>
            <a:r>
              <a:rPr lang="en-US" dirty="0"/>
              <a:t>applicant provides leverage to the project with local, federal or other sources to fully fund the proposed project.                                                                                                   </a:t>
            </a:r>
          </a:p>
          <a:p>
            <a:pPr marL="0" indent="0">
              <a:buNone/>
            </a:pPr>
            <a:r>
              <a:rPr lang="en-US" dirty="0"/>
              <a:t>The project budget provided specific information on the sources for matching funds including the amount leveraged and effective date(s). </a:t>
            </a:r>
            <a:endParaRPr lang="en-US" dirty="0" smtClean="0"/>
          </a:p>
          <a:p>
            <a:pPr marL="0" indent="0">
              <a:buNone/>
            </a:pPr>
            <a:r>
              <a:rPr lang="en-US" dirty="0" smtClean="0"/>
              <a:t>Do </a:t>
            </a:r>
            <a:r>
              <a:rPr lang="en-US" dirty="0"/>
              <a:t>the requested funds complete a fully functional phase of the project or complete a project previously funded by a legislative appropriation?</a:t>
            </a:r>
          </a:p>
        </p:txBody>
      </p:sp>
    </p:spTree>
    <p:extLst>
      <p:ext uri="{BB962C8B-B14F-4D97-AF65-F5344CB8AC3E}">
        <p14:creationId xmlns:p14="http://schemas.microsoft.com/office/powerpoint/2010/main" val="3030117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93436" y="381000"/>
            <a:ext cx="9782801" cy="1036637"/>
          </a:xfrm>
        </p:spPr>
        <p:txBody>
          <a:bodyPr/>
          <a:lstStyle/>
          <a:p>
            <a:r>
              <a:rPr lang="en-US" b="1" dirty="0"/>
              <a:t>Project Prioritization </a:t>
            </a:r>
            <a:r>
              <a:rPr lang="en-US" b="1" dirty="0" smtClean="0"/>
              <a:t>System   </a:t>
            </a:r>
            <a:endParaRPr lang="en-US" dirty="0"/>
          </a:p>
        </p:txBody>
      </p:sp>
      <p:sp>
        <p:nvSpPr>
          <p:cNvPr id="3" name="Content Placeholder 2"/>
          <p:cNvSpPr>
            <a:spLocks noGrp="1"/>
          </p:cNvSpPr>
          <p:nvPr>
            <p:ph idx="1"/>
          </p:nvPr>
        </p:nvSpPr>
        <p:spPr>
          <a:xfrm>
            <a:off x="1593436" y="1600200"/>
            <a:ext cx="10063576" cy="4572000"/>
          </a:xfrm>
        </p:spPr>
        <p:txBody>
          <a:bodyPr>
            <a:noAutofit/>
          </a:bodyPr>
          <a:lstStyle/>
          <a:p>
            <a:pPr marL="0" indent="0" eaLnBrk="0" hangingPunct="0">
              <a:buNone/>
            </a:pPr>
            <a:r>
              <a:rPr lang="en-US" sz="1800" b="1" dirty="0" smtClean="0"/>
              <a:t>4. Readiness to Proceed-</a:t>
            </a:r>
            <a:r>
              <a:rPr lang="en-US" sz="1800" dirty="0"/>
              <a:t>The</a:t>
            </a:r>
            <a:r>
              <a:rPr lang="en-US" sz="1800" b="1" dirty="0"/>
              <a:t> </a:t>
            </a:r>
            <a:r>
              <a:rPr lang="en-US" sz="1800" dirty="0"/>
              <a:t>proposed project is realistic and is substantiated by the subject matter expert </a:t>
            </a:r>
            <a:r>
              <a:rPr lang="en-US" sz="1800" dirty="0" smtClean="0"/>
              <a:t>evaluation.</a:t>
            </a:r>
            <a:endParaRPr lang="en-US" sz="1800" dirty="0"/>
          </a:p>
          <a:p>
            <a:pPr eaLnBrk="0" hangingPunct="0">
              <a:lnSpc>
                <a:spcPct val="100000"/>
              </a:lnSpc>
              <a:spcBef>
                <a:spcPts val="0"/>
              </a:spcBef>
            </a:pPr>
            <a:r>
              <a:rPr lang="en-US" sz="1800" dirty="0"/>
              <a:t>The applicant provided mandatory quotes/cost estimates for the proposed </a:t>
            </a:r>
            <a:r>
              <a:rPr lang="en-US" sz="1800" dirty="0" smtClean="0"/>
              <a:t>project?</a:t>
            </a:r>
            <a:endParaRPr lang="en-US" sz="1800" dirty="0"/>
          </a:p>
          <a:p>
            <a:pPr>
              <a:lnSpc>
                <a:spcPct val="100000"/>
              </a:lnSpc>
              <a:spcBef>
                <a:spcPts val="0"/>
              </a:spcBef>
            </a:pPr>
            <a:r>
              <a:rPr lang="en-US" sz="1800" dirty="0"/>
              <a:t>Does the applying entity describe how operating and maintenance costs will be provided for upon completion of the project</a:t>
            </a:r>
            <a:r>
              <a:rPr lang="en-US" sz="1800" dirty="0" smtClean="0"/>
              <a:t>?</a:t>
            </a:r>
          </a:p>
          <a:p>
            <a:pPr marL="0" indent="0">
              <a:buNone/>
            </a:pPr>
            <a:r>
              <a:rPr lang="en-US" sz="1800" b="1" dirty="0" smtClean="0"/>
              <a:t>5. Project Oversight-</a:t>
            </a:r>
            <a:r>
              <a:rPr lang="en-US" sz="1800" dirty="0"/>
              <a:t>Are</a:t>
            </a:r>
            <a:r>
              <a:rPr lang="en-US" sz="1800" b="1" dirty="0"/>
              <a:t> </a:t>
            </a:r>
            <a:r>
              <a:rPr lang="en-US" sz="1800" dirty="0"/>
              <a:t>there oversight mechanisms built in that would ensure timely construction and completion of project on budget</a:t>
            </a:r>
            <a:r>
              <a:rPr lang="en-US" sz="1800" dirty="0" smtClean="0"/>
              <a:t>?</a:t>
            </a:r>
          </a:p>
          <a:p>
            <a:pPr marL="0" indent="0">
              <a:buNone/>
            </a:pPr>
            <a:r>
              <a:rPr lang="en-US" sz="1800" b="1" dirty="0" smtClean="0"/>
              <a:t>6. Cost Benefit</a:t>
            </a:r>
            <a:r>
              <a:rPr lang="en-US" sz="1800" dirty="0" smtClean="0"/>
              <a:t>-</a:t>
            </a:r>
            <a:r>
              <a:rPr lang="en-US" sz="1800" dirty="0"/>
              <a:t>Has the applicant provided information on the anticipated number of direct beneficiaries of the project compared to the amount of funding being requested</a:t>
            </a:r>
            <a:r>
              <a:rPr lang="en-US" sz="1800" dirty="0" smtClean="0"/>
              <a:t>?</a:t>
            </a:r>
          </a:p>
          <a:p>
            <a:pPr marL="0" indent="0">
              <a:buNone/>
            </a:pPr>
            <a:r>
              <a:rPr lang="en-US" sz="1800" b="1" dirty="0" smtClean="0"/>
              <a:t>7. Project Management-</a:t>
            </a:r>
            <a:r>
              <a:rPr lang="en-US" sz="1800" dirty="0"/>
              <a:t>per contract requirements for currently funded capital projects through ALTSD, is the applicant:</a:t>
            </a:r>
          </a:p>
          <a:p>
            <a:pPr eaLnBrk="0" hangingPunct="0">
              <a:lnSpc>
                <a:spcPct val="100000"/>
              </a:lnSpc>
              <a:spcBef>
                <a:spcPts val="0"/>
              </a:spcBef>
            </a:pPr>
            <a:r>
              <a:rPr lang="en-US" sz="1800" dirty="0"/>
              <a:t>Reporting project status timely into the CPMS?</a:t>
            </a:r>
          </a:p>
          <a:p>
            <a:pPr eaLnBrk="0" hangingPunct="0">
              <a:lnSpc>
                <a:spcPct val="100000"/>
              </a:lnSpc>
              <a:spcBef>
                <a:spcPts val="0"/>
              </a:spcBef>
            </a:pPr>
            <a:r>
              <a:rPr lang="en-US" sz="1800" dirty="0"/>
              <a:t>Submitting requests for payment within the quarter that the expenditure was made?</a:t>
            </a:r>
          </a:p>
          <a:p>
            <a:pPr>
              <a:lnSpc>
                <a:spcPct val="100000"/>
              </a:lnSpc>
              <a:spcBef>
                <a:spcPts val="0"/>
              </a:spcBef>
            </a:pPr>
            <a:r>
              <a:rPr lang="en-US" sz="1800" dirty="0"/>
              <a:t>Adhering to spend down requirements per SBOF Rule (5% encumbered and/or 85% expended)</a:t>
            </a:r>
          </a:p>
        </p:txBody>
      </p:sp>
    </p:spTree>
    <p:extLst>
      <p:ext uri="{BB962C8B-B14F-4D97-AF65-F5344CB8AC3E}">
        <p14:creationId xmlns:p14="http://schemas.microsoft.com/office/powerpoint/2010/main" val="36898483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400" b="1" dirty="0" smtClean="0"/>
              <a:t>Applications Deemed Ineligible – May Be Due To:</a:t>
            </a:r>
            <a:endParaRPr lang="en-US" sz="3400" b="1" dirty="0"/>
          </a:p>
        </p:txBody>
      </p:sp>
      <p:sp>
        <p:nvSpPr>
          <p:cNvPr id="3" name="Content Placeholder 2"/>
          <p:cNvSpPr>
            <a:spLocks noGrp="1"/>
          </p:cNvSpPr>
          <p:nvPr>
            <p:ph idx="1"/>
          </p:nvPr>
        </p:nvSpPr>
        <p:spPr/>
        <p:txBody>
          <a:bodyPr>
            <a:normAutofit fontScale="92500"/>
          </a:bodyPr>
          <a:lstStyle/>
          <a:p>
            <a:r>
              <a:rPr lang="en-US" dirty="0" smtClean="0"/>
              <a:t>Application is not signed by a Chief Elected Official</a:t>
            </a:r>
          </a:p>
          <a:p>
            <a:r>
              <a:rPr lang="en-US" dirty="0" smtClean="0"/>
              <a:t>Applicant did not provide mandatory forms</a:t>
            </a:r>
          </a:p>
          <a:p>
            <a:r>
              <a:rPr lang="en-US" dirty="0" smtClean="0"/>
              <a:t>Applicant did not provide mandatory quotes, cost estimates</a:t>
            </a:r>
          </a:p>
          <a:p>
            <a:r>
              <a:rPr lang="en-US" dirty="0" smtClean="0"/>
              <a:t>Applicant did not provide sufficient justification of critical need</a:t>
            </a:r>
          </a:p>
          <a:p>
            <a:r>
              <a:rPr lang="en-US" dirty="0" smtClean="0"/>
              <a:t>Project is not eligible for funding</a:t>
            </a:r>
          </a:p>
          <a:p>
            <a:r>
              <a:rPr lang="en-US" dirty="0" smtClean="0"/>
              <a:t>Unable comply with NM Constitution “Anti-Donation” clause</a:t>
            </a:r>
          </a:p>
          <a:p>
            <a:r>
              <a:rPr lang="en-US" dirty="0" smtClean="0"/>
              <a:t>Project was funded in a prior year (duplicate)</a:t>
            </a:r>
          </a:p>
          <a:p>
            <a:r>
              <a:rPr lang="en-US" dirty="0" smtClean="0"/>
              <a:t>Project was not realistic</a:t>
            </a:r>
            <a:endParaRPr lang="en-US" dirty="0"/>
          </a:p>
        </p:txBody>
      </p:sp>
    </p:spTree>
    <p:extLst>
      <p:ext uri="{BB962C8B-B14F-4D97-AF65-F5344CB8AC3E}">
        <p14:creationId xmlns:p14="http://schemas.microsoft.com/office/powerpoint/2010/main" val="13325029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barn(inVertical)">
                                      <p:cBhvr>
                                        <p:cTn id="14" dur="5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barn(inVertical)">
                                      <p:cBhvr>
                                        <p:cTn id="19" dur="500"/>
                                        <p:tgtEl>
                                          <p:spTgt spid="3">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6" presetClass="entr" presetSubtype="21" fill="hold" grpId="0"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barn(inVertical)">
                                      <p:cBhvr>
                                        <p:cTn id="24" dur="500"/>
                                        <p:tgtEl>
                                          <p:spTgt spid="3">
                                            <p:txEl>
                                              <p:pRg st="2" end="2"/>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6" presetClass="entr" presetSubtype="21" fill="hold" grpId="0" nodeType="click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Effect transition="in" filter="barn(inVertical)">
                                      <p:cBhvr>
                                        <p:cTn id="29" dur="500"/>
                                        <p:tgtEl>
                                          <p:spTgt spid="3">
                                            <p:txEl>
                                              <p:pRg st="3" end="3"/>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6" presetClass="entr" presetSubtype="21" fill="hold" grpId="0" nodeType="clickEffect">
                                  <p:stCondLst>
                                    <p:cond delay="0"/>
                                  </p:stCondLst>
                                  <p:childTnLst>
                                    <p:set>
                                      <p:cBhvr>
                                        <p:cTn id="33" dur="1" fill="hold">
                                          <p:stCondLst>
                                            <p:cond delay="0"/>
                                          </p:stCondLst>
                                        </p:cTn>
                                        <p:tgtEl>
                                          <p:spTgt spid="3">
                                            <p:txEl>
                                              <p:pRg st="4" end="4"/>
                                            </p:txEl>
                                          </p:spTgt>
                                        </p:tgtEl>
                                        <p:attrNameLst>
                                          <p:attrName>style.visibility</p:attrName>
                                        </p:attrNameLst>
                                      </p:cBhvr>
                                      <p:to>
                                        <p:strVal val="visible"/>
                                      </p:to>
                                    </p:set>
                                    <p:animEffect transition="in" filter="barn(inVertical)">
                                      <p:cBhvr>
                                        <p:cTn id="34" dur="500"/>
                                        <p:tgtEl>
                                          <p:spTgt spid="3">
                                            <p:txEl>
                                              <p:pRg st="4" end="4"/>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16" presetClass="entr" presetSubtype="21" fill="hold" grpId="0" nodeType="clickEffect">
                                  <p:stCondLst>
                                    <p:cond delay="0"/>
                                  </p:stCondLst>
                                  <p:childTnLst>
                                    <p:set>
                                      <p:cBhvr>
                                        <p:cTn id="38" dur="1" fill="hold">
                                          <p:stCondLst>
                                            <p:cond delay="0"/>
                                          </p:stCondLst>
                                        </p:cTn>
                                        <p:tgtEl>
                                          <p:spTgt spid="3">
                                            <p:txEl>
                                              <p:pRg st="5" end="5"/>
                                            </p:txEl>
                                          </p:spTgt>
                                        </p:tgtEl>
                                        <p:attrNameLst>
                                          <p:attrName>style.visibility</p:attrName>
                                        </p:attrNameLst>
                                      </p:cBhvr>
                                      <p:to>
                                        <p:strVal val="visible"/>
                                      </p:to>
                                    </p:set>
                                    <p:animEffect transition="in" filter="barn(inVertical)">
                                      <p:cBhvr>
                                        <p:cTn id="39" dur="500"/>
                                        <p:tgtEl>
                                          <p:spTgt spid="3">
                                            <p:txEl>
                                              <p:pRg st="5" end="5"/>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16" presetClass="entr" presetSubtype="21" fill="hold" grpId="0" nodeType="clickEffect">
                                  <p:stCondLst>
                                    <p:cond delay="0"/>
                                  </p:stCondLst>
                                  <p:childTnLst>
                                    <p:set>
                                      <p:cBhvr>
                                        <p:cTn id="43" dur="1" fill="hold">
                                          <p:stCondLst>
                                            <p:cond delay="0"/>
                                          </p:stCondLst>
                                        </p:cTn>
                                        <p:tgtEl>
                                          <p:spTgt spid="3">
                                            <p:txEl>
                                              <p:pRg st="6" end="6"/>
                                            </p:txEl>
                                          </p:spTgt>
                                        </p:tgtEl>
                                        <p:attrNameLst>
                                          <p:attrName>style.visibility</p:attrName>
                                        </p:attrNameLst>
                                      </p:cBhvr>
                                      <p:to>
                                        <p:strVal val="visible"/>
                                      </p:to>
                                    </p:set>
                                    <p:animEffect transition="in" filter="barn(inVertical)">
                                      <p:cBhvr>
                                        <p:cTn id="44" dur="500"/>
                                        <p:tgtEl>
                                          <p:spTgt spid="3">
                                            <p:txEl>
                                              <p:pRg st="6" end="6"/>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16" presetClass="entr" presetSubtype="21"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Effect transition="in" filter="barn(inVertical)">
                                      <p:cBhvr>
                                        <p:cTn id="49"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lstStyle/>
          <a:p>
            <a:r>
              <a:rPr lang="en-US" b="1" dirty="0" smtClean="0"/>
              <a:t>Today’s Presentation:</a:t>
            </a:r>
            <a:endParaRPr lang="en-US" b="1" dirty="0"/>
          </a:p>
        </p:txBody>
      </p:sp>
      <p:sp>
        <p:nvSpPr>
          <p:cNvPr id="14" name="Content Placeholder 13"/>
          <p:cNvSpPr>
            <a:spLocks noGrp="1"/>
          </p:cNvSpPr>
          <p:nvPr>
            <p:ph idx="1"/>
          </p:nvPr>
        </p:nvSpPr>
        <p:spPr/>
        <p:txBody>
          <a:bodyPr>
            <a:normAutofit/>
          </a:bodyPr>
          <a:lstStyle/>
          <a:p>
            <a:pPr lvl="0"/>
            <a:r>
              <a:rPr lang="en-US" sz="3200" dirty="0" smtClean="0"/>
              <a:t>Current Status of 2018 Capital Outlay Recommendation</a:t>
            </a:r>
            <a:endParaRPr lang="en-US" sz="3200" dirty="0"/>
          </a:p>
          <a:p>
            <a:pPr lvl="0"/>
            <a:r>
              <a:rPr lang="en-US" sz="3200" dirty="0" smtClean="0"/>
              <a:t>Criteria for Funding</a:t>
            </a:r>
          </a:p>
          <a:p>
            <a:pPr lvl="0"/>
            <a:r>
              <a:rPr lang="en-US" sz="3200" dirty="0" smtClean="0"/>
              <a:t>How to submit a successful application</a:t>
            </a:r>
          </a:p>
          <a:p>
            <a:pPr lvl="0"/>
            <a:r>
              <a:rPr lang="en-US" sz="3200" dirty="0" smtClean="0"/>
              <a:t>Grants Management</a:t>
            </a:r>
          </a:p>
          <a:p>
            <a:pPr lvl="0"/>
            <a:r>
              <a:rPr lang="en-US" sz="3200" dirty="0" smtClean="0"/>
              <a:t>How to ensure projects are timely</a:t>
            </a:r>
          </a:p>
          <a:p>
            <a:pPr lvl="3"/>
            <a:endParaRPr lang="en-US" sz="3200" dirty="0"/>
          </a:p>
        </p:txBody>
      </p:sp>
    </p:spTree>
    <p:extLst>
      <p:ext uri="{BB962C8B-B14F-4D97-AF65-F5344CB8AC3E}">
        <p14:creationId xmlns:p14="http://schemas.microsoft.com/office/powerpoint/2010/main" val="356149846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randombar(horizontal)">
                                      <p:cBhvr>
                                        <p:cTn id="7" dur="5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14">
                                            <p:txEl>
                                              <p:pRg st="0" end="0"/>
                                            </p:txEl>
                                          </p:spTgt>
                                        </p:tgtEl>
                                        <p:attrNameLst>
                                          <p:attrName>style.visibility</p:attrName>
                                        </p:attrNameLst>
                                      </p:cBhvr>
                                      <p:to>
                                        <p:strVal val="visible"/>
                                      </p:to>
                                    </p:set>
                                    <p:animEffect transition="in" filter="barn(inVertical)">
                                      <p:cBhvr>
                                        <p:cTn id="12" dur="500"/>
                                        <p:tgtEl>
                                          <p:spTgt spid="1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14">
                                            <p:txEl>
                                              <p:pRg st="1" end="1"/>
                                            </p:txEl>
                                          </p:spTgt>
                                        </p:tgtEl>
                                        <p:attrNameLst>
                                          <p:attrName>style.visibility</p:attrName>
                                        </p:attrNameLst>
                                      </p:cBhvr>
                                      <p:to>
                                        <p:strVal val="visible"/>
                                      </p:to>
                                    </p:set>
                                    <p:animEffect transition="in" filter="barn(inVertical)">
                                      <p:cBhvr>
                                        <p:cTn id="17" dur="500"/>
                                        <p:tgtEl>
                                          <p:spTgt spid="14">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14">
                                            <p:txEl>
                                              <p:pRg st="2" end="2"/>
                                            </p:txEl>
                                          </p:spTgt>
                                        </p:tgtEl>
                                        <p:attrNameLst>
                                          <p:attrName>style.visibility</p:attrName>
                                        </p:attrNameLst>
                                      </p:cBhvr>
                                      <p:to>
                                        <p:strVal val="visible"/>
                                      </p:to>
                                    </p:set>
                                    <p:animEffect transition="in" filter="barn(inVertical)">
                                      <p:cBhvr>
                                        <p:cTn id="22" dur="500"/>
                                        <p:tgtEl>
                                          <p:spTgt spid="14">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14">
                                            <p:txEl>
                                              <p:pRg st="3" end="3"/>
                                            </p:txEl>
                                          </p:spTgt>
                                        </p:tgtEl>
                                        <p:attrNameLst>
                                          <p:attrName>style.visibility</p:attrName>
                                        </p:attrNameLst>
                                      </p:cBhvr>
                                      <p:to>
                                        <p:strVal val="visible"/>
                                      </p:to>
                                    </p:set>
                                    <p:animEffect transition="in" filter="barn(inVertical)">
                                      <p:cBhvr>
                                        <p:cTn id="27" dur="500"/>
                                        <p:tgtEl>
                                          <p:spTgt spid="14">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14">
                                            <p:txEl>
                                              <p:pRg st="4" end="4"/>
                                            </p:txEl>
                                          </p:spTgt>
                                        </p:tgtEl>
                                        <p:attrNameLst>
                                          <p:attrName>style.visibility</p:attrName>
                                        </p:attrNameLst>
                                      </p:cBhvr>
                                      <p:to>
                                        <p:strVal val="visible"/>
                                      </p:to>
                                    </p:set>
                                    <p:animEffect transition="in" filter="barn(inVertical)">
                                      <p:cBhvr>
                                        <p:cTn id="32" dur="500"/>
                                        <p:tgtEl>
                                          <p:spTgt spid="1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4"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Projects that are Funded</a:t>
            </a:r>
            <a:endParaRPr lang="en-US" b="1" dirty="0"/>
          </a:p>
        </p:txBody>
      </p:sp>
      <p:sp>
        <p:nvSpPr>
          <p:cNvPr id="5" name="Content Placeholder 4"/>
          <p:cNvSpPr>
            <a:spLocks noGrp="1"/>
          </p:cNvSpPr>
          <p:nvPr>
            <p:ph idx="1"/>
          </p:nvPr>
        </p:nvSpPr>
        <p:spPr/>
        <p:txBody>
          <a:bodyPr>
            <a:normAutofit fontScale="85000" lnSpcReduction="20000"/>
          </a:bodyPr>
          <a:lstStyle/>
          <a:p>
            <a:r>
              <a:rPr lang="en-US" dirty="0" smtClean="0"/>
              <a:t>You will receive a bond project questionnaire from SBOF – complete timely</a:t>
            </a:r>
          </a:p>
          <a:p>
            <a:pPr lvl="1"/>
            <a:r>
              <a:rPr lang="en-US" dirty="0" smtClean="0"/>
              <a:t>When you should sign or choose to wait for a later bond sale</a:t>
            </a:r>
          </a:p>
          <a:p>
            <a:r>
              <a:rPr lang="en-US" dirty="0" smtClean="0"/>
              <a:t>Bonds will be sold about a month later</a:t>
            </a:r>
          </a:p>
          <a:p>
            <a:r>
              <a:rPr lang="en-US" dirty="0" smtClean="0"/>
              <a:t>Once bonds are sold, DFA will prepare budgets and notify Agency when complete</a:t>
            </a:r>
          </a:p>
          <a:p>
            <a:r>
              <a:rPr lang="en-US" dirty="0" smtClean="0"/>
              <a:t>ALTSD will prepare Notice of Grant Award requesting compliance with special conditions </a:t>
            </a:r>
            <a:r>
              <a:rPr lang="en-US" sz="1400" dirty="0" smtClean="0"/>
              <a:t>(if applicable)  </a:t>
            </a:r>
            <a:r>
              <a:rPr lang="en-US" dirty="0" smtClean="0"/>
              <a:t>and request a scope of work</a:t>
            </a:r>
          </a:p>
          <a:p>
            <a:r>
              <a:rPr lang="en-US" dirty="0" smtClean="0"/>
              <a:t>Upon receipt, ALTSD will review documentation and then initiate grant agreement</a:t>
            </a:r>
          </a:p>
          <a:p>
            <a:endParaRPr lang="en-US" dirty="0"/>
          </a:p>
          <a:p>
            <a:pPr marL="0" indent="0">
              <a:buNone/>
            </a:pPr>
            <a:r>
              <a:rPr lang="en-US" dirty="0" smtClean="0"/>
              <a:t>Then the clock starts ticking – BOND RULES</a:t>
            </a:r>
            <a:endParaRPr lang="en-US" dirty="0"/>
          </a:p>
        </p:txBody>
      </p:sp>
    </p:spTree>
    <p:extLst>
      <p:ext uri="{BB962C8B-B14F-4D97-AF65-F5344CB8AC3E}">
        <p14:creationId xmlns:p14="http://schemas.microsoft.com/office/powerpoint/2010/main" val="18026882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grpId="0" nodeType="clickEffect">
                                  <p:stCondLst>
                                    <p:cond delay="0"/>
                                  </p:stCondLst>
                                  <p:childTnLst>
                                    <p:set>
                                      <p:cBhvr>
                                        <p:cTn id="13" dur="1" fill="hold">
                                          <p:stCondLst>
                                            <p:cond delay="0"/>
                                          </p:stCondLst>
                                        </p:cTn>
                                        <p:tgtEl>
                                          <p:spTgt spid="5">
                                            <p:txEl>
                                              <p:pRg st="0" end="0"/>
                                            </p:txEl>
                                          </p:spTgt>
                                        </p:tgtEl>
                                        <p:attrNameLst>
                                          <p:attrName>style.visibility</p:attrName>
                                        </p:attrNameLst>
                                      </p:cBhvr>
                                      <p:to>
                                        <p:strVal val="visible"/>
                                      </p:to>
                                    </p:set>
                                    <p:animEffect transition="in" filter="barn(inVertical)">
                                      <p:cBhvr>
                                        <p:cTn id="14" dur="500"/>
                                        <p:tgtEl>
                                          <p:spTgt spid="5">
                                            <p:txEl>
                                              <p:pRg st="0" end="0"/>
                                            </p:txEl>
                                          </p:spTgt>
                                        </p:tgtEl>
                                      </p:cBhvr>
                                    </p:animEffect>
                                  </p:childTnLst>
                                </p:cTn>
                              </p:par>
                              <p:par>
                                <p:cTn id="15" presetID="16" presetClass="entr" presetSubtype="21" fill="hold" grpId="0" nodeType="withEffect">
                                  <p:stCondLst>
                                    <p:cond delay="0"/>
                                  </p:stCondLst>
                                  <p:childTnLst>
                                    <p:set>
                                      <p:cBhvr>
                                        <p:cTn id="16" dur="1" fill="hold">
                                          <p:stCondLst>
                                            <p:cond delay="0"/>
                                          </p:stCondLst>
                                        </p:cTn>
                                        <p:tgtEl>
                                          <p:spTgt spid="5">
                                            <p:txEl>
                                              <p:pRg st="1" end="1"/>
                                            </p:txEl>
                                          </p:spTgt>
                                        </p:tgtEl>
                                        <p:attrNameLst>
                                          <p:attrName>style.visibility</p:attrName>
                                        </p:attrNameLst>
                                      </p:cBhvr>
                                      <p:to>
                                        <p:strVal val="visible"/>
                                      </p:to>
                                    </p:set>
                                    <p:animEffect transition="in" filter="barn(inVertical)">
                                      <p:cBhvr>
                                        <p:cTn id="17" dur="500"/>
                                        <p:tgtEl>
                                          <p:spTgt spid="5">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5">
                                            <p:txEl>
                                              <p:pRg st="2" end="2"/>
                                            </p:txEl>
                                          </p:spTgt>
                                        </p:tgtEl>
                                        <p:attrNameLst>
                                          <p:attrName>style.visibility</p:attrName>
                                        </p:attrNameLst>
                                      </p:cBhvr>
                                      <p:to>
                                        <p:strVal val="visible"/>
                                      </p:to>
                                    </p:set>
                                    <p:animEffect transition="in" filter="barn(inVertical)">
                                      <p:cBhvr>
                                        <p:cTn id="22" dur="500"/>
                                        <p:tgtEl>
                                          <p:spTgt spid="5">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5">
                                            <p:txEl>
                                              <p:pRg st="3" end="3"/>
                                            </p:txEl>
                                          </p:spTgt>
                                        </p:tgtEl>
                                        <p:attrNameLst>
                                          <p:attrName>style.visibility</p:attrName>
                                        </p:attrNameLst>
                                      </p:cBhvr>
                                      <p:to>
                                        <p:strVal val="visible"/>
                                      </p:to>
                                    </p:set>
                                    <p:animEffect transition="in" filter="barn(inVertical)">
                                      <p:cBhvr>
                                        <p:cTn id="27" dur="500"/>
                                        <p:tgtEl>
                                          <p:spTgt spid="5">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5">
                                            <p:txEl>
                                              <p:pRg st="4" end="4"/>
                                            </p:txEl>
                                          </p:spTgt>
                                        </p:tgtEl>
                                        <p:attrNameLst>
                                          <p:attrName>style.visibility</p:attrName>
                                        </p:attrNameLst>
                                      </p:cBhvr>
                                      <p:to>
                                        <p:strVal val="visible"/>
                                      </p:to>
                                    </p:set>
                                    <p:animEffect transition="in" filter="barn(inVertical)">
                                      <p:cBhvr>
                                        <p:cTn id="32" dur="500"/>
                                        <p:tgtEl>
                                          <p:spTgt spid="5">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5">
                                            <p:txEl>
                                              <p:pRg st="5" end="5"/>
                                            </p:txEl>
                                          </p:spTgt>
                                        </p:tgtEl>
                                        <p:attrNameLst>
                                          <p:attrName>style.visibility</p:attrName>
                                        </p:attrNameLst>
                                      </p:cBhvr>
                                      <p:to>
                                        <p:strVal val="visible"/>
                                      </p:to>
                                    </p:set>
                                    <p:animEffect transition="in" filter="barn(inVertical)">
                                      <p:cBhvr>
                                        <p:cTn id="37" dur="500"/>
                                        <p:tgtEl>
                                          <p:spTgt spid="5">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grpId="0" nodeType="clickEffect">
                                  <p:stCondLst>
                                    <p:cond delay="0"/>
                                  </p:stCondLst>
                                  <p:childTnLst>
                                    <p:set>
                                      <p:cBhvr>
                                        <p:cTn id="41" dur="1" fill="hold">
                                          <p:stCondLst>
                                            <p:cond delay="0"/>
                                          </p:stCondLst>
                                        </p:cTn>
                                        <p:tgtEl>
                                          <p:spTgt spid="5">
                                            <p:txEl>
                                              <p:pRg st="7" end="7"/>
                                            </p:txEl>
                                          </p:spTgt>
                                        </p:tgtEl>
                                        <p:attrNameLst>
                                          <p:attrName>style.visibility</p:attrName>
                                        </p:attrNameLst>
                                      </p:cBhvr>
                                      <p:to>
                                        <p:strVal val="visible"/>
                                      </p:to>
                                    </p:set>
                                    <p:animEffect transition="in" filter="barn(inVertical)">
                                      <p:cBhvr>
                                        <p:cTn id="42" dur="500"/>
                                        <p:tgtEl>
                                          <p:spTgt spid="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b="1" dirty="0" smtClean="0"/>
              <a:t>State Board of Finance Bond </a:t>
            </a:r>
            <a:br>
              <a:rPr lang="en-US" b="1" dirty="0" smtClean="0"/>
            </a:br>
            <a:r>
              <a:rPr lang="en-US" b="1" dirty="0" smtClean="0"/>
              <a:t>Project Spend Down Requirements</a:t>
            </a:r>
            <a:endParaRPr lang="en-US" b="1" dirty="0"/>
          </a:p>
        </p:txBody>
      </p:sp>
      <p:pic>
        <p:nvPicPr>
          <p:cNvPr id="2" name="Content Placeholder 1"/>
          <p:cNvPicPr>
            <a:picLocks noGrp="1" noChangeAspect="1"/>
          </p:cNvPicPr>
          <p:nvPr>
            <p:ph idx="1"/>
          </p:nvPr>
        </p:nvPicPr>
        <p:blipFill>
          <a:blip r:embed="rId3"/>
          <a:stretch>
            <a:fillRect/>
          </a:stretch>
        </p:blipFill>
        <p:spPr>
          <a:xfrm>
            <a:off x="3670652" y="2381438"/>
            <a:ext cx="5628571" cy="3009524"/>
          </a:xfrm>
          <a:prstGeom prst="rect">
            <a:avLst/>
          </a:prstGeom>
        </p:spPr>
      </p:pic>
    </p:spTree>
    <p:extLst>
      <p:ext uri="{BB962C8B-B14F-4D97-AF65-F5344CB8AC3E}">
        <p14:creationId xmlns:p14="http://schemas.microsoft.com/office/powerpoint/2010/main" val="33474392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Grants Management</a:t>
            </a:r>
            <a:endParaRPr lang="en-US" dirty="0"/>
          </a:p>
        </p:txBody>
      </p:sp>
      <p:sp>
        <p:nvSpPr>
          <p:cNvPr id="5" name="Subtitle 4"/>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19977519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Responsibilities of the </a:t>
            </a:r>
            <a:r>
              <a:rPr lang="en-US" b="1" dirty="0" smtClean="0"/>
              <a:t>Grantee</a:t>
            </a:r>
            <a:endParaRPr lang="en-US" b="1" dirty="0"/>
          </a:p>
        </p:txBody>
      </p:sp>
      <p:sp>
        <p:nvSpPr>
          <p:cNvPr id="3" name="Content Placeholder 2"/>
          <p:cNvSpPr>
            <a:spLocks noGrp="1"/>
          </p:cNvSpPr>
          <p:nvPr>
            <p:ph idx="1"/>
          </p:nvPr>
        </p:nvSpPr>
        <p:spPr/>
        <p:txBody>
          <a:bodyPr>
            <a:normAutofit/>
          </a:bodyPr>
          <a:lstStyle/>
          <a:p>
            <a:pPr>
              <a:buFontTx/>
              <a:buChar char="›"/>
            </a:pPr>
            <a:r>
              <a:rPr lang="en-US" dirty="0" smtClean="0"/>
              <a:t>Effective </a:t>
            </a:r>
            <a:r>
              <a:rPr lang="en-US" dirty="0"/>
              <a:t>dates of the grant agreement</a:t>
            </a:r>
            <a:r>
              <a:rPr lang="en-US" sz="1800" dirty="0"/>
              <a:t>(no extensions will be given) </a:t>
            </a:r>
            <a:endParaRPr lang="en-US" dirty="0"/>
          </a:p>
          <a:p>
            <a:pPr>
              <a:buFontTx/>
              <a:buChar char="›"/>
            </a:pPr>
            <a:r>
              <a:rPr lang="en-US" dirty="0"/>
              <a:t>Notice of Obligation – ALTSD, State Board of Finance obligation requirements 5% - 6 months 85% - 18 months</a:t>
            </a:r>
          </a:p>
          <a:p>
            <a:pPr>
              <a:buFontTx/>
              <a:buChar char="›"/>
            </a:pPr>
            <a:r>
              <a:rPr lang="en-US" dirty="0"/>
              <a:t>Timelines</a:t>
            </a:r>
          </a:p>
          <a:p>
            <a:pPr>
              <a:buFontTx/>
              <a:buChar char="›"/>
            </a:pPr>
            <a:r>
              <a:rPr lang="en-US" dirty="0"/>
              <a:t>Allowable uses of the funding</a:t>
            </a:r>
          </a:p>
          <a:p>
            <a:pPr>
              <a:buFontTx/>
              <a:buChar char="›"/>
            </a:pPr>
            <a:r>
              <a:rPr lang="en-US" dirty="0"/>
              <a:t>Timely expenditures – Quarterly</a:t>
            </a:r>
          </a:p>
          <a:p>
            <a:pPr>
              <a:buFontTx/>
              <a:buChar char="›"/>
            </a:pPr>
            <a:r>
              <a:rPr lang="en-US" dirty="0"/>
              <a:t>Reporting – Monthly</a:t>
            </a:r>
          </a:p>
          <a:p>
            <a:pPr>
              <a:buFontTx/>
              <a:buChar char="›"/>
            </a:pPr>
            <a:r>
              <a:rPr lang="en-US" dirty="0"/>
              <a:t>Scope of work</a:t>
            </a:r>
          </a:p>
          <a:p>
            <a:endParaRPr lang="en-US" dirty="0"/>
          </a:p>
        </p:txBody>
      </p:sp>
    </p:spTree>
    <p:extLst>
      <p:ext uri="{BB962C8B-B14F-4D97-AF65-F5344CB8AC3E}">
        <p14:creationId xmlns:p14="http://schemas.microsoft.com/office/powerpoint/2010/main" val="32210150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Notice of Obligation</a:t>
            </a:r>
            <a:endParaRPr lang="en-US" b="1" dirty="0"/>
          </a:p>
        </p:txBody>
      </p:sp>
      <p:sp>
        <p:nvSpPr>
          <p:cNvPr id="3" name="Content Placeholder 2"/>
          <p:cNvSpPr>
            <a:spLocks noGrp="1"/>
          </p:cNvSpPr>
          <p:nvPr>
            <p:ph idx="1"/>
          </p:nvPr>
        </p:nvSpPr>
        <p:spPr/>
        <p:txBody>
          <a:bodyPr/>
          <a:lstStyle/>
          <a:p>
            <a:r>
              <a:rPr lang="en-US" dirty="0"/>
              <a:t>Article II of the grant agreement –	</a:t>
            </a:r>
          </a:p>
          <a:p>
            <a:pPr lvl="1"/>
            <a:r>
              <a:rPr lang="en-US" dirty="0"/>
              <a:t>Submit copy of third party obligation to ALTSD upon execution</a:t>
            </a:r>
          </a:p>
          <a:p>
            <a:pPr marL="365760" lvl="1" indent="0">
              <a:buNone/>
            </a:pPr>
            <a:r>
              <a:rPr lang="en-US" dirty="0"/>
              <a:t>    (contract, cost estimate, quote, contract, purchase order)</a:t>
            </a:r>
          </a:p>
          <a:p>
            <a:pPr lvl="1">
              <a:buClr>
                <a:srgbClr val="92D050"/>
              </a:buClr>
            </a:pPr>
            <a:r>
              <a:rPr lang="en-US" dirty="0">
                <a:solidFill>
                  <a:prstClr val="black"/>
                </a:solidFill>
              </a:rPr>
              <a:t>Department can issue Notice of obligation or request additional documents to justify the expense</a:t>
            </a:r>
          </a:p>
          <a:p>
            <a:pPr lvl="1">
              <a:buClr>
                <a:srgbClr val="92D050"/>
              </a:buClr>
            </a:pPr>
            <a:r>
              <a:rPr lang="en-US" dirty="0">
                <a:solidFill>
                  <a:prstClr val="black"/>
                </a:solidFill>
              </a:rPr>
              <a:t>Notice of obligations will not be issued if ALTSD does not feel the expenditure will occur before reversion</a:t>
            </a:r>
          </a:p>
          <a:p>
            <a:pPr lvl="1">
              <a:buClr>
                <a:srgbClr val="92D050"/>
              </a:buClr>
            </a:pPr>
            <a:r>
              <a:rPr lang="en-US" dirty="0">
                <a:solidFill>
                  <a:prstClr val="black"/>
                </a:solidFill>
              </a:rPr>
              <a:t>Notice of obligation will be effective on the date issued by ALTSD.  </a:t>
            </a:r>
          </a:p>
          <a:p>
            <a:endParaRPr lang="en-US" dirty="0"/>
          </a:p>
        </p:txBody>
      </p:sp>
    </p:spTree>
    <p:extLst>
      <p:ext uri="{BB962C8B-B14F-4D97-AF65-F5344CB8AC3E}">
        <p14:creationId xmlns:p14="http://schemas.microsoft.com/office/powerpoint/2010/main" val="28171312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Timelines</a:t>
            </a:r>
            <a:endParaRPr lang="en-US" dirty="0"/>
          </a:p>
        </p:txBody>
      </p:sp>
      <p:sp>
        <p:nvSpPr>
          <p:cNvPr id="3" name="Content Placeholder 2"/>
          <p:cNvSpPr>
            <a:spLocks noGrp="1"/>
          </p:cNvSpPr>
          <p:nvPr>
            <p:ph idx="1"/>
          </p:nvPr>
        </p:nvSpPr>
        <p:spPr/>
        <p:txBody>
          <a:bodyPr>
            <a:normAutofit fontScale="92500" lnSpcReduction="20000"/>
          </a:bodyPr>
          <a:lstStyle/>
          <a:p>
            <a:r>
              <a:rPr lang="en-US" dirty="0"/>
              <a:t>To the extent possible please adhere to timelines set by staff when receiving written correspondence</a:t>
            </a:r>
          </a:p>
          <a:p>
            <a:r>
              <a:rPr lang="en-US" dirty="0"/>
              <a:t>Questionnaires – response period is approximately 1 week</a:t>
            </a:r>
          </a:p>
          <a:p>
            <a:r>
              <a:rPr lang="en-US" dirty="0"/>
              <a:t>Request for additional information – if no date indicated then we need the information immediately</a:t>
            </a:r>
          </a:p>
          <a:p>
            <a:r>
              <a:rPr lang="en-US" dirty="0"/>
              <a:t>Memo sent from our office will include a respond by date or submit by date</a:t>
            </a:r>
          </a:p>
          <a:p>
            <a:r>
              <a:rPr lang="en-US" dirty="0"/>
              <a:t>Scope of work will include a return by date</a:t>
            </a:r>
          </a:p>
          <a:p>
            <a:r>
              <a:rPr lang="en-US" dirty="0"/>
              <a:t>Special condition documentation – release of grant is dependent on approval</a:t>
            </a:r>
          </a:p>
          <a:p>
            <a:r>
              <a:rPr lang="en-US" dirty="0"/>
              <a:t>Use or Operating agreements – release of grant is dependent on approval</a:t>
            </a:r>
          </a:p>
          <a:p>
            <a:endParaRPr lang="en-US" dirty="0"/>
          </a:p>
        </p:txBody>
      </p:sp>
    </p:spTree>
    <p:extLst>
      <p:ext uri="{BB962C8B-B14F-4D97-AF65-F5344CB8AC3E}">
        <p14:creationId xmlns:p14="http://schemas.microsoft.com/office/powerpoint/2010/main" val="39539004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Expenditures</a:t>
            </a:r>
            <a:endParaRPr lang="en-US" b="1" dirty="0"/>
          </a:p>
        </p:txBody>
      </p:sp>
      <p:sp>
        <p:nvSpPr>
          <p:cNvPr id="3" name="Content Placeholder 2"/>
          <p:cNvSpPr>
            <a:spLocks noGrp="1"/>
          </p:cNvSpPr>
          <p:nvPr>
            <p:ph idx="1"/>
          </p:nvPr>
        </p:nvSpPr>
        <p:spPr/>
        <p:txBody>
          <a:bodyPr/>
          <a:lstStyle/>
          <a:p>
            <a:r>
              <a:rPr lang="en-US" dirty="0"/>
              <a:t>Ensure that expenditures are only for the intended purpose</a:t>
            </a:r>
          </a:p>
          <a:p>
            <a:r>
              <a:rPr lang="en-US" dirty="0"/>
              <a:t>Contact ALTSD if you have questions if an item to be purchased or constructed is an allowable expense.</a:t>
            </a:r>
          </a:p>
          <a:p>
            <a:r>
              <a:rPr lang="en-US" dirty="0"/>
              <a:t>Expenditures must be made and item received on or before the reversion date to qualify for reimbursement</a:t>
            </a:r>
          </a:p>
          <a:p>
            <a:r>
              <a:rPr lang="en-US" dirty="0"/>
              <a:t>ALTSD will provide written denial for items that are not allowed.</a:t>
            </a:r>
          </a:p>
        </p:txBody>
      </p:sp>
    </p:spTree>
    <p:extLst>
      <p:ext uri="{BB962C8B-B14F-4D97-AF65-F5344CB8AC3E}">
        <p14:creationId xmlns:p14="http://schemas.microsoft.com/office/powerpoint/2010/main" val="30863572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Capital Projects Monitoring System</a:t>
            </a:r>
            <a:endParaRPr lang="en-US" b="1" dirty="0"/>
          </a:p>
        </p:txBody>
      </p:sp>
      <p:sp>
        <p:nvSpPr>
          <p:cNvPr id="3" name="Content Placeholder 2"/>
          <p:cNvSpPr>
            <a:spLocks noGrp="1"/>
          </p:cNvSpPr>
          <p:nvPr>
            <p:ph idx="1"/>
          </p:nvPr>
        </p:nvSpPr>
        <p:spPr/>
        <p:txBody>
          <a:bodyPr/>
          <a:lstStyle/>
          <a:p>
            <a:pPr>
              <a:defRPr/>
            </a:pPr>
            <a:r>
              <a:rPr lang="en-US" dirty="0"/>
              <a:t>CPMS is a web-based system used for reporting and monitoring of capital outlay appropriations </a:t>
            </a:r>
          </a:p>
          <a:p>
            <a:pPr lvl="1">
              <a:defRPr/>
            </a:pPr>
            <a:r>
              <a:rPr lang="en-US" dirty="0">
                <a:solidFill>
                  <a:srgbClr val="000000"/>
                </a:solidFill>
              </a:rPr>
              <a:t>will be used by the Legislative Finance Committee (LFC)</a:t>
            </a:r>
            <a:r>
              <a:rPr lang="en-US" dirty="0"/>
              <a:t>	</a:t>
            </a:r>
          </a:p>
          <a:p>
            <a:pPr lvl="1">
              <a:defRPr/>
            </a:pPr>
            <a:r>
              <a:rPr lang="en-US" dirty="0"/>
              <a:t>agency needs to begin reporting once funding is appropriated </a:t>
            </a:r>
          </a:p>
          <a:p>
            <a:pPr lvl="1">
              <a:defRPr/>
            </a:pPr>
            <a:r>
              <a:rPr lang="en-US" dirty="0"/>
              <a:t>local entity needs to begin reporting once a grant agreement has been executed on progress of project.</a:t>
            </a:r>
          </a:p>
          <a:p>
            <a:pPr>
              <a:defRPr/>
            </a:pPr>
            <a:r>
              <a:rPr lang="en-US" dirty="0"/>
              <a:t>CPMS can be accessed through the DFA website at the following link: </a:t>
            </a:r>
            <a:r>
              <a:rPr lang="en-US" sz="2000" u="sng" dirty="0">
                <a:hlinkClick r:id="rId2"/>
              </a:rPr>
              <a:t>http://cpms.dfa.state.nm.us</a:t>
            </a:r>
            <a:endParaRPr lang="en-US" sz="2000" dirty="0">
              <a:solidFill>
                <a:schemeClr val="accent1">
                  <a:lumMod val="60000"/>
                  <a:lumOff val="40000"/>
                </a:schemeClr>
              </a:solidFill>
            </a:endParaRPr>
          </a:p>
          <a:p>
            <a:endParaRPr lang="en-US" dirty="0"/>
          </a:p>
        </p:txBody>
      </p:sp>
    </p:spTree>
    <p:extLst>
      <p:ext uri="{BB962C8B-B14F-4D97-AF65-F5344CB8AC3E}">
        <p14:creationId xmlns:p14="http://schemas.microsoft.com/office/powerpoint/2010/main" val="7771284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Reporting</a:t>
            </a:r>
            <a:endParaRPr lang="en-US" b="1" dirty="0"/>
          </a:p>
        </p:txBody>
      </p:sp>
      <p:sp>
        <p:nvSpPr>
          <p:cNvPr id="3" name="Content Placeholder 2"/>
          <p:cNvSpPr>
            <a:spLocks noGrp="1"/>
          </p:cNvSpPr>
          <p:nvPr>
            <p:ph idx="1"/>
          </p:nvPr>
        </p:nvSpPr>
        <p:spPr/>
        <p:txBody>
          <a:bodyPr>
            <a:normAutofit fontScale="92500"/>
          </a:bodyPr>
          <a:lstStyle/>
          <a:p>
            <a:r>
              <a:rPr lang="en-US" dirty="0"/>
              <a:t>Paper reports are due on or before the last day of the month </a:t>
            </a:r>
          </a:p>
          <a:p>
            <a:r>
              <a:rPr lang="en-US" dirty="0"/>
              <a:t>Online reports should be entered on or before the last day of the month</a:t>
            </a:r>
          </a:p>
          <a:p>
            <a:r>
              <a:rPr lang="en-US" dirty="0"/>
              <a:t>Additional request for information will be requested in writing </a:t>
            </a:r>
          </a:p>
          <a:p>
            <a:r>
              <a:rPr lang="en-US" dirty="0"/>
              <a:t>Reports must be informative.  </a:t>
            </a:r>
          </a:p>
          <a:p>
            <a:r>
              <a:rPr lang="en-US" dirty="0"/>
              <a:t>Lack of reporting can prevent a reimbursement from being processed by ALTSD</a:t>
            </a:r>
          </a:p>
          <a:p>
            <a:r>
              <a:rPr lang="en-US" dirty="0"/>
              <a:t>Reporting periods prior to the Legislative session are the most important.</a:t>
            </a:r>
          </a:p>
          <a:p>
            <a:endParaRPr lang="en-US" dirty="0"/>
          </a:p>
        </p:txBody>
      </p:sp>
    </p:spTree>
    <p:extLst>
      <p:ext uri="{BB962C8B-B14F-4D97-AF65-F5344CB8AC3E}">
        <p14:creationId xmlns:p14="http://schemas.microsoft.com/office/powerpoint/2010/main" val="29127628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Requests for Reimbursement</a:t>
            </a:r>
            <a:endParaRPr lang="en-US" b="1" dirty="0"/>
          </a:p>
        </p:txBody>
      </p:sp>
      <p:sp>
        <p:nvSpPr>
          <p:cNvPr id="3" name="Content Placeholder 2"/>
          <p:cNvSpPr>
            <a:spLocks noGrp="1"/>
          </p:cNvSpPr>
          <p:nvPr>
            <p:ph idx="1"/>
          </p:nvPr>
        </p:nvSpPr>
        <p:spPr/>
        <p:txBody>
          <a:bodyPr>
            <a:normAutofit lnSpcReduction="10000"/>
          </a:bodyPr>
          <a:lstStyle/>
          <a:p>
            <a:r>
              <a:rPr lang="en-US" dirty="0"/>
              <a:t>Reimbursement must be requested 20 days from the end of the quarter in which the expenditure took place</a:t>
            </a:r>
          </a:p>
          <a:p>
            <a:r>
              <a:rPr lang="en-US" dirty="0"/>
              <a:t>SBOF limits request to $1500 or more unless this is the end of the fiscal year or it is the last reimbursement request</a:t>
            </a:r>
          </a:p>
          <a:p>
            <a:r>
              <a:rPr lang="en-US" dirty="0"/>
              <a:t>End of fiscal year deadlines will be earlier than the July 15 date to allow time for corrections and internal processing</a:t>
            </a:r>
          </a:p>
          <a:p>
            <a:r>
              <a:rPr lang="en-US" dirty="0"/>
              <a:t>Exhibit 1 must be typed and computation must be correct – include AIPP if applicable – see grant</a:t>
            </a:r>
          </a:p>
          <a:p>
            <a:r>
              <a:rPr lang="en-US" dirty="0"/>
              <a:t>Copy of invoice, purchase orders, cancelled checks, and title for vehicles must be included</a:t>
            </a:r>
          </a:p>
          <a:p>
            <a:endParaRPr lang="en-US" dirty="0"/>
          </a:p>
        </p:txBody>
      </p:sp>
    </p:spTree>
    <p:extLst>
      <p:ext uri="{BB962C8B-B14F-4D97-AF65-F5344CB8AC3E}">
        <p14:creationId xmlns:p14="http://schemas.microsoft.com/office/powerpoint/2010/main" val="35666703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93436" y="177800"/>
            <a:ext cx="10215976" cy="1239837"/>
          </a:xfrm>
        </p:spPr>
        <p:txBody>
          <a:bodyPr/>
          <a:lstStyle/>
          <a:p>
            <a:r>
              <a:rPr lang="en-US" b="1" dirty="0" smtClean="0"/>
              <a:t>2018 GOB Capital Outlay Recommendation</a:t>
            </a:r>
            <a:endParaRPr lang="en-US" b="1" dirty="0"/>
          </a:p>
        </p:txBody>
      </p:sp>
      <p:sp>
        <p:nvSpPr>
          <p:cNvPr id="3" name="Content Placeholder 2"/>
          <p:cNvSpPr>
            <a:spLocks noGrp="1"/>
          </p:cNvSpPr>
          <p:nvPr>
            <p:ph idx="1"/>
          </p:nvPr>
        </p:nvSpPr>
        <p:spPr/>
        <p:txBody>
          <a:bodyPr>
            <a:normAutofit/>
          </a:bodyPr>
          <a:lstStyle/>
          <a:p>
            <a:r>
              <a:rPr lang="en-US" sz="3600" dirty="0"/>
              <a:t>1</a:t>
            </a:r>
            <a:r>
              <a:rPr lang="en-US" sz="3600" dirty="0" smtClean="0"/>
              <a:t>57 Applications Received</a:t>
            </a:r>
          </a:p>
          <a:p>
            <a:r>
              <a:rPr lang="en-US" sz="3600" dirty="0" smtClean="0"/>
              <a:t>Totaling $29,222,272</a:t>
            </a:r>
          </a:p>
          <a:p>
            <a:r>
              <a:rPr lang="en-US" sz="3600" dirty="0" smtClean="0"/>
              <a:t>78 projects recommended for a total of $10,754,878</a:t>
            </a:r>
          </a:p>
          <a:p>
            <a:r>
              <a:rPr lang="en-US" sz="3600" dirty="0"/>
              <a:t>66 </a:t>
            </a:r>
            <a:r>
              <a:rPr lang="en-US" sz="3600" dirty="0" smtClean="0"/>
              <a:t>project did not meet the </a:t>
            </a:r>
            <a:r>
              <a:rPr lang="en-US" sz="3600" dirty="0"/>
              <a:t>fundable range</a:t>
            </a:r>
          </a:p>
          <a:p>
            <a:endParaRPr lang="en-US" sz="3600" dirty="0"/>
          </a:p>
        </p:txBody>
      </p:sp>
    </p:spTree>
    <p:extLst>
      <p:ext uri="{BB962C8B-B14F-4D97-AF65-F5344CB8AC3E}">
        <p14:creationId xmlns:p14="http://schemas.microsoft.com/office/powerpoint/2010/main" val="397065937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Close Out Project</a:t>
            </a:r>
            <a:endParaRPr lang="en-US" b="1" dirty="0"/>
          </a:p>
        </p:txBody>
      </p:sp>
      <p:sp>
        <p:nvSpPr>
          <p:cNvPr id="3" name="Content Placeholder 2"/>
          <p:cNvSpPr>
            <a:spLocks noGrp="1"/>
          </p:cNvSpPr>
          <p:nvPr>
            <p:ph idx="1"/>
          </p:nvPr>
        </p:nvSpPr>
        <p:spPr/>
        <p:txBody>
          <a:bodyPr/>
          <a:lstStyle/>
          <a:p>
            <a:r>
              <a:rPr lang="en-US" dirty="0"/>
              <a:t>Ensure that all expenditures have been reimbursed prior to submission to request close out</a:t>
            </a:r>
          </a:p>
          <a:p>
            <a:r>
              <a:rPr lang="en-US" dirty="0"/>
              <a:t>Upon submission of final pay request send a letter requesting that the project be closed</a:t>
            </a:r>
          </a:p>
          <a:p>
            <a:r>
              <a:rPr lang="en-US" dirty="0"/>
              <a:t>ALTSD will mail a close out letter detailing the expenditures and any reversions</a:t>
            </a:r>
          </a:p>
          <a:p>
            <a:r>
              <a:rPr lang="en-US" dirty="0"/>
              <a:t>Make sure that the completion dates are entered into CPMS database (provide copy of report)</a:t>
            </a:r>
          </a:p>
          <a:p>
            <a:endParaRPr lang="en-US" dirty="0"/>
          </a:p>
        </p:txBody>
      </p:sp>
    </p:spTree>
    <p:extLst>
      <p:ext uri="{BB962C8B-B14F-4D97-AF65-F5344CB8AC3E}">
        <p14:creationId xmlns:p14="http://schemas.microsoft.com/office/powerpoint/2010/main" val="18962025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b="1" dirty="0" smtClean="0"/>
              <a:t>Questions?????</a:t>
            </a:r>
            <a:endParaRPr lang="en-US" b="1" dirty="0"/>
          </a:p>
        </p:txBody>
      </p:sp>
      <p:sp>
        <p:nvSpPr>
          <p:cNvPr id="7" name="Content Placeholder 6"/>
          <p:cNvSpPr>
            <a:spLocks noGrp="1"/>
          </p:cNvSpPr>
          <p:nvPr>
            <p:ph idx="1"/>
          </p:nvPr>
        </p:nvSpPr>
        <p:spPr/>
        <p:txBody>
          <a:bodyPr>
            <a:normAutofit/>
          </a:bodyPr>
          <a:lstStyle/>
          <a:p>
            <a:endParaRPr lang="en-US" dirty="0" smtClean="0"/>
          </a:p>
          <a:p>
            <a:endParaRPr lang="en-US" dirty="0"/>
          </a:p>
          <a:p>
            <a:pPr marL="0" indent="0">
              <a:buNone/>
            </a:pPr>
            <a:endParaRPr lang="en-US" dirty="0" smtClean="0"/>
          </a:p>
          <a:p>
            <a:r>
              <a:rPr lang="en-US" dirty="0" smtClean="0"/>
              <a:t>Rebecca Martinez, 505-476-4768, </a:t>
            </a:r>
            <a:r>
              <a:rPr lang="en-US" b="1" dirty="0" smtClean="0">
                <a:hlinkClick r:id="rId2"/>
              </a:rPr>
              <a:t>rebeccas.martinez@state.nm.us</a:t>
            </a:r>
            <a:r>
              <a:rPr lang="en-US" b="1" dirty="0" smtClean="0"/>
              <a:t> </a:t>
            </a:r>
          </a:p>
          <a:p>
            <a:pPr marL="0" indent="0">
              <a:buNone/>
            </a:pPr>
            <a:endParaRPr lang="en-US" dirty="0" smtClean="0"/>
          </a:p>
          <a:p>
            <a:r>
              <a:rPr lang="en-US" dirty="0" smtClean="0"/>
              <a:t>Barbara J. Romero at 505-476-4704, </a:t>
            </a:r>
            <a:r>
              <a:rPr lang="en-US" b="1" dirty="0" smtClean="0">
                <a:hlinkClick r:id="rId3"/>
              </a:rPr>
              <a:t>barbara.Romero@state.nm.us</a:t>
            </a:r>
            <a:r>
              <a:rPr lang="en-US" b="1" dirty="0" smtClean="0"/>
              <a:t> </a:t>
            </a:r>
          </a:p>
          <a:p>
            <a:endParaRPr lang="en-US" dirty="0"/>
          </a:p>
        </p:txBody>
      </p:sp>
    </p:spTree>
    <p:extLst>
      <p:ext uri="{BB962C8B-B14F-4D97-AF65-F5344CB8AC3E}">
        <p14:creationId xmlns:p14="http://schemas.microsoft.com/office/powerpoint/2010/main" val="483838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93436" y="177800"/>
            <a:ext cx="10215976" cy="1239837"/>
          </a:xfrm>
        </p:spPr>
        <p:txBody>
          <a:bodyPr/>
          <a:lstStyle/>
          <a:p>
            <a:r>
              <a:rPr lang="en-US" b="1" dirty="0" smtClean="0"/>
              <a:t>Criteria for Funding</a:t>
            </a:r>
            <a:br>
              <a:rPr lang="en-US" b="1" dirty="0" smtClean="0"/>
            </a:br>
            <a:r>
              <a:rPr lang="en-US" b="1" dirty="0" smtClean="0"/>
              <a:t>Capital Outlay Request Application </a:t>
            </a:r>
            <a:endParaRPr lang="en-US" b="1" dirty="0"/>
          </a:p>
        </p:txBody>
      </p:sp>
      <p:sp>
        <p:nvSpPr>
          <p:cNvPr id="3" name="Content Placeholder 2"/>
          <p:cNvSpPr>
            <a:spLocks noGrp="1"/>
          </p:cNvSpPr>
          <p:nvPr>
            <p:ph idx="1"/>
          </p:nvPr>
        </p:nvSpPr>
        <p:spPr>
          <a:xfrm>
            <a:off x="1593436" y="1600200"/>
            <a:ext cx="10292176" cy="4953000"/>
          </a:xfrm>
        </p:spPr>
        <p:txBody>
          <a:bodyPr>
            <a:normAutofit lnSpcReduction="10000"/>
          </a:bodyPr>
          <a:lstStyle/>
          <a:p>
            <a:r>
              <a:rPr lang="en-US" u="sng" dirty="0" smtClean="0"/>
              <a:t>Critically</a:t>
            </a:r>
            <a:r>
              <a:rPr lang="en-US" b="1" u="sng" dirty="0" smtClean="0"/>
              <a:t> </a:t>
            </a:r>
            <a:r>
              <a:rPr lang="en-US" u="sng" dirty="0" smtClean="0"/>
              <a:t>Needed Projects-- $10,000 Threshold</a:t>
            </a:r>
          </a:p>
          <a:p>
            <a:r>
              <a:rPr lang="en-US" dirty="0" smtClean="0"/>
              <a:t>Situation in which immediate action is necessary. </a:t>
            </a:r>
          </a:p>
          <a:p>
            <a:r>
              <a:rPr lang="en-US" dirty="0" smtClean="0"/>
              <a:t>The situation would disrupt a senior center from operating.</a:t>
            </a:r>
          </a:p>
          <a:p>
            <a:r>
              <a:rPr lang="en-US" dirty="0" smtClean="0"/>
              <a:t>The situation endangers </a:t>
            </a:r>
            <a:r>
              <a:rPr lang="en-US" dirty="0"/>
              <a:t>the safety of </a:t>
            </a:r>
            <a:r>
              <a:rPr lang="en-US" dirty="0" smtClean="0"/>
              <a:t>clients.</a:t>
            </a:r>
          </a:p>
          <a:p>
            <a:r>
              <a:rPr lang="en-US" dirty="0" smtClean="0"/>
              <a:t>Failure is imminent if the issue(s) are not corrected in a timely manner.</a:t>
            </a:r>
          </a:p>
          <a:p>
            <a:r>
              <a:rPr lang="en-US" dirty="0" smtClean="0"/>
              <a:t>The situation was not a direct cause of poor maintenance or neglect and steps were taken to prevent, alleviate and/or correct the situation.</a:t>
            </a:r>
            <a:endParaRPr lang="en-US" dirty="0"/>
          </a:p>
          <a:p>
            <a:r>
              <a:rPr lang="en-US" dirty="0" smtClean="0"/>
              <a:t>The resources required to correct the situation were unavailable. </a:t>
            </a:r>
          </a:p>
        </p:txBody>
      </p:sp>
    </p:spTree>
    <p:extLst>
      <p:ext uri="{BB962C8B-B14F-4D97-AF65-F5344CB8AC3E}">
        <p14:creationId xmlns:p14="http://schemas.microsoft.com/office/powerpoint/2010/main" val="189325467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barn(inVertical)">
                                      <p:cBhvr>
                                        <p:cTn id="14" dur="5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barn(inVertical)">
                                      <p:cBhvr>
                                        <p:cTn id="19" dur="500"/>
                                        <p:tgtEl>
                                          <p:spTgt spid="3">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6" presetClass="entr" presetSubtype="21" fill="hold" grpId="0"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barn(inVertical)">
                                      <p:cBhvr>
                                        <p:cTn id="24" dur="500"/>
                                        <p:tgtEl>
                                          <p:spTgt spid="3">
                                            <p:txEl>
                                              <p:pRg st="2" end="2"/>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6" presetClass="entr" presetSubtype="21" fill="hold" grpId="0" nodeType="click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Effect transition="in" filter="barn(inVertical)">
                                      <p:cBhvr>
                                        <p:cTn id="29" dur="500"/>
                                        <p:tgtEl>
                                          <p:spTgt spid="3">
                                            <p:txEl>
                                              <p:pRg st="3" end="3"/>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6" presetClass="entr" presetSubtype="21" fill="hold" grpId="0" nodeType="clickEffect">
                                  <p:stCondLst>
                                    <p:cond delay="0"/>
                                  </p:stCondLst>
                                  <p:childTnLst>
                                    <p:set>
                                      <p:cBhvr>
                                        <p:cTn id="33" dur="1" fill="hold">
                                          <p:stCondLst>
                                            <p:cond delay="0"/>
                                          </p:stCondLst>
                                        </p:cTn>
                                        <p:tgtEl>
                                          <p:spTgt spid="3">
                                            <p:txEl>
                                              <p:pRg st="4" end="4"/>
                                            </p:txEl>
                                          </p:spTgt>
                                        </p:tgtEl>
                                        <p:attrNameLst>
                                          <p:attrName>style.visibility</p:attrName>
                                        </p:attrNameLst>
                                      </p:cBhvr>
                                      <p:to>
                                        <p:strVal val="visible"/>
                                      </p:to>
                                    </p:set>
                                    <p:animEffect transition="in" filter="barn(inVertical)">
                                      <p:cBhvr>
                                        <p:cTn id="34" dur="500"/>
                                        <p:tgtEl>
                                          <p:spTgt spid="3">
                                            <p:txEl>
                                              <p:pRg st="4" end="4"/>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16" presetClass="entr" presetSubtype="21" fill="hold" grpId="0" nodeType="clickEffect">
                                  <p:stCondLst>
                                    <p:cond delay="0"/>
                                  </p:stCondLst>
                                  <p:childTnLst>
                                    <p:set>
                                      <p:cBhvr>
                                        <p:cTn id="38" dur="1" fill="hold">
                                          <p:stCondLst>
                                            <p:cond delay="0"/>
                                          </p:stCondLst>
                                        </p:cTn>
                                        <p:tgtEl>
                                          <p:spTgt spid="3">
                                            <p:txEl>
                                              <p:pRg st="5" end="5"/>
                                            </p:txEl>
                                          </p:spTgt>
                                        </p:tgtEl>
                                        <p:attrNameLst>
                                          <p:attrName>style.visibility</p:attrName>
                                        </p:attrNameLst>
                                      </p:cBhvr>
                                      <p:to>
                                        <p:strVal val="visible"/>
                                      </p:to>
                                    </p:set>
                                    <p:animEffect transition="in" filter="barn(inVertical)">
                                      <p:cBhvr>
                                        <p:cTn id="39" dur="500"/>
                                        <p:tgtEl>
                                          <p:spTgt spid="3">
                                            <p:txEl>
                                              <p:pRg st="5" end="5"/>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16" presetClass="entr" presetSubtype="21" fill="hold" grpId="0" nodeType="clickEffect">
                                  <p:stCondLst>
                                    <p:cond delay="0"/>
                                  </p:stCondLst>
                                  <p:childTnLst>
                                    <p:set>
                                      <p:cBhvr>
                                        <p:cTn id="43" dur="1" fill="hold">
                                          <p:stCondLst>
                                            <p:cond delay="0"/>
                                          </p:stCondLst>
                                        </p:cTn>
                                        <p:tgtEl>
                                          <p:spTgt spid="3">
                                            <p:txEl>
                                              <p:pRg st="6" end="6"/>
                                            </p:txEl>
                                          </p:spTgt>
                                        </p:tgtEl>
                                        <p:attrNameLst>
                                          <p:attrName>style.visibility</p:attrName>
                                        </p:attrNameLst>
                                      </p:cBhvr>
                                      <p:to>
                                        <p:strVal val="visible"/>
                                      </p:to>
                                    </p:set>
                                    <p:animEffect transition="in" filter="barn(inVertical)">
                                      <p:cBhvr>
                                        <p:cTn id="44"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93436" y="177800"/>
            <a:ext cx="10139776" cy="1239837"/>
          </a:xfrm>
        </p:spPr>
        <p:txBody>
          <a:bodyPr/>
          <a:lstStyle/>
          <a:p>
            <a:r>
              <a:rPr lang="en-US" b="1" dirty="0" smtClean="0"/>
              <a:t>Capital </a:t>
            </a:r>
            <a:r>
              <a:rPr lang="en-US" b="1" dirty="0"/>
              <a:t>Outlay Request </a:t>
            </a:r>
            <a:r>
              <a:rPr lang="en-US" b="1" dirty="0" smtClean="0"/>
              <a:t>Application Funding Categories</a:t>
            </a:r>
            <a:endParaRPr lang="en-US" dirty="0"/>
          </a:p>
        </p:txBody>
      </p:sp>
      <p:sp>
        <p:nvSpPr>
          <p:cNvPr id="3" name="Content Placeholder 2"/>
          <p:cNvSpPr>
            <a:spLocks noGrp="1"/>
          </p:cNvSpPr>
          <p:nvPr>
            <p:ph idx="1"/>
          </p:nvPr>
        </p:nvSpPr>
        <p:spPr/>
        <p:txBody>
          <a:bodyPr/>
          <a:lstStyle/>
          <a:p>
            <a:pPr marL="0" lvl="0" indent="0">
              <a:buNone/>
            </a:pPr>
            <a:r>
              <a:rPr lang="en-US" dirty="0" smtClean="0"/>
              <a:t>A-1</a:t>
            </a:r>
            <a:r>
              <a:rPr lang="en-US" dirty="0"/>
              <a:t>: </a:t>
            </a:r>
            <a:r>
              <a:rPr lang="en-US" dirty="0" smtClean="0"/>
              <a:t>Improvements for Code Compliance</a:t>
            </a:r>
          </a:p>
          <a:p>
            <a:pPr marL="0" lvl="0" indent="0">
              <a:buNone/>
            </a:pPr>
            <a:r>
              <a:rPr lang="en-US" dirty="0" smtClean="0"/>
              <a:t>A-2: Renovations</a:t>
            </a:r>
            <a:endParaRPr lang="en-US" dirty="0"/>
          </a:p>
          <a:p>
            <a:pPr marL="0" lvl="0" indent="0">
              <a:buNone/>
            </a:pPr>
            <a:r>
              <a:rPr lang="en-US" dirty="0" smtClean="0"/>
              <a:t>A-3: </a:t>
            </a:r>
            <a:r>
              <a:rPr lang="en-US" dirty="0"/>
              <a:t>Meals Equipment/Other Equipment </a:t>
            </a:r>
            <a:endParaRPr lang="en-US" dirty="0" smtClean="0"/>
          </a:p>
          <a:p>
            <a:pPr marL="0" lvl="0" indent="0">
              <a:buNone/>
            </a:pPr>
            <a:r>
              <a:rPr lang="en-US" dirty="0" smtClean="0"/>
              <a:t>A-4: Vehicle Purchase &amp; Equip</a:t>
            </a:r>
            <a:endParaRPr lang="en-US" dirty="0"/>
          </a:p>
          <a:p>
            <a:pPr marL="0" lvl="0" indent="0">
              <a:buNone/>
            </a:pPr>
            <a:r>
              <a:rPr lang="en-US" dirty="0" smtClean="0"/>
              <a:t>A-5: </a:t>
            </a:r>
            <a:r>
              <a:rPr lang="en-US" dirty="0"/>
              <a:t>New </a:t>
            </a:r>
            <a:r>
              <a:rPr lang="en-US" dirty="0" smtClean="0"/>
              <a:t>Construction/Major Addition</a:t>
            </a:r>
            <a:endParaRPr lang="en-US" dirty="0"/>
          </a:p>
          <a:p>
            <a:pPr marL="0" lvl="0" indent="0">
              <a:buNone/>
            </a:pPr>
            <a:r>
              <a:rPr lang="en-US" dirty="0" smtClean="0"/>
              <a:t>A-6: </a:t>
            </a:r>
            <a:r>
              <a:rPr lang="en-US" dirty="0"/>
              <a:t>Plan &amp; </a:t>
            </a:r>
            <a:r>
              <a:rPr lang="en-US" dirty="0" smtClean="0"/>
              <a:t>Design</a:t>
            </a:r>
            <a:endParaRPr lang="en-US" dirty="0"/>
          </a:p>
          <a:p>
            <a:endParaRPr lang="en-US" dirty="0"/>
          </a:p>
        </p:txBody>
      </p:sp>
    </p:spTree>
    <p:extLst>
      <p:ext uri="{BB962C8B-B14F-4D97-AF65-F5344CB8AC3E}">
        <p14:creationId xmlns:p14="http://schemas.microsoft.com/office/powerpoint/2010/main" val="12718031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93436" y="177800"/>
            <a:ext cx="10139776" cy="1239837"/>
          </a:xfrm>
        </p:spPr>
        <p:txBody>
          <a:bodyPr/>
          <a:lstStyle/>
          <a:p>
            <a:r>
              <a:rPr lang="en-US" b="1" dirty="0" smtClean="0"/>
              <a:t>Capital </a:t>
            </a:r>
            <a:r>
              <a:rPr lang="en-US" b="1" dirty="0"/>
              <a:t>Outlay Request </a:t>
            </a:r>
            <a:r>
              <a:rPr lang="en-US" b="1" dirty="0" smtClean="0"/>
              <a:t>Application Requirements &amp; Attachments</a:t>
            </a:r>
            <a:endParaRPr lang="en-US" dirty="0"/>
          </a:p>
        </p:txBody>
      </p:sp>
      <p:sp>
        <p:nvSpPr>
          <p:cNvPr id="3" name="Content Placeholder 2"/>
          <p:cNvSpPr>
            <a:spLocks noGrp="1"/>
          </p:cNvSpPr>
          <p:nvPr>
            <p:ph idx="1"/>
          </p:nvPr>
        </p:nvSpPr>
        <p:spPr>
          <a:xfrm>
            <a:off x="1593436" y="1600200"/>
            <a:ext cx="9782801" cy="4876800"/>
          </a:xfrm>
        </p:spPr>
        <p:txBody>
          <a:bodyPr>
            <a:normAutofit fontScale="92500" lnSpcReduction="10000"/>
          </a:bodyPr>
          <a:lstStyle/>
          <a:p>
            <a:pPr lvl="0"/>
            <a:r>
              <a:rPr lang="en-US" dirty="0" smtClean="0"/>
              <a:t>Executive Order 2013-006 Compliance</a:t>
            </a:r>
          </a:p>
          <a:p>
            <a:pPr lvl="0"/>
            <a:r>
              <a:rPr lang="en-US" dirty="0"/>
              <a:t>Operating and Use Agreement (applicable to non-profit providers only)</a:t>
            </a:r>
          </a:p>
          <a:p>
            <a:r>
              <a:rPr lang="en-US" dirty="0" smtClean="0"/>
              <a:t>Infrastructure </a:t>
            </a:r>
            <a:r>
              <a:rPr lang="en-US" dirty="0"/>
              <a:t>Capital Improvement Plan (ICIP </a:t>
            </a:r>
            <a:r>
              <a:rPr lang="en-US" dirty="0" smtClean="0"/>
              <a:t>2019-2023)</a:t>
            </a:r>
          </a:p>
          <a:p>
            <a:r>
              <a:rPr lang="en-US" dirty="0" smtClean="0"/>
              <a:t>Chief Elected Official Certification</a:t>
            </a:r>
            <a:endParaRPr lang="en-US" dirty="0"/>
          </a:p>
          <a:p>
            <a:pPr lvl="0"/>
            <a:r>
              <a:rPr lang="en-US" dirty="0" smtClean="0"/>
              <a:t>Asset </a:t>
            </a:r>
            <a:r>
              <a:rPr lang="en-US" dirty="0"/>
              <a:t>Management </a:t>
            </a:r>
            <a:r>
              <a:rPr lang="en-US" dirty="0" smtClean="0"/>
              <a:t>Listings For: </a:t>
            </a:r>
            <a:r>
              <a:rPr lang="en-US" dirty="0"/>
              <a:t>Meals </a:t>
            </a:r>
            <a:r>
              <a:rPr lang="en-US" dirty="0" smtClean="0"/>
              <a:t>Equipment, Vehicles &amp; Facility/Fixtures Project </a:t>
            </a:r>
            <a:r>
              <a:rPr lang="en-US" dirty="0"/>
              <a:t>Evaluation-Subject Matter Expert Certification</a:t>
            </a:r>
          </a:p>
          <a:p>
            <a:pPr lvl="0"/>
            <a:r>
              <a:rPr lang="en-US" dirty="0" smtClean="0"/>
              <a:t>Quotes or </a:t>
            </a:r>
            <a:r>
              <a:rPr lang="en-US" dirty="0"/>
              <a:t>Cost Estimates for the Proposed Project(s)</a:t>
            </a:r>
          </a:p>
          <a:p>
            <a:pPr lvl="0"/>
            <a:r>
              <a:rPr lang="en-US" dirty="0" smtClean="0"/>
              <a:t>Schematic </a:t>
            </a:r>
            <a:r>
              <a:rPr lang="en-US" dirty="0"/>
              <a:t>Designs (applicable to construction related projects</a:t>
            </a:r>
            <a:r>
              <a:rPr lang="en-US" dirty="0" smtClean="0"/>
              <a:t>)</a:t>
            </a:r>
            <a:r>
              <a:rPr lang="en-US" dirty="0"/>
              <a:t/>
            </a:r>
            <a:br>
              <a:rPr lang="en-US" dirty="0"/>
            </a:br>
            <a:endParaRPr lang="en-US" dirty="0"/>
          </a:p>
        </p:txBody>
      </p:sp>
    </p:spTree>
    <p:extLst>
      <p:ext uri="{BB962C8B-B14F-4D97-AF65-F5344CB8AC3E}">
        <p14:creationId xmlns:p14="http://schemas.microsoft.com/office/powerpoint/2010/main" val="11540346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446212" y="177800"/>
            <a:ext cx="10668000" cy="1239837"/>
          </a:xfrm>
        </p:spPr>
        <p:txBody>
          <a:bodyPr/>
          <a:lstStyle/>
          <a:p>
            <a:r>
              <a:rPr lang="en-US" b="1" dirty="0" smtClean="0"/>
              <a:t>Capital </a:t>
            </a:r>
            <a:r>
              <a:rPr lang="en-US" b="1" dirty="0"/>
              <a:t>Outlay Request </a:t>
            </a:r>
            <a:r>
              <a:rPr lang="en-US" b="1" dirty="0" smtClean="0"/>
              <a:t>Application </a:t>
            </a:r>
            <a:r>
              <a:rPr lang="en-US" sz="1800" dirty="0" smtClean="0"/>
              <a:t>(Cont’d)</a:t>
            </a:r>
            <a:endParaRPr lang="en-US" sz="1800" dirty="0"/>
          </a:p>
        </p:txBody>
      </p:sp>
      <p:sp>
        <p:nvSpPr>
          <p:cNvPr id="6" name="Content Placeholder 5"/>
          <p:cNvSpPr>
            <a:spLocks noGrp="1"/>
          </p:cNvSpPr>
          <p:nvPr>
            <p:ph idx="1"/>
          </p:nvPr>
        </p:nvSpPr>
        <p:spPr/>
        <p:txBody>
          <a:bodyPr>
            <a:normAutofit/>
          </a:bodyPr>
          <a:lstStyle/>
          <a:p>
            <a:r>
              <a:rPr lang="en-US" dirty="0"/>
              <a:t>Project </a:t>
            </a:r>
            <a:r>
              <a:rPr lang="en-US" dirty="0" smtClean="0"/>
              <a:t>readiness:</a:t>
            </a:r>
          </a:p>
          <a:p>
            <a:pPr lvl="1">
              <a:buFontTx/>
              <a:buChar char="›"/>
            </a:pPr>
            <a:r>
              <a:rPr lang="en-US" dirty="0" smtClean="0"/>
              <a:t>Is the project realistic?</a:t>
            </a:r>
          </a:p>
          <a:p>
            <a:pPr lvl="1">
              <a:buFontTx/>
              <a:buChar char="›"/>
            </a:pPr>
            <a:r>
              <a:rPr lang="en-US" dirty="0" smtClean="0"/>
              <a:t>Can the project be substantiated by a Subject Matter Expert?</a:t>
            </a:r>
          </a:p>
          <a:p>
            <a:pPr lvl="1">
              <a:buFontTx/>
              <a:buChar char="›"/>
            </a:pPr>
            <a:r>
              <a:rPr lang="en-US" dirty="0" smtClean="0"/>
              <a:t>Mandatory quotes/cost estimates provided?</a:t>
            </a:r>
          </a:p>
          <a:p>
            <a:pPr lvl="1">
              <a:buFontTx/>
              <a:buChar char="›"/>
            </a:pPr>
            <a:r>
              <a:rPr lang="en-US" dirty="0" smtClean="0"/>
              <a:t>How are the operating and maintenance costs provided?</a:t>
            </a:r>
            <a:endParaRPr lang="en-US" dirty="0"/>
          </a:p>
          <a:p>
            <a:r>
              <a:rPr lang="en-US" dirty="0"/>
              <a:t>Phased </a:t>
            </a:r>
            <a:r>
              <a:rPr lang="en-US" dirty="0" smtClean="0"/>
              <a:t>projects</a:t>
            </a:r>
          </a:p>
          <a:p>
            <a:pPr lvl="1"/>
            <a:r>
              <a:rPr lang="en-US" dirty="0" smtClean="0"/>
              <a:t>When do we consider phasing a project?</a:t>
            </a:r>
          </a:p>
          <a:p>
            <a:pPr lvl="1"/>
            <a:r>
              <a:rPr lang="en-US" dirty="0" smtClean="0"/>
              <a:t>What constitutes a phased project</a:t>
            </a:r>
          </a:p>
          <a:p>
            <a:endParaRPr lang="en-US" dirty="0"/>
          </a:p>
        </p:txBody>
      </p:sp>
    </p:spTree>
    <p:extLst>
      <p:ext uri="{BB962C8B-B14F-4D97-AF65-F5344CB8AC3E}">
        <p14:creationId xmlns:p14="http://schemas.microsoft.com/office/powerpoint/2010/main" val="17749531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93436" y="177800"/>
            <a:ext cx="10063576" cy="1239837"/>
          </a:xfrm>
        </p:spPr>
        <p:txBody>
          <a:bodyPr/>
          <a:lstStyle/>
          <a:p>
            <a:r>
              <a:rPr lang="en-US" b="1" dirty="0" smtClean="0"/>
              <a:t>Capital </a:t>
            </a:r>
            <a:r>
              <a:rPr lang="en-US" b="1" dirty="0"/>
              <a:t>Outlay Request </a:t>
            </a:r>
            <a:r>
              <a:rPr lang="en-US" b="1" dirty="0" smtClean="0"/>
              <a:t>Application</a:t>
            </a:r>
            <a:r>
              <a:rPr lang="en-US" dirty="0"/>
              <a:t> </a:t>
            </a:r>
            <a:r>
              <a:rPr lang="en-US" b="1" dirty="0"/>
              <a:t>Training </a:t>
            </a:r>
            <a:r>
              <a:rPr lang="en-US" b="1" dirty="0" smtClean="0"/>
              <a:t>Goal</a:t>
            </a:r>
            <a:endParaRPr lang="en-US" b="1" dirty="0"/>
          </a:p>
        </p:txBody>
      </p:sp>
      <p:sp>
        <p:nvSpPr>
          <p:cNvPr id="3" name="Content Placeholder 2"/>
          <p:cNvSpPr>
            <a:spLocks noGrp="1"/>
          </p:cNvSpPr>
          <p:nvPr>
            <p:ph idx="1"/>
          </p:nvPr>
        </p:nvSpPr>
        <p:spPr>
          <a:xfrm>
            <a:off x="1593436" y="1600200"/>
            <a:ext cx="10063576" cy="4953000"/>
          </a:xfrm>
        </p:spPr>
        <p:txBody>
          <a:bodyPr/>
          <a:lstStyle/>
          <a:p>
            <a:pPr marL="0" indent="0">
              <a:buNone/>
            </a:pPr>
            <a:r>
              <a:rPr lang="en-US" b="1" i="1" dirty="0" smtClean="0"/>
              <a:t>To improve the overall quality of applications submitted.</a:t>
            </a:r>
          </a:p>
          <a:p>
            <a:r>
              <a:rPr lang="en-US" dirty="0" smtClean="0"/>
              <a:t>Training materials &amp; presentations </a:t>
            </a:r>
            <a:r>
              <a:rPr lang="en-US" dirty="0"/>
              <a:t>on website </a:t>
            </a:r>
            <a:r>
              <a:rPr lang="en-US" dirty="0" smtClean="0"/>
              <a:t>1/15/2018 </a:t>
            </a:r>
            <a:r>
              <a:rPr lang="en-US" b="1" dirty="0" smtClean="0">
                <a:solidFill>
                  <a:schemeClr val="tx1"/>
                </a:solidFill>
                <a:hlinkClick r:id="rId3"/>
              </a:rPr>
              <a:t>http</a:t>
            </a:r>
            <a:r>
              <a:rPr lang="en-US" b="1" dirty="0">
                <a:solidFill>
                  <a:schemeClr val="tx1"/>
                </a:solidFill>
                <a:hlinkClick r:id="rId3"/>
              </a:rPr>
              <a:t>://</a:t>
            </a:r>
            <a:r>
              <a:rPr lang="en-US" b="1" dirty="0" smtClean="0">
                <a:solidFill>
                  <a:schemeClr val="tx1"/>
                </a:solidFill>
                <a:hlinkClick r:id="rId3"/>
              </a:rPr>
              <a:t>www.nmaging.state.nm.us/capital-outlay.aspx</a:t>
            </a:r>
            <a:r>
              <a:rPr lang="en-US" b="1" dirty="0" smtClean="0">
                <a:solidFill>
                  <a:schemeClr val="tx1"/>
                </a:solidFill>
              </a:rPr>
              <a:t> </a:t>
            </a:r>
          </a:p>
          <a:p>
            <a:r>
              <a:rPr lang="en-US" dirty="0" smtClean="0"/>
              <a:t>Recorded video training presentation.</a:t>
            </a:r>
          </a:p>
          <a:p>
            <a:r>
              <a:rPr lang="en-US" dirty="0" smtClean="0"/>
              <a:t>Area Agencies on Aging and Councils of Governments to assist with application technical assistance.</a:t>
            </a:r>
          </a:p>
          <a:p>
            <a:endParaRPr lang="en-US" dirty="0"/>
          </a:p>
          <a:p>
            <a:endParaRPr lang="en-US" dirty="0"/>
          </a:p>
        </p:txBody>
      </p:sp>
    </p:spTree>
    <p:extLst>
      <p:ext uri="{BB962C8B-B14F-4D97-AF65-F5344CB8AC3E}">
        <p14:creationId xmlns:p14="http://schemas.microsoft.com/office/powerpoint/2010/main" val="13292983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93436" y="177800"/>
            <a:ext cx="10139776" cy="1239837"/>
          </a:xfrm>
        </p:spPr>
        <p:txBody>
          <a:bodyPr/>
          <a:lstStyle/>
          <a:p>
            <a:r>
              <a:rPr lang="en-US" b="1" dirty="0"/>
              <a:t>2019 STB Capital Outlay Request Application</a:t>
            </a:r>
            <a:r>
              <a:rPr lang="en-US" dirty="0"/>
              <a:t> </a:t>
            </a:r>
            <a:r>
              <a:rPr lang="en-US" b="1" dirty="0" smtClean="0"/>
              <a:t>Training &amp; Technical Assistance Schedule</a:t>
            </a:r>
            <a:endParaRPr lang="en-US" dirty="0"/>
          </a:p>
        </p:txBody>
      </p:sp>
      <p:sp>
        <p:nvSpPr>
          <p:cNvPr id="3" name="Content Placeholder 2"/>
          <p:cNvSpPr>
            <a:spLocks noGrp="1"/>
          </p:cNvSpPr>
          <p:nvPr>
            <p:ph idx="1"/>
          </p:nvPr>
        </p:nvSpPr>
        <p:spPr/>
        <p:txBody>
          <a:bodyPr>
            <a:normAutofit/>
          </a:bodyPr>
          <a:lstStyle/>
          <a:p>
            <a:r>
              <a:rPr lang="en-US" dirty="0" smtClean="0"/>
              <a:t>Release of Request Application             	1/15/2018 </a:t>
            </a:r>
            <a:r>
              <a:rPr lang="en-US" b="1" dirty="0" smtClean="0">
                <a:solidFill>
                  <a:schemeClr val="tx1"/>
                </a:solidFill>
                <a:hlinkClick r:id="rId3"/>
              </a:rPr>
              <a:t>http</a:t>
            </a:r>
            <a:r>
              <a:rPr lang="en-US" b="1" dirty="0">
                <a:solidFill>
                  <a:schemeClr val="tx1"/>
                </a:solidFill>
                <a:hlinkClick r:id="rId3"/>
              </a:rPr>
              <a:t>://www.nmaging.state.nm.us/capital-outlay.aspx</a:t>
            </a:r>
            <a:r>
              <a:rPr lang="en-US" b="1" dirty="0">
                <a:solidFill>
                  <a:schemeClr val="tx1"/>
                </a:solidFill>
              </a:rPr>
              <a:t> </a:t>
            </a:r>
            <a:endParaRPr lang="en-US" b="1" dirty="0" smtClean="0">
              <a:solidFill>
                <a:schemeClr val="tx1"/>
              </a:solidFill>
            </a:endParaRPr>
          </a:p>
          <a:p>
            <a:r>
              <a:rPr lang="en-US" dirty="0" smtClean="0">
                <a:solidFill>
                  <a:schemeClr val="tx1"/>
                </a:solidFill>
              </a:rPr>
              <a:t>4-6 Training sessions will be scheduled around the State.</a:t>
            </a:r>
          </a:p>
          <a:p>
            <a:r>
              <a:rPr lang="en-US" dirty="0" smtClean="0">
                <a:solidFill>
                  <a:schemeClr val="tx1"/>
                </a:solidFill>
              </a:rPr>
              <a:t>WEBINAR</a:t>
            </a:r>
            <a:endParaRPr lang="en-US" dirty="0"/>
          </a:p>
        </p:txBody>
      </p:sp>
    </p:spTree>
    <p:extLst>
      <p:ext uri="{BB962C8B-B14F-4D97-AF65-F5344CB8AC3E}">
        <p14:creationId xmlns:p14="http://schemas.microsoft.com/office/powerpoint/2010/main" val="2458478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Snowflakes design template">
  <a:themeElements>
    <a:clrScheme name="Violet">
      <a:dk1>
        <a:sysClr val="windowText" lastClr="000000"/>
      </a:dk1>
      <a:lt1>
        <a:sysClr val="window" lastClr="FFFFFF"/>
      </a:lt1>
      <a:dk2>
        <a:srgbClr val="373545"/>
      </a:dk2>
      <a:lt2>
        <a:srgbClr val="DCD8DC"/>
      </a:lt2>
      <a:accent1>
        <a:srgbClr val="AD84C6"/>
      </a:accent1>
      <a:accent2>
        <a:srgbClr val="8784C7"/>
      </a:accent2>
      <a:accent3>
        <a:srgbClr val="5D739A"/>
      </a:accent3>
      <a:accent4>
        <a:srgbClr val="6997AF"/>
      </a:accent4>
      <a:accent5>
        <a:srgbClr val="84ACB6"/>
      </a:accent5>
      <a:accent6>
        <a:srgbClr val="6F8183"/>
      </a:accent6>
      <a:hlink>
        <a:srgbClr val="69A020"/>
      </a:hlink>
      <a:folHlink>
        <a:srgbClr val="8C8C8C"/>
      </a:folHlink>
    </a:clrScheme>
    <a:fontScheme name="Century Gothic">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180000"/>
              </a:schemeClr>
            </a:gs>
          </a:gsLst>
          <a:path path="circle">
            <a:fillToRect l="100000" t="100000" r="100000" b="100000"/>
          </a:path>
        </a:gradFill>
        <a:gradFill rotWithShape="1">
          <a:gsLst>
            <a:gs pos="0">
              <a:schemeClr val="phClr">
                <a:shade val="85000"/>
              </a:schemeClr>
            </a:gs>
            <a:gs pos="100000">
              <a:schemeClr val="phClr">
                <a:tint val="90000"/>
                <a:alpha val="100000"/>
                <a:satMod val="18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effectStyle>
        <a:effectStyle>
          <a:effectLst/>
        </a:effectStyle>
        <a:effectStyle>
          <a:effectLst>
            <a:outerShdw blurRad="44450" dist="21590" dir="5400000" rotWithShape="0">
              <a:srgbClr val="000000">
                <a:alpha val="40000"/>
              </a:srgbClr>
            </a:outerShdw>
          </a:effectLst>
          <a:scene3d>
            <a:camera prst="orthographicFront">
              <a:rot lat="0" lon="0" rev="0"/>
            </a:camera>
            <a:lightRig rig="flat" dir="t">
              <a:rot lat="0" lon="0" rev="3600000"/>
            </a:lightRig>
          </a:scene3d>
          <a:sp3d prstMaterial="flat">
            <a:bevelT w="28575" h="41275"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noFill/>
        </a:ln>
      </a:spPr>
      <a:bodyPr rtlCol="0" anchor="ctr"/>
      <a:lstStyle>
        <a:defPPr algn="ctr">
          <a:defRPr dirty="0"/>
        </a:defPPr>
      </a:lstStyle>
      <a:style>
        <a:lnRef idx="1">
          <a:schemeClr val="accent2"/>
        </a:lnRef>
        <a:fillRef idx="2">
          <a:schemeClr val="accent2"/>
        </a:fillRef>
        <a:effectRef idx="1">
          <a:schemeClr val="accent2"/>
        </a:effectRef>
        <a:fontRef idx="minor">
          <a:schemeClr val="dk1"/>
        </a:fontRef>
      </a:style>
    </a:spDef>
    <a:lnDef>
      <a:spPr/>
      <a:bodyPr/>
      <a:lstStyle/>
      <a:style>
        <a:lnRef idx="1">
          <a:schemeClr val="dk1"/>
        </a:lnRef>
        <a:fillRef idx="0">
          <a:schemeClr val="dk1"/>
        </a:fillRef>
        <a:effectRef idx="0">
          <a:schemeClr val="dk1"/>
        </a:effectRef>
        <a:fontRef idx="minor">
          <a:schemeClr val="tx1"/>
        </a:fontRef>
      </a:style>
    </a:lnDef>
    <a:txDef>
      <a:spPr>
        <a:noFill/>
        <a:ln>
          <a:solidFill>
            <a:schemeClr val="bg2"/>
          </a:solidFill>
        </a:ln>
      </a:spPr>
      <a:bodyPr wrap="square" rtlCol="0" anchor="ctr" anchorCtr="1">
        <a:spAutoFit/>
      </a:bodyPr>
      <a:lstStyle>
        <a:defPPr>
          <a:defRPr dirty="0" smtClean="0"/>
        </a:defPPr>
      </a:lstStyle>
    </a:txDef>
  </a:objectDefaults>
  <a:extraClrSchemeLst/>
  <a:extLst>
    <a:ext uri="{05A4C25C-085E-4340-85A3-A5531E510DB2}">
      <thm15:themeFamily xmlns:thm15="http://schemas.microsoft.com/office/thememl/2012/main" name="Snowflakes design slides.potx" id="{DEE1F0AD-706A-4F4C-823D-ADFE5851E3EA}" vid="{52425298-8660-4232-B133-1A88C14B38E6}"/>
    </a:ext>
  </a:extLst>
</a:theme>
</file>

<file path=ppt/theme/theme2.xml><?xml version="1.0" encoding="utf-8"?>
<a:theme xmlns:a="http://schemas.openxmlformats.org/drawingml/2006/main" name="Office Theme">
  <a:themeElements>
    <a:clrScheme name="Violet">
      <a:dk1>
        <a:sysClr val="windowText" lastClr="000000"/>
      </a:dk1>
      <a:lt1>
        <a:sysClr val="window" lastClr="FFFFFF"/>
      </a:lt1>
      <a:dk2>
        <a:srgbClr val="373545"/>
      </a:dk2>
      <a:lt2>
        <a:srgbClr val="DCD8DC"/>
      </a:lt2>
      <a:accent1>
        <a:srgbClr val="AD84C6"/>
      </a:accent1>
      <a:accent2>
        <a:srgbClr val="8784C7"/>
      </a:accent2>
      <a:accent3>
        <a:srgbClr val="5D739A"/>
      </a:accent3>
      <a:accent4>
        <a:srgbClr val="6997AF"/>
      </a:accent4>
      <a:accent5>
        <a:srgbClr val="84ACB6"/>
      </a:accent5>
      <a:accent6>
        <a:srgbClr val="6F8183"/>
      </a:accent6>
      <a:hlink>
        <a:srgbClr val="69A020"/>
      </a:hlink>
      <a:folHlink>
        <a:srgbClr val="8C8C8C"/>
      </a:folHlink>
    </a:clrScheme>
    <a:fontScheme name="Century Gothic">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180000"/>
              </a:schemeClr>
            </a:gs>
          </a:gsLst>
          <a:path path="circle">
            <a:fillToRect l="100000" t="100000" r="100000" b="100000"/>
          </a:path>
        </a:gradFill>
        <a:gradFill rotWithShape="1">
          <a:gsLst>
            <a:gs pos="0">
              <a:schemeClr val="phClr">
                <a:shade val="85000"/>
              </a:schemeClr>
            </a:gs>
            <a:gs pos="100000">
              <a:schemeClr val="phClr">
                <a:tint val="90000"/>
                <a:alpha val="100000"/>
                <a:satMod val="18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effectStyle>
        <a:effectStyle>
          <a:effectLst/>
        </a:effectStyle>
        <a:effectStyle>
          <a:effectLst>
            <a:outerShdw blurRad="44450" dist="21590" dir="5400000" rotWithShape="0">
              <a:srgbClr val="000000">
                <a:alpha val="40000"/>
              </a:srgbClr>
            </a:outerShdw>
          </a:effectLst>
          <a:scene3d>
            <a:camera prst="orthographicFront">
              <a:rot lat="0" lon="0" rev="0"/>
            </a:camera>
            <a:lightRig rig="flat" dir="t">
              <a:rot lat="0" lon="0" rev="3600000"/>
            </a:lightRig>
          </a:scene3d>
          <a:sp3d prstMaterial="flat">
            <a:bevelT w="28575" h="41275"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Violet">
      <a:dk1>
        <a:sysClr val="windowText" lastClr="000000"/>
      </a:dk1>
      <a:lt1>
        <a:sysClr val="window" lastClr="FFFFFF"/>
      </a:lt1>
      <a:dk2>
        <a:srgbClr val="373545"/>
      </a:dk2>
      <a:lt2>
        <a:srgbClr val="DCD8DC"/>
      </a:lt2>
      <a:accent1>
        <a:srgbClr val="AD84C6"/>
      </a:accent1>
      <a:accent2>
        <a:srgbClr val="8784C7"/>
      </a:accent2>
      <a:accent3>
        <a:srgbClr val="5D739A"/>
      </a:accent3>
      <a:accent4>
        <a:srgbClr val="6997AF"/>
      </a:accent4>
      <a:accent5>
        <a:srgbClr val="84ACB6"/>
      </a:accent5>
      <a:accent6>
        <a:srgbClr val="6F8183"/>
      </a:accent6>
      <a:hlink>
        <a:srgbClr val="69A020"/>
      </a:hlink>
      <a:folHlink>
        <a:srgbClr val="8C8C8C"/>
      </a:folHlink>
    </a:clrScheme>
    <a:fontScheme name="Century Gothic">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180000"/>
              </a:schemeClr>
            </a:gs>
          </a:gsLst>
          <a:path path="circle">
            <a:fillToRect l="100000" t="100000" r="100000" b="100000"/>
          </a:path>
        </a:gradFill>
        <a:gradFill rotWithShape="1">
          <a:gsLst>
            <a:gs pos="0">
              <a:schemeClr val="phClr">
                <a:shade val="85000"/>
              </a:schemeClr>
            </a:gs>
            <a:gs pos="100000">
              <a:schemeClr val="phClr">
                <a:tint val="90000"/>
                <a:alpha val="100000"/>
                <a:satMod val="18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effectStyle>
        <a:effectStyle>
          <a:effectLst/>
        </a:effectStyle>
        <a:effectStyle>
          <a:effectLst>
            <a:outerShdw blurRad="44450" dist="21590" dir="5400000" rotWithShape="0">
              <a:srgbClr val="000000">
                <a:alpha val="40000"/>
              </a:srgbClr>
            </a:outerShdw>
          </a:effectLst>
          <a:scene3d>
            <a:camera prst="orthographicFront">
              <a:rot lat="0" lon="0" rev="0"/>
            </a:camera>
            <a:lightRig rig="flat" dir="t">
              <a:rot lat="0" lon="0" rev="3600000"/>
            </a:lightRig>
          </a:scene3d>
          <a:sp3d prstMaterial="flat">
            <a:bevelT w="28575" h="41275"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VSO_x0020_item_x0020_id xmlns="40262f94-9f35-4ac3-9a90-690165a166b7" xsi:nil="true"/>
    <Assetid_x0020_ xmlns="40262f94-9f35-4ac3-9a90-690165a166b7" xsi:nil="true"/>
    <Item_x0020_Details xmlns="40262f94-9f35-4ac3-9a90-690165a166b7" xsi:nil="true"/>
    <Template_x0020_details xmlns="40262f94-9f35-4ac3-9a90-690165a166b7"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AA3F7D94069FF64A86F7DFF56D60E3BE" ma:contentTypeVersion="6" ma:contentTypeDescription="Create a new document." ma:contentTypeScope="" ma:versionID="c32302c77d4085ecf495bdddb7f5e889">
  <xsd:schema xmlns:xsd="http://www.w3.org/2001/XMLSchema" xmlns:xs="http://www.w3.org/2001/XMLSchema" xmlns:p="http://schemas.microsoft.com/office/2006/metadata/properties" xmlns:ns2="a4f35948-e619-41b3-aa29-22878b09cfd2" xmlns:ns3="40262f94-9f35-4ac3-9a90-690165a166b7" targetNamespace="http://schemas.microsoft.com/office/2006/metadata/properties" ma:root="true" ma:fieldsID="4ab5ae46be95f9d0be6107e8200be7a2" ns2:_="" ns3:_="">
    <xsd:import namespace="a4f35948-e619-41b3-aa29-22878b09cfd2"/>
    <xsd:import namespace="40262f94-9f35-4ac3-9a90-690165a166b7"/>
    <xsd:element name="properties">
      <xsd:complexType>
        <xsd:sequence>
          <xsd:element name="documentManagement">
            <xsd:complexType>
              <xsd:all>
                <xsd:element ref="ns2:SharedWithUsers" minOccurs="0"/>
                <xsd:element ref="ns2:SharedWithDetails" minOccurs="0"/>
                <xsd:element ref="ns3:VSO_x0020_item_x0020_id" minOccurs="0"/>
                <xsd:element ref="ns3:Item_x0020_Details" minOccurs="0"/>
                <xsd:element ref="ns3:Template_x0020_details" minOccurs="0"/>
                <xsd:element ref="ns3:Assetid_x0020_"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4f35948-e619-41b3-aa29-22878b09cfd2"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0262f94-9f35-4ac3-9a90-690165a166b7" elementFormDefault="qualified">
    <xsd:import namespace="http://schemas.microsoft.com/office/2006/documentManagement/types"/>
    <xsd:import namespace="http://schemas.microsoft.com/office/infopath/2007/PartnerControls"/>
    <xsd:element name="VSO_x0020_item_x0020_id" ma:index="10" nillable="true" ma:displayName="VSO item id" ma:description="Please add the bug number to refer to VSO items." ma:internalName="VSO_x0020_item_x0020_id">
      <xsd:simpleType>
        <xsd:restriction base="dms:Text">
          <xsd:maxLength value="255"/>
        </xsd:restriction>
      </xsd:simpleType>
    </xsd:element>
    <xsd:element name="Item_x0020_Details" ma:index="11" nillable="true" ma:displayName="Item Details" ma:internalName="Item_x0020_Details">
      <xsd:simpleType>
        <xsd:restriction base="dms:Note">
          <xsd:maxLength value="255"/>
        </xsd:restriction>
      </xsd:simpleType>
    </xsd:element>
    <xsd:element name="Template_x0020_details" ma:index="12" nillable="true" ma:displayName="Template details" ma:internalName="Template_x0020_details">
      <xsd:simpleType>
        <xsd:restriction base="dms:Text"/>
      </xsd:simpleType>
    </xsd:element>
    <xsd:element name="Assetid_x0020_" ma:index="13" nillable="true" ma:displayName="Assetid " ma:internalName="Assetid_x0020_">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E783485-1103-4BBC-98A1-D39A248154C3}">
  <ds:schemaRefs>
    <ds:schemaRef ds:uri="http://schemas.microsoft.com/sharepoint/v3/contenttype/forms"/>
  </ds:schemaRefs>
</ds:datastoreItem>
</file>

<file path=customXml/itemProps2.xml><?xml version="1.0" encoding="utf-8"?>
<ds:datastoreItem xmlns:ds="http://schemas.openxmlformats.org/officeDocument/2006/customXml" ds:itemID="{2915ED37-D514-41C3-9B3C-B262145D17B7}">
  <ds:schemaRefs>
    <ds:schemaRef ds:uri="http://www.w3.org/XML/1998/namespace"/>
    <ds:schemaRef ds:uri="http://purl.org/dc/terms/"/>
    <ds:schemaRef ds:uri="40262f94-9f35-4ac3-9a90-690165a166b7"/>
    <ds:schemaRef ds:uri="http://schemas.microsoft.com/office/2006/documentManagement/types"/>
    <ds:schemaRef ds:uri="http://purl.org/dc/elements/1.1/"/>
    <ds:schemaRef ds:uri="http://schemas.openxmlformats.org/package/2006/metadata/core-properties"/>
    <ds:schemaRef ds:uri="http://schemas.microsoft.com/office/2006/metadata/properties"/>
    <ds:schemaRef ds:uri="a4f35948-e619-41b3-aa29-22878b09cfd2"/>
    <ds:schemaRef ds:uri="http://purl.org/dc/dcmitype/"/>
    <ds:schemaRef ds:uri="http://schemas.microsoft.com/office/infopath/2007/PartnerControls"/>
  </ds:schemaRefs>
</ds:datastoreItem>
</file>

<file path=customXml/itemProps3.xml><?xml version="1.0" encoding="utf-8"?>
<ds:datastoreItem xmlns:ds="http://schemas.openxmlformats.org/officeDocument/2006/customXml" ds:itemID="{D8853CD7-B1C6-4FDD-B6D0-92A83B857D3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4f35948-e619-41b3-aa29-22878b09cfd2"/>
    <ds:schemaRef ds:uri="40262f94-9f35-4ac3-9a90-690165a166b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Snowflakes design slides</Template>
  <TotalTime>820</TotalTime>
  <Words>2399</Words>
  <Application>Microsoft Office PowerPoint</Application>
  <PresentationFormat>Custom</PresentationFormat>
  <Paragraphs>272</Paragraphs>
  <Slides>31</Slides>
  <Notes>16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31</vt:i4>
      </vt:variant>
    </vt:vector>
  </HeadingPairs>
  <TitlesOfParts>
    <vt:vector size="35" baseType="lpstr">
      <vt:lpstr>Arial</vt:lpstr>
      <vt:lpstr>Century Gothic</vt:lpstr>
      <vt:lpstr>Euphemia</vt:lpstr>
      <vt:lpstr>Snowflakes design template</vt:lpstr>
      <vt:lpstr>Capital Outlay </vt:lpstr>
      <vt:lpstr>Today’s Presentation:</vt:lpstr>
      <vt:lpstr>2018 GOB Capital Outlay Recommendation</vt:lpstr>
      <vt:lpstr>Criteria for Funding Capital Outlay Request Application </vt:lpstr>
      <vt:lpstr>Capital Outlay Request Application Funding Categories</vt:lpstr>
      <vt:lpstr>Capital Outlay Request Application Requirements &amp; Attachments</vt:lpstr>
      <vt:lpstr>Capital Outlay Request Application (Cont’d)</vt:lpstr>
      <vt:lpstr>Capital Outlay Request Application Training Goal</vt:lpstr>
      <vt:lpstr>2019 STB Capital Outlay Request Application Training &amp; Technical Assistance Schedule</vt:lpstr>
      <vt:lpstr>How to Submit a Successful Application </vt:lpstr>
      <vt:lpstr>Community/Staff Involvement Who should be involved?</vt:lpstr>
      <vt:lpstr>Project Development Team</vt:lpstr>
      <vt:lpstr>Fact Gathers</vt:lpstr>
      <vt:lpstr>Action Team</vt:lpstr>
      <vt:lpstr>Timelines for Project Funding</vt:lpstr>
      <vt:lpstr>Scoring Criteria</vt:lpstr>
      <vt:lpstr>Project Prioritization System</vt:lpstr>
      <vt:lpstr>Project Prioritization System   </vt:lpstr>
      <vt:lpstr>Applications Deemed Ineligible – May Be Due To:</vt:lpstr>
      <vt:lpstr>Projects that are Funded</vt:lpstr>
      <vt:lpstr>State Board of Finance Bond  Project Spend Down Requirements</vt:lpstr>
      <vt:lpstr>Grants Management</vt:lpstr>
      <vt:lpstr>Responsibilities of the Grantee</vt:lpstr>
      <vt:lpstr>Notice of Obligation</vt:lpstr>
      <vt:lpstr>Timelines</vt:lpstr>
      <vt:lpstr>Expenditures</vt:lpstr>
      <vt:lpstr>Capital Projects Monitoring System</vt:lpstr>
      <vt:lpstr>Reporting</vt:lpstr>
      <vt:lpstr>Requests for Reimbursement</vt:lpstr>
      <vt:lpstr>Close Out Project</vt:lpstr>
      <vt:lpstr>Questions?????</vt:lpstr>
    </vt:vector>
  </TitlesOfParts>
  <Company>NMALTSD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Capital Outlay</dc:title>
  <dc:creator>Barbara Romero</dc:creator>
  <cp:lastModifiedBy>Barbara Romero</cp:lastModifiedBy>
  <cp:revision>57</cp:revision>
  <cp:lastPrinted>2017-12-04T21:37:49Z</cp:lastPrinted>
  <dcterms:created xsi:type="dcterms:W3CDTF">2017-11-15T21:43:18Z</dcterms:created>
  <dcterms:modified xsi:type="dcterms:W3CDTF">2017-12-05T17:21:18Z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0x010100AA3F7D94069FF64A86F7DFF56D60E3BE</vt:lpwstr>
  </property>
  <property fmtid="{D5CDD505-2E9C-101B-9397-08002B2CF9AE}" pid="3" name="Order">
    <vt:r8>74067300</vt:r8>
  </property>
  <property fmtid="{D5CDD505-2E9C-101B-9397-08002B2CF9AE}" pid="4" name="HiddenCategoryTags">
    <vt:lpwstr/>
  </property>
  <property fmtid="{D5CDD505-2E9C-101B-9397-08002B2CF9AE}" pid="5" name="InternalTags">
    <vt:lpwstr/>
  </property>
  <property fmtid="{D5CDD505-2E9C-101B-9397-08002B2CF9AE}" pid="6" name="FeatureTags">
    <vt:lpwstr/>
  </property>
  <property fmtid="{D5CDD505-2E9C-101B-9397-08002B2CF9AE}" pid="7" name="LocalizationTags">
    <vt:lpwstr/>
  </property>
  <property fmtid="{D5CDD505-2E9C-101B-9397-08002B2CF9AE}" pid="8" name="CategoryTags">
    <vt:lpwstr/>
  </property>
  <property fmtid="{D5CDD505-2E9C-101B-9397-08002B2CF9AE}" pid="9" name="Applications">
    <vt:lpwstr/>
  </property>
  <property fmtid="{D5CDD505-2E9C-101B-9397-08002B2CF9AE}" pid="10" name="CampaignTags">
    <vt:lpwstr/>
  </property>
  <property fmtid="{D5CDD505-2E9C-101B-9397-08002B2CF9AE}" pid="11" name="ScenarioTags">
    <vt:lpwstr/>
  </property>
</Properties>
</file>