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diagrams/data1.xml" ContentType="application/vnd.openxmlformats-officedocument.drawingml.diagramData+xml"/>
  <Override PartName="/ppt/diagrams/data2.xml" ContentType="application/vnd.openxmlformats-officedocument.drawingml.diagramData+xml"/>
  <Override PartName="/ppt/presentation.xml" ContentType="application/vnd.openxmlformats-officedocument.presentationml.presentation.main+xml"/>
  <Override PartName="/ppt/slides/slide55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34.xml" ContentType="application/vnd.openxmlformats-officedocument.presentationml.slide+xml"/>
  <Override PartName="/ppt/slides/slide33.xml" ContentType="application/vnd.openxmlformats-officedocument.presentationml.slide+xml"/>
  <Override PartName="/ppt/slides/slide32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49.xml" ContentType="application/vnd.openxmlformats-officedocument.presentationml.slide+xml"/>
  <Override PartName="/ppt/slides/slide48.xml" ContentType="application/vnd.openxmlformats-officedocument.presentationml.slide+xml"/>
  <Override PartName="/ppt/slides/slide47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56.xml" ContentType="application/vnd.openxmlformats-officedocument.presentationml.slide+xml"/>
  <Override PartName="/ppt/slides/slide26.xml" ContentType="application/vnd.openxmlformats-officedocument.presentationml.slide+xml"/>
  <Override PartName="/ppt/slides/slide24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25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13.xml" ContentType="application/vnd.openxmlformats-officedocument.presentationml.slide+xml"/>
  <Override PartName="/ppt/slides/slide20.xml" ContentType="application/vnd.openxmlformats-officedocument.presentationml.slide+xml"/>
  <Override PartName="/ppt/slides/slide12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19.xml" ContentType="application/vnd.openxmlformats-officedocument.presentationml.slide+xml"/>
  <Override PartName="/ppt/slides/slide21.xml" ContentType="application/vnd.openxmlformats-officedocument.presentationml.slide+xml"/>
  <Override PartName="/ppt/slides/slide17.xml" ContentType="application/vnd.openxmlformats-officedocument.presentationml.slide+xml"/>
  <Override PartName="/ppt/slides/slide14.xml" ContentType="application/vnd.openxmlformats-officedocument.presentationml.slide+xml"/>
  <Override PartName="/ppt/slides/slide18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notesSlides/notesSlide42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48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5.xml" ContentType="application/vnd.openxmlformats-officedocument.presentationml.notesSlide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1.xml" ContentType="application/vnd.openxmlformats-officedocument.presentationml.notesSlide+xml"/>
  <Override PartName="/ppt/slideLayouts/slideLayout12.xml" ContentType="application/vnd.openxmlformats-officedocument.presentationml.slideLayout+xml"/>
  <Override PartName="/ppt/notesSlides/notesSlide10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heme/theme1.xml" ContentType="application/vnd.openxmlformats-officedocument.theme+xml"/>
  <Override PartName="/ppt/handoutMasters/handoutMaster1.xml" ContentType="application/vnd.openxmlformats-officedocument.presentationml.handoutMaster+xml"/>
  <Override PartName="/ppt/theme/theme3.xml" ContentType="application/vnd.openxmlformats-officedocument.theme+xml"/>
  <Override PartName="/ppt/theme/theme2.xml" ContentType="application/vnd.openxmlformats-officedocument.theme+xml"/>
  <Override PartName="/ppt/diagrams/layout2.xml" ContentType="application/vnd.openxmlformats-officedocument.drawingml.diagramLayout+xml"/>
  <Override PartName="/ppt/diagrams/drawing1.xml" ContentType="application/vnd.ms-office.drawingml.diagramDrawing+xml"/>
  <Override PartName="/ppt/diagrams/quickStyle1.xml" ContentType="application/vnd.openxmlformats-officedocument.drawingml.diagramStyle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Masters/notesMaster1.xml" ContentType="application/vnd.openxmlformats-officedocument.presentationml.notesMaster+xml"/>
  <Override PartName="/ppt/diagrams/layout1.xml" ContentType="application/vnd.openxmlformats-officedocument.drawingml.diagramLayout+xml"/>
  <Override PartName="/ppt/diagrams/colors1.xml" ContentType="application/vnd.openxmlformats-officedocument.drawingml.diagramColor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custom.xml" ContentType="application/vnd.openxmlformats-officedocument.custom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58"/>
  </p:notesMasterIdLst>
  <p:handoutMasterIdLst>
    <p:handoutMasterId r:id="rId59"/>
  </p:handoutMasterIdLst>
  <p:sldIdLst>
    <p:sldId id="256" r:id="rId2"/>
    <p:sldId id="288" r:id="rId3"/>
    <p:sldId id="287" r:id="rId4"/>
    <p:sldId id="283" r:id="rId5"/>
    <p:sldId id="282" r:id="rId6"/>
    <p:sldId id="289" r:id="rId7"/>
    <p:sldId id="281" r:id="rId8"/>
    <p:sldId id="280" r:id="rId9"/>
    <p:sldId id="279" r:id="rId10"/>
    <p:sldId id="277" r:id="rId11"/>
    <p:sldId id="278" r:id="rId12"/>
    <p:sldId id="275" r:id="rId13"/>
    <p:sldId id="266" r:id="rId14"/>
    <p:sldId id="276" r:id="rId15"/>
    <p:sldId id="265" r:id="rId16"/>
    <p:sldId id="273" r:id="rId17"/>
    <p:sldId id="290" r:id="rId18"/>
    <p:sldId id="291" r:id="rId19"/>
    <p:sldId id="292" r:id="rId20"/>
    <p:sldId id="293" r:id="rId21"/>
    <p:sldId id="294" r:id="rId22"/>
    <p:sldId id="295" r:id="rId23"/>
    <p:sldId id="296" r:id="rId24"/>
    <p:sldId id="297" r:id="rId25"/>
    <p:sldId id="298" r:id="rId26"/>
    <p:sldId id="299" r:id="rId27"/>
    <p:sldId id="300" r:id="rId28"/>
    <p:sldId id="301" r:id="rId29"/>
    <p:sldId id="302" r:id="rId30"/>
    <p:sldId id="303" r:id="rId31"/>
    <p:sldId id="304" r:id="rId32"/>
    <p:sldId id="305" r:id="rId33"/>
    <p:sldId id="306" r:id="rId34"/>
    <p:sldId id="307" r:id="rId35"/>
    <p:sldId id="308" r:id="rId36"/>
    <p:sldId id="309" r:id="rId37"/>
    <p:sldId id="310" r:id="rId38"/>
    <p:sldId id="311" r:id="rId39"/>
    <p:sldId id="312" r:id="rId40"/>
    <p:sldId id="313" r:id="rId41"/>
    <p:sldId id="314" r:id="rId42"/>
    <p:sldId id="315" r:id="rId43"/>
    <p:sldId id="316" r:id="rId44"/>
    <p:sldId id="317" r:id="rId45"/>
    <p:sldId id="318" r:id="rId46"/>
    <p:sldId id="319" r:id="rId47"/>
    <p:sldId id="320" r:id="rId48"/>
    <p:sldId id="321" r:id="rId49"/>
    <p:sldId id="322" r:id="rId50"/>
    <p:sldId id="324" r:id="rId51"/>
    <p:sldId id="325" r:id="rId52"/>
    <p:sldId id="327" r:id="rId53"/>
    <p:sldId id="328" r:id="rId54"/>
    <p:sldId id="329" r:id="rId55"/>
    <p:sldId id="330" r:id="rId56"/>
    <p:sldId id="331" r:id="rId57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1" charset="0"/>
        <a:ea typeface="ＭＳ Ｐゴシック" pitchFamily="1" charset="-128"/>
        <a:cs typeface="ＭＳ Ｐゴシック" pitchFamily="1" charset="-128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1" charset="0"/>
        <a:ea typeface="ＭＳ Ｐゴシック" pitchFamily="1" charset="-128"/>
        <a:cs typeface="ＭＳ Ｐゴシック" pitchFamily="1" charset="-128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1" charset="0"/>
        <a:ea typeface="ＭＳ Ｐゴシック" pitchFamily="1" charset="-128"/>
        <a:cs typeface="ＭＳ Ｐゴシック" pitchFamily="1" charset="-128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1" charset="0"/>
        <a:ea typeface="ＭＳ Ｐゴシック" pitchFamily="1" charset="-128"/>
        <a:cs typeface="ＭＳ Ｐゴシック" pitchFamily="1" charset="-128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1" charset="0"/>
        <a:ea typeface="ＭＳ Ｐゴシック" pitchFamily="1" charset="-128"/>
        <a:cs typeface="ＭＳ Ｐゴシック" pitchFamily="1" charset="-128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pitchFamily="1" charset="0"/>
        <a:ea typeface="ＭＳ Ｐゴシック" pitchFamily="1" charset="-128"/>
        <a:cs typeface="ＭＳ Ｐゴシック" pitchFamily="1" charset="-128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pitchFamily="1" charset="0"/>
        <a:ea typeface="ＭＳ Ｐゴシック" pitchFamily="1" charset="-128"/>
        <a:cs typeface="ＭＳ Ｐゴシック" pitchFamily="1" charset="-128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pitchFamily="1" charset="0"/>
        <a:ea typeface="ＭＳ Ｐゴシック" pitchFamily="1" charset="-128"/>
        <a:cs typeface="ＭＳ Ｐゴシック" pitchFamily="1" charset="-128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pitchFamily="1" charset="0"/>
        <a:ea typeface="ＭＳ Ｐゴシック" pitchFamily="1" charset="-128"/>
        <a:cs typeface="ＭＳ Ｐゴシック" pitchFamily="1" charset="-128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0346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29" autoAdjust="0"/>
    <p:restoredTop sz="94699" autoAdjust="0"/>
  </p:normalViewPr>
  <p:slideViewPr>
    <p:cSldViewPr>
      <p:cViewPr varScale="1">
        <p:scale>
          <a:sx n="106" d="100"/>
          <a:sy n="106" d="100"/>
        </p:scale>
        <p:origin x="1206" y="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7" d="100"/>
          <a:sy n="57" d="100"/>
        </p:scale>
        <p:origin x="2832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66" Type="http://schemas.openxmlformats.org/officeDocument/2006/relationships/customXml" Target="../customXml/item3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customXml" Target="../customXml/item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65" Type="http://schemas.openxmlformats.org/officeDocument/2006/relationships/customXml" Target="../customXml/item2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6B8058E-9449-094E-BC7E-006DFF10E8A5}" type="doc">
      <dgm:prSet loTypeId="urn:microsoft.com/office/officeart/2005/8/layout/cycle2" loCatId="" qsTypeId="urn:microsoft.com/office/officeart/2005/8/quickstyle/simple2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571C8451-7F4D-8949-8A73-E335C993C98E}">
      <dgm:prSet phldrT="[Text]"/>
      <dgm:spPr/>
      <dgm:t>
        <a:bodyPr/>
        <a:lstStyle/>
        <a:p>
          <a:r>
            <a:rPr lang="en-US" dirty="0" smtClean="0"/>
            <a:t>Increased caution and fear of falling</a:t>
          </a:r>
          <a:endParaRPr lang="en-US" dirty="0"/>
        </a:p>
      </dgm:t>
    </dgm:pt>
    <dgm:pt modelId="{EE00A7FB-4DC2-8847-B6D7-41D55A360DE1}" type="parTrans" cxnId="{1F7CE2F6-2C37-AD41-94A8-99B21F746D12}">
      <dgm:prSet/>
      <dgm:spPr/>
      <dgm:t>
        <a:bodyPr/>
        <a:lstStyle/>
        <a:p>
          <a:endParaRPr lang="en-US"/>
        </a:p>
      </dgm:t>
    </dgm:pt>
    <dgm:pt modelId="{31365703-5C33-B34E-9C08-22D45B99CCFB}" type="sibTrans" cxnId="{1F7CE2F6-2C37-AD41-94A8-99B21F746D12}">
      <dgm:prSet/>
      <dgm:spPr/>
      <dgm:t>
        <a:bodyPr/>
        <a:lstStyle/>
        <a:p>
          <a:endParaRPr lang="en-US"/>
        </a:p>
      </dgm:t>
    </dgm:pt>
    <dgm:pt modelId="{A2C091EA-948B-8541-B1D7-84B7406C7E93}">
      <dgm:prSet phldrT="[Text]"/>
      <dgm:spPr/>
      <dgm:t>
        <a:bodyPr/>
        <a:lstStyle/>
        <a:p>
          <a:r>
            <a:rPr lang="en-US" dirty="0" smtClean="0"/>
            <a:t>Loss of confidence for independent function</a:t>
          </a:r>
          <a:endParaRPr lang="en-US" dirty="0"/>
        </a:p>
      </dgm:t>
    </dgm:pt>
    <dgm:pt modelId="{663A9360-4831-A347-A198-F08DF40E036E}" type="parTrans" cxnId="{0DC5720F-311C-6840-9604-AE3597DF0645}">
      <dgm:prSet/>
      <dgm:spPr/>
      <dgm:t>
        <a:bodyPr/>
        <a:lstStyle/>
        <a:p>
          <a:endParaRPr lang="en-US"/>
        </a:p>
      </dgm:t>
    </dgm:pt>
    <dgm:pt modelId="{C573E6DD-2A1E-A64C-9A29-5956DAC25B8B}" type="sibTrans" cxnId="{0DC5720F-311C-6840-9604-AE3597DF0645}">
      <dgm:prSet/>
      <dgm:spPr/>
      <dgm:t>
        <a:bodyPr/>
        <a:lstStyle/>
        <a:p>
          <a:endParaRPr lang="en-US"/>
        </a:p>
      </dgm:t>
    </dgm:pt>
    <dgm:pt modelId="{B368B282-A4C2-974B-905A-1F6243F55A16}">
      <dgm:prSet phldrT="[Text]"/>
      <dgm:spPr/>
      <dgm:t>
        <a:bodyPr/>
        <a:lstStyle/>
        <a:p>
          <a:r>
            <a:rPr lang="en-US" dirty="0" smtClean="0"/>
            <a:t>Reduced motivation to participate in activity</a:t>
          </a:r>
          <a:endParaRPr lang="en-US" dirty="0"/>
        </a:p>
      </dgm:t>
    </dgm:pt>
    <dgm:pt modelId="{CD398297-F186-AD49-A62F-129982833439}" type="parTrans" cxnId="{B933A5F2-B8BD-7341-9439-A396DD355129}">
      <dgm:prSet/>
      <dgm:spPr/>
      <dgm:t>
        <a:bodyPr/>
        <a:lstStyle/>
        <a:p>
          <a:endParaRPr lang="en-US"/>
        </a:p>
      </dgm:t>
    </dgm:pt>
    <dgm:pt modelId="{B82162D1-A1E4-C443-992B-6E4EC72F9AA5}" type="sibTrans" cxnId="{B933A5F2-B8BD-7341-9439-A396DD355129}">
      <dgm:prSet/>
      <dgm:spPr/>
      <dgm:t>
        <a:bodyPr/>
        <a:lstStyle/>
        <a:p>
          <a:endParaRPr lang="en-US"/>
        </a:p>
      </dgm:t>
    </dgm:pt>
    <dgm:pt modelId="{FAB7B6D2-99D6-9A49-BB82-48CCFBA3FD7E}">
      <dgm:prSet phldrT="[Text]"/>
      <dgm:spPr/>
      <dgm:t>
        <a:bodyPr/>
        <a:lstStyle/>
        <a:p>
          <a:r>
            <a:rPr lang="en-US" dirty="0" smtClean="0"/>
            <a:t>Decreased Strength and Balance</a:t>
          </a:r>
          <a:endParaRPr lang="en-US" dirty="0"/>
        </a:p>
      </dgm:t>
    </dgm:pt>
    <dgm:pt modelId="{DFE211F2-D8C8-5242-9595-7C80330167CB}" type="parTrans" cxnId="{21A03C65-44DD-1641-929C-1AD74DB215B9}">
      <dgm:prSet/>
      <dgm:spPr/>
      <dgm:t>
        <a:bodyPr/>
        <a:lstStyle/>
        <a:p>
          <a:endParaRPr lang="en-US"/>
        </a:p>
      </dgm:t>
    </dgm:pt>
    <dgm:pt modelId="{33B664AB-2414-834C-B7D5-5B2FDAE8DDB5}" type="sibTrans" cxnId="{21A03C65-44DD-1641-929C-1AD74DB215B9}">
      <dgm:prSet/>
      <dgm:spPr/>
      <dgm:t>
        <a:bodyPr/>
        <a:lstStyle/>
        <a:p>
          <a:endParaRPr lang="en-US"/>
        </a:p>
      </dgm:t>
    </dgm:pt>
    <dgm:pt modelId="{9593F252-28A1-8144-9768-3C9846572AE8}">
      <dgm:prSet phldrT="[Text]"/>
      <dgm:spPr/>
      <dgm:t>
        <a:bodyPr/>
        <a:lstStyle/>
        <a:p>
          <a:r>
            <a:rPr lang="en-US" dirty="0" smtClean="0"/>
            <a:t>Increased Falls</a:t>
          </a:r>
          <a:endParaRPr lang="en-US" dirty="0"/>
        </a:p>
      </dgm:t>
    </dgm:pt>
    <dgm:pt modelId="{F69DFE58-ECA4-8149-8975-C9CDC89D9A71}" type="parTrans" cxnId="{9487136F-D105-1443-989D-84F54146080D}">
      <dgm:prSet/>
      <dgm:spPr/>
      <dgm:t>
        <a:bodyPr/>
        <a:lstStyle/>
        <a:p>
          <a:endParaRPr lang="en-US"/>
        </a:p>
      </dgm:t>
    </dgm:pt>
    <dgm:pt modelId="{7EBBAE22-232A-C34D-BF7D-6F5604A403D5}" type="sibTrans" cxnId="{9487136F-D105-1443-989D-84F54146080D}">
      <dgm:prSet/>
      <dgm:spPr/>
      <dgm:t>
        <a:bodyPr/>
        <a:lstStyle/>
        <a:p>
          <a:endParaRPr lang="en-US"/>
        </a:p>
      </dgm:t>
    </dgm:pt>
    <dgm:pt modelId="{F1D1759F-1405-DE44-B5CB-45AD5A374F0D}" type="pres">
      <dgm:prSet presAssocID="{36B8058E-9449-094E-BC7E-006DFF10E8A5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959FE9A-5831-EC41-AF88-84951523BEC6}" type="pres">
      <dgm:prSet presAssocID="{571C8451-7F4D-8949-8A73-E335C993C98E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FF8F58A-1DBD-1F45-94B9-4D8F8FAF9B94}" type="pres">
      <dgm:prSet presAssocID="{31365703-5C33-B34E-9C08-22D45B99CCFB}" presName="sibTrans" presStyleLbl="sibTrans2D1" presStyleIdx="0" presStyleCnt="5"/>
      <dgm:spPr/>
      <dgm:t>
        <a:bodyPr/>
        <a:lstStyle/>
        <a:p>
          <a:endParaRPr lang="en-US"/>
        </a:p>
      </dgm:t>
    </dgm:pt>
    <dgm:pt modelId="{624621AB-A0C7-5D4C-BD8E-710936BDF643}" type="pres">
      <dgm:prSet presAssocID="{31365703-5C33-B34E-9C08-22D45B99CCFB}" presName="connectorText" presStyleLbl="sibTrans2D1" presStyleIdx="0" presStyleCnt="5"/>
      <dgm:spPr/>
      <dgm:t>
        <a:bodyPr/>
        <a:lstStyle/>
        <a:p>
          <a:endParaRPr lang="en-US"/>
        </a:p>
      </dgm:t>
    </dgm:pt>
    <dgm:pt modelId="{4769A327-E60E-EB4D-B434-35CC9C772BC6}" type="pres">
      <dgm:prSet presAssocID="{A2C091EA-948B-8541-B1D7-84B7406C7E93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D0778AA-951A-3841-85E3-06C04CCE6498}" type="pres">
      <dgm:prSet presAssocID="{C573E6DD-2A1E-A64C-9A29-5956DAC25B8B}" presName="sibTrans" presStyleLbl="sibTrans2D1" presStyleIdx="1" presStyleCnt="5"/>
      <dgm:spPr/>
      <dgm:t>
        <a:bodyPr/>
        <a:lstStyle/>
        <a:p>
          <a:endParaRPr lang="en-US"/>
        </a:p>
      </dgm:t>
    </dgm:pt>
    <dgm:pt modelId="{C8591F8A-9655-2C4B-9CBC-3AB3D013EEDD}" type="pres">
      <dgm:prSet presAssocID="{C573E6DD-2A1E-A64C-9A29-5956DAC25B8B}" presName="connectorText" presStyleLbl="sibTrans2D1" presStyleIdx="1" presStyleCnt="5"/>
      <dgm:spPr/>
      <dgm:t>
        <a:bodyPr/>
        <a:lstStyle/>
        <a:p>
          <a:endParaRPr lang="en-US"/>
        </a:p>
      </dgm:t>
    </dgm:pt>
    <dgm:pt modelId="{42F928D0-AA3F-464D-861A-76FE3D9CBC1B}" type="pres">
      <dgm:prSet presAssocID="{B368B282-A4C2-974B-905A-1F6243F55A16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2D4CF90-E9FC-7748-AE77-E97523751468}" type="pres">
      <dgm:prSet presAssocID="{B82162D1-A1E4-C443-992B-6E4EC72F9AA5}" presName="sibTrans" presStyleLbl="sibTrans2D1" presStyleIdx="2" presStyleCnt="5"/>
      <dgm:spPr/>
      <dgm:t>
        <a:bodyPr/>
        <a:lstStyle/>
        <a:p>
          <a:endParaRPr lang="en-US"/>
        </a:p>
      </dgm:t>
    </dgm:pt>
    <dgm:pt modelId="{17DA396F-8FF4-EB4F-B308-F7C451695638}" type="pres">
      <dgm:prSet presAssocID="{B82162D1-A1E4-C443-992B-6E4EC72F9AA5}" presName="connectorText" presStyleLbl="sibTrans2D1" presStyleIdx="2" presStyleCnt="5"/>
      <dgm:spPr/>
      <dgm:t>
        <a:bodyPr/>
        <a:lstStyle/>
        <a:p>
          <a:endParaRPr lang="en-US"/>
        </a:p>
      </dgm:t>
    </dgm:pt>
    <dgm:pt modelId="{10326174-3BC9-E14F-B628-14766BA538BC}" type="pres">
      <dgm:prSet presAssocID="{FAB7B6D2-99D6-9A49-BB82-48CCFBA3FD7E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7FF3F64-367F-C046-A074-B2C1C89ABED9}" type="pres">
      <dgm:prSet presAssocID="{33B664AB-2414-834C-B7D5-5B2FDAE8DDB5}" presName="sibTrans" presStyleLbl="sibTrans2D1" presStyleIdx="3" presStyleCnt="5"/>
      <dgm:spPr/>
      <dgm:t>
        <a:bodyPr/>
        <a:lstStyle/>
        <a:p>
          <a:endParaRPr lang="en-US"/>
        </a:p>
      </dgm:t>
    </dgm:pt>
    <dgm:pt modelId="{ECDBEB32-B2E6-A245-8DE7-152EC1816983}" type="pres">
      <dgm:prSet presAssocID="{33B664AB-2414-834C-B7D5-5B2FDAE8DDB5}" presName="connectorText" presStyleLbl="sibTrans2D1" presStyleIdx="3" presStyleCnt="5"/>
      <dgm:spPr/>
      <dgm:t>
        <a:bodyPr/>
        <a:lstStyle/>
        <a:p>
          <a:endParaRPr lang="en-US"/>
        </a:p>
      </dgm:t>
    </dgm:pt>
    <dgm:pt modelId="{803C68F8-E700-3745-8EC8-35ED2D25E95E}" type="pres">
      <dgm:prSet presAssocID="{9593F252-28A1-8144-9768-3C9846572AE8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4926879-6CEF-5A4E-A7AE-00C59BE98676}" type="pres">
      <dgm:prSet presAssocID="{7EBBAE22-232A-C34D-BF7D-6F5604A403D5}" presName="sibTrans" presStyleLbl="sibTrans2D1" presStyleIdx="4" presStyleCnt="5"/>
      <dgm:spPr/>
      <dgm:t>
        <a:bodyPr/>
        <a:lstStyle/>
        <a:p>
          <a:endParaRPr lang="en-US"/>
        </a:p>
      </dgm:t>
    </dgm:pt>
    <dgm:pt modelId="{3F771ECA-6097-5E4A-A1FD-AD53B533FF7C}" type="pres">
      <dgm:prSet presAssocID="{7EBBAE22-232A-C34D-BF7D-6F5604A403D5}" presName="connectorText" presStyleLbl="sibTrans2D1" presStyleIdx="4" presStyleCnt="5"/>
      <dgm:spPr/>
      <dgm:t>
        <a:bodyPr/>
        <a:lstStyle/>
        <a:p>
          <a:endParaRPr lang="en-US"/>
        </a:p>
      </dgm:t>
    </dgm:pt>
  </dgm:ptLst>
  <dgm:cxnLst>
    <dgm:cxn modelId="{F08F79AB-BB1F-4A49-BC06-D361009B08A1}" type="presOf" srcId="{B368B282-A4C2-974B-905A-1F6243F55A16}" destId="{42F928D0-AA3F-464D-861A-76FE3D9CBC1B}" srcOrd="0" destOrd="0" presId="urn:microsoft.com/office/officeart/2005/8/layout/cycle2"/>
    <dgm:cxn modelId="{7F90FB5C-4760-428E-8DC6-33E04DF40CF5}" type="presOf" srcId="{FAB7B6D2-99D6-9A49-BB82-48CCFBA3FD7E}" destId="{10326174-3BC9-E14F-B628-14766BA538BC}" srcOrd="0" destOrd="0" presId="urn:microsoft.com/office/officeart/2005/8/layout/cycle2"/>
    <dgm:cxn modelId="{61908228-37B9-4F57-BB49-4D361FCA3076}" type="presOf" srcId="{36B8058E-9449-094E-BC7E-006DFF10E8A5}" destId="{F1D1759F-1405-DE44-B5CB-45AD5A374F0D}" srcOrd="0" destOrd="0" presId="urn:microsoft.com/office/officeart/2005/8/layout/cycle2"/>
    <dgm:cxn modelId="{B933A5F2-B8BD-7341-9439-A396DD355129}" srcId="{36B8058E-9449-094E-BC7E-006DFF10E8A5}" destId="{B368B282-A4C2-974B-905A-1F6243F55A16}" srcOrd="2" destOrd="0" parTransId="{CD398297-F186-AD49-A62F-129982833439}" sibTransId="{B82162D1-A1E4-C443-992B-6E4EC72F9AA5}"/>
    <dgm:cxn modelId="{21A03C65-44DD-1641-929C-1AD74DB215B9}" srcId="{36B8058E-9449-094E-BC7E-006DFF10E8A5}" destId="{FAB7B6D2-99D6-9A49-BB82-48CCFBA3FD7E}" srcOrd="3" destOrd="0" parTransId="{DFE211F2-D8C8-5242-9595-7C80330167CB}" sibTransId="{33B664AB-2414-834C-B7D5-5B2FDAE8DDB5}"/>
    <dgm:cxn modelId="{8EEC5017-14DE-444A-AA5D-C9032C2C90B5}" type="presOf" srcId="{571C8451-7F4D-8949-8A73-E335C993C98E}" destId="{6959FE9A-5831-EC41-AF88-84951523BEC6}" srcOrd="0" destOrd="0" presId="urn:microsoft.com/office/officeart/2005/8/layout/cycle2"/>
    <dgm:cxn modelId="{748E243E-6D78-4A77-B086-6330F3EAE6AB}" type="presOf" srcId="{C573E6DD-2A1E-A64C-9A29-5956DAC25B8B}" destId="{5D0778AA-951A-3841-85E3-06C04CCE6498}" srcOrd="0" destOrd="0" presId="urn:microsoft.com/office/officeart/2005/8/layout/cycle2"/>
    <dgm:cxn modelId="{85850506-511B-4FC9-93BD-EBFF7E1859A5}" type="presOf" srcId="{A2C091EA-948B-8541-B1D7-84B7406C7E93}" destId="{4769A327-E60E-EB4D-B434-35CC9C772BC6}" srcOrd="0" destOrd="0" presId="urn:microsoft.com/office/officeart/2005/8/layout/cycle2"/>
    <dgm:cxn modelId="{4F70FB40-6B4F-4FBA-8011-1C44D8AD9713}" type="presOf" srcId="{33B664AB-2414-834C-B7D5-5B2FDAE8DDB5}" destId="{ECDBEB32-B2E6-A245-8DE7-152EC1816983}" srcOrd="1" destOrd="0" presId="urn:microsoft.com/office/officeart/2005/8/layout/cycle2"/>
    <dgm:cxn modelId="{9482DADC-2C86-47FE-ACBD-DC60BDF1B25E}" type="presOf" srcId="{B82162D1-A1E4-C443-992B-6E4EC72F9AA5}" destId="{52D4CF90-E9FC-7748-AE77-E97523751468}" srcOrd="0" destOrd="0" presId="urn:microsoft.com/office/officeart/2005/8/layout/cycle2"/>
    <dgm:cxn modelId="{E4D0A132-B4EB-4C39-B2E4-98018D5AEDC0}" type="presOf" srcId="{9593F252-28A1-8144-9768-3C9846572AE8}" destId="{803C68F8-E700-3745-8EC8-35ED2D25E95E}" srcOrd="0" destOrd="0" presId="urn:microsoft.com/office/officeart/2005/8/layout/cycle2"/>
    <dgm:cxn modelId="{7E2A9B3C-89C9-4322-AB48-ABC4FE708BF0}" type="presOf" srcId="{B82162D1-A1E4-C443-992B-6E4EC72F9AA5}" destId="{17DA396F-8FF4-EB4F-B308-F7C451695638}" srcOrd="1" destOrd="0" presId="urn:microsoft.com/office/officeart/2005/8/layout/cycle2"/>
    <dgm:cxn modelId="{CF567DD8-1F48-47DB-9AB4-FB83A906A868}" type="presOf" srcId="{31365703-5C33-B34E-9C08-22D45B99CCFB}" destId="{624621AB-A0C7-5D4C-BD8E-710936BDF643}" srcOrd="1" destOrd="0" presId="urn:microsoft.com/office/officeart/2005/8/layout/cycle2"/>
    <dgm:cxn modelId="{201DA84C-782E-4EC1-BAE6-1987838563F1}" type="presOf" srcId="{33B664AB-2414-834C-B7D5-5B2FDAE8DDB5}" destId="{17FF3F64-367F-C046-A074-B2C1C89ABED9}" srcOrd="0" destOrd="0" presId="urn:microsoft.com/office/officeart/2005/8/layout/cycle2"/>
    <dgm:cxn modelId="{9487136F-D105-1443-989D-84F54146080D}" srcId="{36B8058E-9449-094E-BC7E-006DFF10E8A5}" destId="{9593F252-28A1-8144-9768-3C9846572AE8}" srcOrd="4" destOrd="0" parTransId="{F69DFE58-ECA4-8149-8975-C9CDC89D9A71}" sibTransId="{7EBBAE22-232A-C34D-BF7D-6F5604A403D5}"/>
    <dgm:cxn modelId="{E29E2C5E-48E5-4E00-BEBB-198BE000AFBF}" type="presOf" srcId="{7EBBAE22-232A-C34D-BF7D-6F5604A403D5}" destId="{94926879-6CEF-5A4E-A7AE-00C59BE98676}" srcOrd="0" destOrd="0" presId="urn:microsoft.com/office/officeart/2005/8/layout/cycle2"/>
    <dgm:cxn modelId="{9FB3B1D5-443E-4CE8-A977-CC01C0DB5798}" type="presOf" srcId="{7EBBAE22-232A-C34D-BF7D-6F5604A403D5}" destId="{3F771ECA-6097-5E4A-A1FD-AD53B533FF7C}" srcOrd="1" destOrd="0" presId="urn:microsoft.com/office/officeart/2005/8/layout/cycle2"/>
    <dgm:cxn modelId="{B337572D-199B-411E-A3FC-D8B04671455E}" type="presOf" srcId="{C573E6DD-2A1E-A64C-9A29-5956DAC25B8B}" destId="{C8591F8A-9655-2C4B-9CBC-3AB3D013EEDD}" srcOrd="1" destOrd="0" presId="urn:microsoft.com/office/officeart/2005/8/layout/cycle2"/>
    <dgm:cxn modelId="{0DC5720F-311C-6840-9604-AE3597DF0645}" srcId="{36B8058E-9449-094E-BC7E-006DFF10E8A5}" destId="{A2C091EA-948B-8541-B1D7-84B7406C7E93}" srcOrd="1" destOrd="0" parTransId="{663A9360-4831-A347-A198-F08DF40E036E}" sibTransId="{C573E6DD-2A1E-A64C-9A29-5956DAC25B8B}"/>
    <dgm:cxn modelId="{6B215827-37B7-4ABA-8DC6-756DADCED654}" type="presOf" srcId="{31365703-5C33-B34E-9C08-22D45B99CCFB}" destId="{8FF8F58A-1DBD-1F45-94B9-4D8F8FAF9B94}" srcOrd="0" destOrd="0" presId="urn:microsoft.com/office/officeart/2005/8/layout/cycle2"/>
    <dgm:cxn modelId="{1F7CE2F6-2C37-AD41-94A8-99B21F746D12}" srcId="{36B8058E-9449-094E-BC7E-006DFF10E8A5}" destId="{571C8451-7F4D-8949-8A73-E335C993C98E}" srcOrd="0" destOrd="0" parTransId="{EE00A7FB-4DC2-8847-B6D7-41D55A360DE1}" sibTransId="{31365703-5C33-B34E-9C08-22D45B99CCFB}"/>
    <dgm:cxn modelId="{93C6D4C7-AE2A-4AB5-ACE4-73B7FFA83C11}" type="presParOf" srcId="{F1D1759F-1405-DE44-B5CB-45AD5A374F0D}" destId="{6959FE9A-5831-EC41-AF88-84951523BEC6}" srcOrd="0" destOrd="0" presId="urn:microsoft.com/office/officeart/2005/8/layout/cycle2"/>
    <dgm:cxn modelId="{245B17B3-B1FB-4ECD-A56E-8D498016E50A}" type="presParOf" srcId="{F1D1759F-1405-DE44-B5CB-45AD5A374F0D}" destId="{8FF8F58A-1DBD-1F45-94B9-4D8F8FAF9B94}" srcOrd="1" destOrd="0" presId="urn:microsoft.com/office/officeart/2005/8/layout/cycle2"/>
    <dgm:cxn modelId="{38A25ABB-0D81-49EA-9AD7-F4A5C894B164}" type="presParOf" srcId="{8FF8F58A-1DBD-1F45-94B9-4D8F8FAF9B94}" destId="{624621AB-A0C7-5D4C-BD8E-710936BDF643}" srcOrd="0" destOrd="0" presId="urn:microsoft.com/office/officeart/2005/8/layout/cycle2"/>
    <dgm:cxn modelId="{6016C215-49A1-469D-8586-2A0D0C4D7327}" type="presParOf" srcId="{F1D1759F-1405-DE44-B5CB-45AD5A374F0D}" destId="{4769A327-E60E-EB4D-B434-35CC9C772BC6}" srcOrd="2" destOrd="0" presId="urn:microsoft.com/office/officeart/2005/8/layout/cycle2"/>
    <dgm:cxn modelId="{B9FCF4B0-2D78-4AC8-9B59-728F563B8DB6}" type="presParOf" srcId="{F1D1759F-1405-DE44-B5CB-45AD5A374F0D}" destId="{5D0778AA-951A-3841-85E3-06C04CCE6498}" srcOrd="3" destOrd="0" presId="urn:microsoft.com/office/officeart/2005/8/layout/cycle2"/>
    <dgm:cxn modelId="{EC9CB662-8487-49B3-A13C-F2A8E8BCB529}" type="presParOf" srcId="{5D0778AA-951A-3841-85E3-06C04CCE6498}" destId="{C8591F8A-9655-2C4B-9CBC-3AB3D013EEDD}" srcOrd="0" destOrd="0" presId="urn:microsoft.com/office/officeart/2005/8/layout/cycle2"/>
    <dgm:cxn modelId="{A647984F-F3AE-483D-9E84-68A8E78F320A}" type="presParOf" srcId="{F1D1759F-1405-DE44-B5CB-45AD5A374F0D}" destId="{42F928D0-AA3F-464D-861A-76FE3D9CBC1B}" srcOrd="4" destOrd="0" presId="urn:microsoft.com/office/officeart/2005/8/layout/cycle2"/>
    <dgm:cxn modelId="{1751DEA9-F5EB-41E3-8ACB-88897835FBFF}" type="presParOf" srcId="{F1D1759F-1405-DE44-B5CB-45AD5A374F0D}" destId="{52D4CF90-E9FC-7748-AE77-E97523751468}" srcOrd="5" destOrd="0" presId="urn:microsoft.com/office/officeart/2005/8/layout/cycle2"/>
    <dgm:cxn modelId="{9B647DB3-7D0A-4E68-BF02-E120A70B6835}" type="presParOf" srcId="{52D4CF90-E9FC-7748-AE77-E97523751468}" destId="{17DA396F-8FF4-EB4F-B308-F7C451695638}" srcOrd="0" destOrd="0" presId="urn:microsoft.com/office/officeart/2005/8/layout/cycle2"/>
    <dgm:cxn modelId="{99097832-1800-428D-A7AB-03EE58DD55E9}" type="presParOf" srcId="{F1D1759F-1405-DE44-B5CB-45AD5A374F0D}" destId="{10326174-3BC9-E14F-B628-14766BA538BC}" srcOrd="6" destOrd="0" presId="urn:microsoft.com/office/officeart/2005/8/layout/cycle2"/>
    <dgm:cxn modelId="{A34535EA-5D7B-4FE6-9AB2-9C8E171269AD}" type="presParOf" srcId="{F1D1759F-1405-DE44-B5CB-45AD5A374F0D}" destId="{17FF3F64-367F-C046-A074-B2C1C89ABED9}" srcOrd="7" destOrd="0" presId="urn:microsoft.com/office/officeart/2005/8/layout/cycle2"/>
    <dgm:cxn modelId="{544BE209-DA14-4BF5-8289-D202B7B433B7}" type="presParOf" srcId="{17FF3F64-367F-C046-A074-B2C1C89ABED9}" destId="{ECDBEB32-B2E6-A245-8DE7-152EC1816983}" srcOrd="0" destOrd="0" presId="urn:microsoft.com/office/officeart/2005/8/layout/cycle2"/>
    <dgm:cxn modelId="{071BA088-0474-4E92-95E6-A5AA9DD5FD03}" type="presParOf" srcId="{F1D1759F-1405-DE44-B5CB-45AD5A374F0D}" destId="{803C68F8-E700-3745-8EC8-35ED2D25E95E}" srcOrd="8" destOrd="0" presId="urn:microsoft.com/office/officeart/2005/8/layout/cycle2"/>
    <dgm:cxn modelId="{FD5D088A-70CC-4C1E-A11C-B6F253F78BF3}" type="presParOf" srcId="{F1D1759F-1405-DE44-B5CB-45AD5A374F0D}" destId="{94926879-6CEF-5A4E-A7AE-00C59BE98676}" srcOrd="9" destOrd="0" presId="urn:microsoft.com/office/officeart/2005/8/layout/cycle2"/>
    <dgm:cxn modelId="{FBAC1163-72C7-45B5-B59B-7D61E3C2F968}" type="presParOf" srcId="{94926879-6CEF-5A4E-A7AE-00C59BE98676}" destId="{3F771ECA-6097-5E4A-A1FD-AD53B533FF7C}" srcOrd="0" destOrd="0" presId="urn:microsoft.com/office/officeart/2005/8/layout/cycle2"/>
  </dgm:cxnLst>
  <dgm:bg>
    <a:solidFill>
      <a:schemeClr val="tx1"/>
    </a:solidFill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6B8058E-9449-094E-BC7E-006DFF10E8A5}" type="doc">
      <dgm:prSet loTypeId="urn:microsoft.com/office/officeart/2005/8/layout/cycle2" loCatId="" qsTypeId="urn:microsoft.com/office/officeart/2005/8/quickstyle/simple2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571C8451-7F4D-8949-8A73-E335C993C98E}">
      <dgm:prSet phldrT="[Text]"/>
      <dgm:spPr/>
      <dgm:t>
        <a:bodyPr/>
        <a:lstStyle/>
        <a:p>
          <a:r>
            <a:rPr lang="en-US" dirty="0" smtClean="0"/>
            <a:t>Decreased fear of falling</a:t>
          </a:r>
          <a:endParaRPr lang="en-US" dirty="0"/>
        </a:p>
      </dgm:t>
    </dgm:pt>
    <dgm:pt modelId="{EE00A7FB-4DC2-8847-B6D7-41D55A360DE1}" type="parTrans" cxnId="{1F7CE2F6-2C37-AD41-94A8-99B21F746D12}">
      <dgm:prSet/>
      <dgm:spPr/>
      <dgm:t>
        <a:bodyPr/>
        <a:lstStyle/>
        <a:p>
          <a:endParaRPr lang="en-US"/>
        </a:p>
      </dgm:t>
    </dgm:pt>
    <dgm:pt modelId="{31365703-5C33-B34E-9C08-22D45B99CCFB}" type="sibTrans" cxnId="{1F7CE2F6-2C37-AD41-94A8-99B21F746D12}">
      <dgm:prSet/>
      <dgm:spPr/>
      <dgm:t>
        <a:bodyPr/>
        <a:lstStyle/>
        <a:p>
          <a:endParaRPr lang="en-US"/>
        </a:p>
      </dgm:t>
    </dgm:pt>
    <dgm:pt modelId="{A2C091EA-948B-8541-B1D7-84B7406C7E93}">
      <dgm:prSet phldrT="[Text]"/>
      <dgm:spPr/>
      <dgm:t>
        <a:bodyPr/>
        <a:lstStyle/>
        <a:p>
          <a:r>
            <a:rPr lang="en-US" dirty="0" smtClean="0"/>
            <a:t>Increased confidence for independent function</a:t>
          </a:r>
          <a:endParaRPr lang="en-US" dirty="0"/>
        </a:p>
      </dgm:t>
    </dgm:pt>
    <dgm:pt modelId="{663A9360-4831-A347-A198-F08DF40E036E}" type="parTrans" cxnId="{0DC5720F-311C-6840-9604-AE3597DF0645}">
      <dgm:prSet/>
      <dgm:spPr/>
      <dgm:t>
        <a:bodyPr/>
        <a:lstStyle/>
        <a:p>
          <a:endParaRPr lang="en-US"/>
        </a:p>
      </dgm:t>
    </dgm:pt>
    <dgm:pt modelId="{C573E6DD-2A1E-A64C-9A29-5956DAC25B8B}" type="sibTrans" cxnId="{0DC5720F-311C-6840-9604-AE3597DF0645}">
      <dgm:prSet/>
      <dgm:spPr/>
      <dgm:t>
        <a:bodyPr/>
        <a:lstStyle/>
        <a:p>
          <a:endParaRPr lang="en-US"/>
        </a:p>
      </dgm:t>
    </dgm:pt>
    <dgm:pt modelId="{FAB7B6D2-99D6-9A49-BB82-48CCFBA3FD7E}">
      <dgm:prSet phldrT="[Text]"/>
      <dgm:spPr/>
      <dgm:t>
        <a:bodyPr/>
        <a:lstStyle/>
        <a:p>
          <a:r>
            <a:rPr lang="en-US" dirty="0" smtClean="0"/>
            <a:t>Increased Strength and Balance</a:t>
          </a:r>
          <a:endParaRPr lang="en-US" dirty="0"/>
        </a:p>
      </dgm:t>
    </dgm:pt>
    <dgm:pt modelId="{DFE211F2-D8C8-5242-9595-7C80330167CB}" type="parTrans" cxnId="{21A03C65-44DD-1641-929C-1AD74DB215B9}">
      <dgm:prSet/>
      <dgm:spPr/>
      <dgm:t>
        <a:bodyPr/>
        <a:lstStyle/>
        <a:p>
          <a:endParaRPr lang="en-US"/>
        </a:p>
      </dgm:t>
    </dgm:pt>
    <dgm:pt modelId="{33B664AB-2414-834C-B7D5-5B2FDAE8DDB5}" type="sibTrans" cxnId="{21A03C65-44DD-1641-929C-1AD74DB215B9}">
      <dgm:prSet/>
      <dgm:spPr/>
      <dgm:t>
        <a:bodyPr/>
        <a:lstStyle/>
        <a:p>
          <a:endParaRPr lang="en-US"/>
        </a:p>
      </dgm:t>
    </dgm:pt>
    <dgm:pt modelId="{9593F252-28A1-8144-9768-3C9846572AE8}">
      <dgm:prSet phldrT="[Text]"/>
      <dgm:spPr/>
      <dgm:t>
        <a:bodyPr/>
        <a:lstStyle/>
        <a:p>
          <a:r>
            <a:rPr lang="en-US" dirty="0" smtClean="0"/>
            <a:t>Decreased Fall Risk!</a:t>
          </a:r>
          <a:endParaRPr lang="en-US" dirty="0"/>
        </a:p>
      </dgm:t>
    </dgm:pt>
    <dgm:pt modelId="{F69DFE58-ECA4-8149-8975-C9CDC89D9A71}" type="parTrans" cxnId="{9487136F-D105-1443-989D-84F54146080D}">
      <dgm:prSet/>
      <dgm:spPr/>
      <dgm:t>
        <a:bodyPr/>
        <a:lstStyle/>
        <a:p>
          <a:endParaRPr lang="en-US"/>
        </a:p>
      </dgm:t>
    </dgm:pt>
    <dgm:pt modelId="{7EBBAE22-232A-C34D-BF7D-6F5604A403D5}" type="sibTrans" cxnId="{9487136F-D105-1443-989D-84F54146080D}">
      <dgm:prSet/>
      <dgm:spPr/>
      <dgm:t>
        <a:bodyPr/>
        <a:lstStyle/>
        <a:p>
          <a:endParaRPr lang="en-US"/>
        </a:p>
      </dgm:t>
    </dgm:pt>
    <dgm:pt modelId="{8A323A7D-DA2F-B94B-A68A-BB92529C772F}">
      <dgm:prSet phldrT="[Text]"/>
      <dgm:spPr/>
      <dgm:t>
        <a:bodyPr/>
        <a:lstStyle/>
        <a:p>
          <a:r>
            <a:rPr lang="en-US" dirty="0" smtClean="0"/>
            <a:t>Increased motivation to participate in activity</a:t>
          </a:r>
          <a:endParaRPr lang="en-US" dirty="0"/>
        </a:p>
      </dgm:t>
    </dgm:pt>
    <dgm:pt modelId="{3573BD2A-604F-6B40-99F3-2A6E067F69DD}" type="parTrans" cxnId="{A9591081-1F85-624A-82B8-079C8578ABFC}">
      <dgm:prSet/>
      <dgm:spPr/>
      <dgm:t>
        <a:bodyPr/>
        <a:lstStyle/>
        <a:p>
          <a:endParaRPr lang="en-US"/>
        </a:p>
      </dgm:t>
    </dgm:pt>
    <dgm:pt modelId="{5459602C-C3CB-1949-BA95-B356A38EA096}" type="sibTrans" cxnId="{A9591081-1F85-624A-82B8-079C8578ABFC}">
      <dgm:prSet/>
      <dgm:spPr/>
      <dgm:t>
        <a:bodyPr/>
        <a:lstStyle/>
        <a:p>
          <a:endParaRPr lang="en-US"/>
        </a:p>
      </dgm:t>
    </dgm:pt>
    <dgm:pt modelId="{F1D1759F-1405-DE44-B5CB-45AD5A374F0D}" type="pres">
      <dgm:prSet presAssocID="{36B8058E-9449-094E-BC7E-006DFF10E8A5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959FE9A-5831-EC41-AF88-84951523BEC6}" type="pres">
      <dgm:prSet presAssocID="{571C8451-7F4D-8949-8A73-E335C993C98E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FF8F58A-1DBD-1F45-94B9-4D8F8FAF9B94}" type="pres">
      <dgm:prSet presAssocID="{31365703-5C33-B34E-9C08-22D45B99CCFB}" presName="sibTrans" presStyleLbl="sibTrans2D1" presStyleIdx="0" presStyleCnt="5"/>
      <dgm:spPr/>
      <dgm:t>
        <a:bodyPr/>
        <a:lstStyle/>
        <a:p>
          <a:endParaRPr lang="en-US"/>
        </a:p>
      </dgm:t>
    </dgm:pt>
    <dgm:pt modelId="{624621AB-A0C7-5D4C-BD8E-710936BDF643}" type="pres">
      <dgm:prSet presAssocID="{31365703-5C33-B34E-9C08-22D45B99CCFB}" presName="connectorText" presStyleLbl="sibTrans2D1" presStyleIdx="0" presStyleCnt="5"/>
      <dgm:spPr/>
      <dgm:t>
        <a:bodyPr/>
        <a:lstStyle/>
        <a:p>
          <a:endParaRPr lang="en-US"/>
        </a:p>
      </dgm:t>
    </dgm:pt>
    <dgm:pt modelId="{4769A327-E60E-EB4D-B434-35CC9C772BC6}" type="pres">
      <dgm:prSet presAssocID="{A2C091EA-948B-8541-B1D7-84B7406C7E93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D0778AA-951A-3841-85E3-06C04CCE6498}" type="pres">
      <dgm:prSet presAssocID="{C573E6DD-2A1E-A64C-9A29-5956DAC25B8B}" presName="sibTrans" presStyleLbl="sibTrans2D1" presStyleIdx="1" presStyleCnt="5"/>
      <dgm:spPr/>
      <dgm:t>
        <a:bodyPr/>
        <a:lstStyle/>
        <a:p>
          <a:endParaRPr lang="en-US"/>
        </a:p>
      </dgm:t>
    </dgm:pt>
    <dgm:pt modelId="{C8591F8A-9655-2C4B-9CBC-3AB3D013EEDD}" type="pres">
      <dgm:prSet presAssocID="{C573E6DD-2A1E-A64C-9A29-5956DAC25B8B}" presName="connectorText" presStyleLbl="sibTrans2D1" presStyleIdx="1" presStyleCnt="5"/>
      <dgm:spPr/>
      <dgm:t>
        <a:bodyPr/>
        <a:lstStyle/>
        <a:p>
          <a:endParaRPr lang="en-US"/>
        </a:p>
      </dgm:t>
    </dgm:pt>
    <dgm:pt modelId="{33C3ADF5-111C-574A-8DDF-F65E21431A5E}" type="pres">
      <dgm:prSet presAssocID="{8A323A7D-DA2F-B94B-A68A-BB92529C772F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6827A07-C6D0-6C43-B6F7-6DC41B18BEE4}" type="pres">
      <dgm:prSet presAssocID="{5459602C-C3CB-1949-BA95-B356A38EA096}" presName="sibTrans" presStyleLbl="sibTrans2D1" presStyleIdx="2" presStyleCnt="5"/>
      <dgm:spPr/>
      <dgm:t>
        <a:bodyPr/>
        <a:lstStyle/>
        <a:p>
          <a:endParaRPr lang="en-US"/>
        </a:p>
      </dgm:t>
    </dgm:pt>
    <dgm:pt modelId="{746FEB3A-7416-A341-B970-269E859C8E73}" type="pres">
      <dgm:prSet presAssocID="{5459602C-C3CB-1949-BA95-B356A38EA096}" presName="connectorText" presStyleLbl="sibTrans2D1" presStyleIdx="2" presStyleCnt="5"/>
      <dgm:spPr/>
      <dgm:t>
        <a:bodyPr/>
        <a:lstStyle/>
        <a:p>
          <a:endParaRPr lang="en-US"/>
        </a:p>
      </dgm:t>
    </dgm:pt>
    <dgm:pt modelId="{10326174-3BC9-E14F-B628-14766BA538BC}" type="pres">
      <dgm:prSet presAssocID="{FAB7B6D2-99D6-9A49-BB82-48CCFBA3FD7E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7FF3F64-367F-C046-A074-B2C1C89ABED9}" type="pres">
      <dgm:prSet presAssocID="{33B664AB-2414-834C-B7D5-5B2FDAE8DDB5}" presName="sibTrans" presStyleLbl="sibTrans2D1" presStyleIdx="3" presStyleCnt="5"/>
      <dgm:spPr/>
      <dgm:t>
        <a:bodyPr/>
        <a:lstStyle/>
        <a:p>
          <a:endParaRPr lang="en-US"/>
        </a:p>
      </dgm:t>
    </dgm:pt>
    <dgm:pt modelId="{ECDBEB32-B2E6-A245-8DE7-152EC1816983}" type="pres">
      <dgm:prSet presAssocID="{33B664AB-2414-834C-B7D5-5B2FDAE8DDB5}" presName="connectorText" presStyleLbl="sibTrans2D1" presStyleIdx="3" presStyleCnt="5"/>
      <dgm:spPr/>
      <dgm:t>
        <a:bodyPr/>
        <a:lstStyle/>
        <a:p>
          <a:endParaRPr lang="en-US"/>
        </a:p>
      </dgm:t>
    </dgm:pt>
    <dgm:pt modelId="{803C68F8-E700-3745-8EC8-35ED2D25E95E}" type="pres">
      <dgm:prSet presAssocID="{9593F252-28A1-8144-9768-3C9846572AE8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4926879-6CEF-5A4E-A7AE-00C59BE98676}" type="pres">
      <dgm:prSet presAssocID="{7EBBAE22-232A-C34D-BF7D-6F5604A403D5}" presName="sibTrans" presStyleLbl="sibTrans2D1" presStyleIdx="4" presStyleCnt="5"/>
      <dgm:spPr/>
      <dgm:t>
        <a:bodyPr/>
        <a:lstStyle/>
        <a:p>
          <a:endParaRPr lang="en-US"/>
        </a:p>
      </dgm:t>
    </dgm:pt>
    <dgm:pt modelId="{3F771ECA-6097-5E4A-A1FD-AD53B533FF7C}" type="pres">
      <dgm:prSet presAssocID="{7EBBAE22-232A-C34D-BF7D-6F5604A403D5}" presName="connectorText" presStyleLbl="sibTrans2D1" presStyleIdx="4" presStyleCnt="5"/>
      <dgm:spPr/>
      <dgm:t>
        <a:bodyPr/>
        <a:lstStyle/>
        <a:p>
          <a:endParaRPr lang="en-US"/>
        </a:p>
      </dgm:t>
    </dgm:pt>
  </dgm:ptLst>
  <dgm:cxnLst>
    <dgm:cxn modelId="{A9591081-1F85-624A-82B8-079C8578ABFC}" srcId="{36B8058E-9449-094E-BC7E-006DFF10E8A5}" destId="{8A323A7D-DA2F-B94B-A68A-BB92529C772F}" srcOrd="2" destOrd="0" parTransId="{3573BD2A-604F-6B40-99F3-2A6E067F69DD}" sibTransId="{5459602C-C3CB-1949-BA95-B356A38EA096}"/>
    <dgm:cxn modelId="{31ED9FC4-B659-4AB2-B3BD-95564BAF1486}" type="presOf" srcId="{9593F252-28A1-8144-9768-3C9846572AE8}" destId="{803C68F8-E700-3745-8EC8-35ED2D25E95E}" srcOrd="0" destOrd="0" presId="urn:microsoft.com/office/officeart/2005/8/layout/cycle2"/>
    <dgm:cxn modelId="{7EB62A45-C599-44DD-8E16-AD5227DC8713}" type="presOf" srcId="{A2C091EA-948B-8541-B1D7-84B7406C7E93}" destId="{4769A327-E60E-EB4D-B434-35CC9C772BC6}" srcOrd="0" destOrd="0" presId="urn:microsoft.com/office/officeart/2005/8/layout/cycle2"/>
    <dgm:cxn modelId="{E45C08BE-D2FD-4E1C-942C-293F63D482BB}" type="presOf" srcId="{FAB7B6D2-99D6-9A49-BB82-48CCFBA3FD7E}" destId="{10326174-3BC9-E14F-B628-14766BA538BC}" srcOrd="0" destOrd="0" presId="urn:microsoft.com/office/officeart/2005/8/layout/cycle2"/>
    <dgm:cxn modelId="{8E6AF93B-7FE3-4F08-A624-9A73E3F7B5AD}" type="presOf" srcId="{C573E6DD-2A1E-A64C-9A29-5956DAC25B8B}" destId="{5D0778AA-951A-3841-85E3-06C04CCE6498}" srcOrd="0" destOrd="0" presId="urn:microsoft.com/office/officeart/2005/8/layout/cycle2"/>
    <dgm:cxn modelId="{75CDAF86-52D3-4AAE-9C6A-9983D74D1AB1}" type="presOf" srcId="{33B664AB-2414-834C-B7D5-5B2FDAE8DDB5}" destId="{17FF3F64-367F-C046-A074-B2C1C89ABED9}" srcOrd="0" destOrd="0" presId="urn:microsoft.com/office/officeart/2005/8/layout/cycle2"/>
    <dgm:cxn modelId="{21A03C65-44DD-1641-929C-1AD74DB215B9}" srcId="{36B8058E-9449-094E-BC7E-006DFF10E8A5}" destId="{FAB7B6D2-99D6-9A49-BB82-48CCFBA3FD7E}" srcOrd="3" destOrd="0" parTransId="{DFE211F2-D8C8-5242-9595-7C80330167CB}" sibTransId="{33B664AB-2414-834C-B7D5-5B2FDAE8DDB5}"/>
    <dgm:cxn modelId="{1B8F3368-98CA-4BF4-B676-3D8241FF3726}" type="presOf" srcId="{7EBBAE22-232A-C34D-BF7D-6F5604A403D5}" destId="{94926879-6CEF-5A4E-A7AE-00C59BE98676}" srcOrd="0" destOrd="0" presId="urn:microsoft.com/office/officeart/2005/8/layout/cycle2"/>
    <dgm:cxn modelId="{0A4A993F-667B-4345-A558-FEBA4DC37B90}" type="presOf" srcId="{31365703-5C33-B34E-9C08-22D45B99CCFB}" destId="{8FF8F58A-1DBD-1F45-94B9-4D8F8FAF9B94}" srcOrd="0" destOrd="0" presId="urn:microsoft.com/office/officeart/2005/8/layout/cycle2"/>
    <dgm:cxn modelId="{6F74135C-B1F6-4EF8-914D-2CB671614366}" type="presOf" srcId="{7EBBAE22-232A-C34D-BF7D-6F5604A403D5}" destId="{3F771ECA-6097-5E4A-A1FD-AD53B533FF7C}" srcOrd="1" destOrd="0" presId="urn:microsoft.com/office/officeart/2005/8/layout/cycle2"/>
    <dgm:cxn modelId="{25B1C3FD-4A2A-4D69-AEF1-7AD87503FF1A}" type="presOf" srcId="{5459602C-C3CB-1949-BA95-B356A38EA096}" destId="{746FEB3A-7416-A341-B970-269E859C8E73}" srcOrd="1" destOrd="0" presId="urn:microsoft.com/office/officeart/2005/8/layout/cycle2"/>
    <dgm:cxn modelId="{2411E83C-78C2-4D77-A417-CBC9D14973F8}" type="presOf" srcId="{36B8058E-9449-094E-BC7E-006DFF10E8A5}" destId="{F1D1759F-1405-DE44-B5CB-45AD5A374F0D}" srcOrd="0" destOrd="0" presId="urn:microsoft.com/office/officeart/2005/8/layout/cycle2"/>
    <dgm:cxn modelId="{5F1CBF40-CEEE-4ABF-91FF-6ABF9C0CFC26}" type="presOf" srcId="{31365703-5C33-B34E-9C08-22D45B99CCFB}" destId="{624621AB-A0C7-5D4C-BD8E-710936BDF643}" srcOrd="1" destOrd="0" presId="urn:microsoft.com/office/officeart/2005/8/layout/cycle2"/>
    <dgm:cxn modelId="{4B606D9C-06B7-4169-90DA-CFEE58DDB51E}" type="presOf" srcId="{5459602C-C3CB-1949-BA95-B356A38EA096}" destId="{86827A07-C6D0-6C43-B6F7-6DC41B18BEE4}" srcOrd="0" destOrd="0" presId="urn:microsoft.com/office/officeart/2005/8/layout/cycle2"/>
    <dgm:cxn modelId="{6D9D7318-5AF8-46E7-BA61-F6F7FDE46FB2}" type="presOf" srcId="{C573E6DD-2A1E-A64C-9A29-5956DAC25B8B}" destId="{C8591F8A-9655-2C4B-9CBC-3AB3D013EEDD}" srcOrd="1" destOrd="0" presId="urn:microsoft.com/office/officeart/2005/8/layout/cycle2"/>
    <dgm:cxn modelId="{4EE3C384-BE49-47EF-A580-99DD3E684AB4}" type="presOf" srcId="{8A323A7D-DA2F-B94B-A68A-BB92529C772F}" destId="{33C3ADF5-111C-574A-8DDF-F65E21431A5E}" srcOrd="0" destOrd="0" presId="urn:microsoft.com/office/officeart/2005/8/layout/cycle2"/>
    <dgm:cxn modelId="{9487136F-D105-1443-989D-84F54146080D}" srcId="{36B8058E-9449-094E-BC7E-006DFF10E8A5}" destId="{9593F252-28A1-8144-9768-3C9846572AE8}" srcOrd="4" destOrd="0" parTransId="{F69DFE58-ECA4-8149-8975-C9CDC89D9A71}" sibTransId="{7EBBAE22-232A-C34D-BF7D-6F5604A403D5}"/>
    <dgm:cxn modelId="{D13EB6E6-8B06-49B6-89B9-4A3F7EA4F99B}" type="presOf" srcId="{571C8451-7F4D-8949-8A73-E335C993C98E}" destId="{6959FE9A-5831-EC41-AF88-84951523BEC6}" srcOrd="0" destOrd="0" presId="urn:microsoft.com/office/officeart/2005/8/layout/cycle2"/>
    <dgm:cxn modelId="{7C753F02-54D5-4F75-9FFD-65D3526B26DA}" type="presOf" srcId="{33B664AB-2414-834C-B7D5-5B2FDAE8DDB5}" destId="{ECDBEB32-B2E6-A245-8DE7-152EC1816983}" srcOrd="1" destOrd="0" presId="urn:microsoft.com/office/officeart/2005/8/layout/cycle2"/>
    <dgm:cxn modelId="{0DC5720F-311C-6840-9604-AE3597DF0645}" srcId="{36B8058E-9449-094E-BC7E-006DFF10E8A5}" destId="{A2C091EA-948B-8541-B1D7-84B7406C7E93}" srcOrd="1" destOrd="0" parTransId="{663A9360-4831-A347-A198-F08DF40E036E}" sibTransId="{C573E6DD-2A1E-A64C-9A29-5956DAC25B8B}"/>
    <dgm:cxn modelId="{1F7CE2F6-2C37-AD41-94A8-99B21F746D12}" srcId="{36B8058E-9449-094E-BC7E-006DFF10E8A5}" destId="{571C8451-7F4D-8949-8A73-E335C993C98E}" srcOrd="0" destOrd="0" parTransId="{EE00A7FB-4DC2-8847-B6D7-41D55A360DE1}" sibTransId="{31365703-5C33-B34E-9C08-22D45B99CCFB}"/>
    <dgm:cxn modelId="{6C7BD870-6DEC-4CCF-B076-46E5C37B0D66}" type="presParOf" srcId="{F1D1759F-1405-DE44-B5CB-45AD5A374F0D}" destId="{6959FE9A-5831-EC41-AF88-84951523BEC6}" srcOrd="0" destOrd="0" presId="urn:microsoft.com/office/officeart/2005/8/layout/cycle2"/>
    <dgm:cxn modelId="{BDE4995C-4F30-4D66-864F-14843C220ED1}" type="presParOf" srcId="{F1D1759F-1405-DE44-B5CB-45AD5A374F0D}" destId="{8FF8F58A-1DBD-1F45-94B9-4D8F8FAF9B94}" srcOrd="1" destOrd="0" presId="urn:microsoft.com/office/officeart/2005/8/layout/cycle2"/>
    <dgm:cxn modelId="{D6F96A6B-FA4F-474D-B685-F707E9167259}" type="presParOf" srcId="{8FF8F58A-1DBD-1F45-94B9-4D8F8FAF9B94}" destId="{624621AB-A0C7-5D4C-BD8E-710936BDF643}" srcOrd="0" destOrd="0" presId="urn:microsoft.com/office/officeart/2005/8/layout/cycle2"/>
    <dgm:cxn modelId="{08CA7BF1-FE91-473A-8D5F-F7BCDDFF2561}" type="presParOf" srcId="{F1D1759F-1405-DE44-B5CB-45AD5A374F0D}" destId="{4769A327-E60E-EB4D-B434-35CC9C772BC6}" srcOrd="2" destOrd="0" presId="urn:microsoft.com/office/officeart/2005/8/layout/cycle2"/>
    <dgm:cxn modelId="{931F0C8A-743A-431F-BF03-BB518496CA39}" type="presParOf" srcId="{F1D1759F-1405-DE44-B5CB-45AD5A374F0D}" destId="{5D0778AA-951A-3841-85E3-06C04CCE6498}" srcOrd="3" destOrd="0" presId="urn:microsoft.com/office/officeart/2005/8/layout/cycle2"/>
    <dgm:cxn modelId="{56EF109C-B820-4FF0-AC0C-04F5C807B33F}" type="presParOf" srcId="{5D0778AA-951A-3841-85E3-06C04CCE6498}" destId="{C8591F8A-9655-2C4B-9CBC-3AB3D013EEDD}" srcOrd="0" destOrd="0" presId="urn:microsoft.com/office/officeart/2005/8/layout/cycle2"/>
    <dgm:cxn modelId="{41ED2E0F-AAC5-49CA-8B84-4C28D46BFAD1}" type="presParOf" srcId="{F1D1759F-1405-DE44-B5CB-45AD5A374F0D}" destId="{33C3ADF5-111C-574A-8DDF-F65E21431A5E}" srcOrd="4" destOrd="0" presId="urn:microsoft.com/office/officeart/2005/8/layout/cycle2"/>
    <dgm:cxn modelId="{59BBA25A-3C61-489D-9C4D-14D6C976E66D}" type="presParOf" srcId="{F1D1759F-1405-DE44-B5CB-45AD5A374F0D}" destId="{86827A07-C6D0-6C43-B6F7-6DC41B18BEE4}" srcOrd="5" destOrd="0" presId="urn:microsoft.com/office/officeart/2005/8/layout/cycle2"/>
    <dgm:cxn modelId="{AD1BA4BD-D0D4-49BE-9A6B-4A3BA3A1A3FF}" type="presParOf" srcId="{86827A07-C6D0-6C43-B6F7-6DC41B18BEE4}" destId="{746FEB3A-7416-A341-B970-269E859C8E73}" srcOrd="0" destOrd="0" presId="urn:microsoft.com/office/officeart/2005/8/layout/cycle2"/>
    <dgm:cxn modelId="{A362C412-459E-424C-B2D0-6F5CF4894599}" type="presParOf" srcId="{F1D1759F-1405-DE44-B5CB-45AD5A374F0D}" destId="{10326174-3BC9-E14F-B628-14766BA538BC}" srcOrd="6" destOrd="0" presId="urn:microsoft.com/office/officeart/2005/8/layout/cycle2"/>
    <dgm:cxn modelId="{CA9488BF-A844-4497-A358-78AF2B44E93B}" type="presParOf" srcId="{F1D1759F-1405-DE44-B5CB-45AD5A374F0D}" destId="{17FF3F64-367F-C046-A074-B2C1C89ABED9}" srcOrd="7" destOrd="0" presId="urn:microsoft.com/office/officeart/2005/8/layout/cycle2"/>
    <dgm:cxn modelId="{72F76C2A-2B2D-459A-A1FB-EF2BFFAA0121}" type="presParOf" srcId="{17FF3F64-367F-C046-A074-B2C1C89ABED9}" destId="{ECDBEB32-B2E6-A245-8DE7-152EC1816983}" srcOrd="0" destOrd="0" presId="urn:microsoft.com/office/officeart/2005/8/layout/cycle2"/>
    <dgm:cxn modelId="{87B43114-6823-48EC-A4C0-D9447B7811CC}" type="presParOf" srcId="{F1D1759F-1405-DE44-B5CB-45AD5A374F0D}" destId="{803C68F8-E700-3745-8EC8-35ED2D25E95E}" srcOrd="8" destOrd="0" presId="urn:microsoft.com/office/officeart/2005/8/layout/cycle2"/>
    <dgm:cxn modelId="{D6996FAA-D243-4713-B493-BD64942CF498}" type="presParOf" srcId="{F1D1759F-1405-DE44-B5CB-45AD5A374F0D}" destId="{94926879-6CEF-5A4E-A7AE-00C59BE98676}" srcOrd="9" destOrd="0" presId="urn:microsoft.com/office/officeart/2005/8/layout/cycle2"/>
    <dgm:cxn modelId="{B7345C41-F480-49E9-9E00-244F32A20891}" type="presParOf" srcId="{94926879-6CEF-5A4E-A7AE-00C59BE98676}" destId="{3F771ECA-6097-5E4A-A1FD-AD53B533FF7C}" srcOrd="0" destOrd="0" presId="urn:microsoft.com/office/officeart/2005/8/layout/cycle2"/>
  </dgm:cxnLst>
  <dgm:bg>
    <a:solidFill>
      <a:schemeClr val="tx1"/>
    </a:solidFill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59FE9A-5831-EC41-AF88-84951523BEC6}">
      <dsp:nvSpPr>
        <dsp:cNvPr id="0" name=""/>
        <dsp:cNvSpPr/>
      </dsp:nvSpPr>
      <dsp:spPr>
        <a:xfrm>
          <a:off x="3641414" y="240"/>
          <a:ext cx="1403970" cy="1403970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Increased caution and fear of falling</a:t>
          </a:r>
          <a:endParaRPr lang="en-US" sz="1300" kern="1200" dirty="0"/>
        </a:p>
      </dsp:txBody>
      <dsp:txXfrm>
        <a:off x="3847021" y="205847"/>
        <a:ext cx="992756" cy="992756"/>
      </dsp:txXfrm>
    </dsp:sp>
    <dsp:sp modelId="{8FF8F58A-1DBD-1F45-94B9-4D8F8FAF9B94}">
      <dsp:nvSpPr>
        <dsp:cNvPr id="0" name=""/>
        <dsp:cNvSpPr/>
      </dsp:nvSpPr>
      <dsp:spPr>
        <a:xfrm rot="2160000">
          <a:off x="5000981" y="1078599"/>
          <a:ext cx="373091" cy="473839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100" kern="1200"/>
        </a:p>
      </dsp:txBody>
      <dsp:txXfrm>
        <a:off x="5011669" y="1140472"/>
        <a:ext cx="261164" cy="284303"/>
      </dsp:txXfrm>
    </dsp:sp>
    <dsp:sp modelId="{4769A327-E60E-EB4D-B434-35CC9C772BC6}">
      <dsp:nvSpPr>
        <dsp:cNvPr id="0" name=""/>
        <dsp:cNvSpPr/>
      </dsp:nvSpPr>
      <dsp:spPr>
        <a:xfrm>
          <a:off x="5346754" y="1239242"/>
          <a:ext cx="1403970" cy="1403970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Loss of confidence for independent function</a:t>
          </a:r>
          <a:endParaRPr lang="en-US" sz="1300" kern="1200" dirty="0"/>
        </a:p>
      </dsp:txBody>
      <dsp:txXfrm>
        <a:off x="5552361" y="1444849"/>
        <a:ext cx="992756" cy="992756"/>
      </dsp:txXfrm>
    </dsp:sp>
    <dsp:sp modelId="{5D0778AA-951A-3841-85E3-06C04CCE6498}">
      <dsp:nvSpPr>
        <dsp:cNvPr id="0" name=""/>
        <dsp:cNvSpPr/>
      </dsp:nvSpPr>
      <dsp:spPr>
        <a:xfrm rot="6480000">
          <a:off x="5539766" y="2696638"/>
          <a:ext cx="373091" cy="473839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100" kern="1200"/>
        </a:p>
      </dsp:txBody>
      <dsp:txXfrm rot="10800000">
        <a:off x="5613023" y="2738182"/>
        <a:ext cx="261164" cy="284303"/>
      </dsp:txXfrm>
    </dsp:sp>
    <dsp:sp modelId="{42F928D0-AA3F-464D-861A-76FE3D9CBC1B}">
      <dsp:nvSpPr>
        <dsp:cNvPr id="0" name=""/>
        <dsp:cNvSpPr/>
      </dsp:nvSpPr>
      <dsp:spPr>
        <a:xfrm>
          <a:off x="4695372" y="3243989"/>
          <a:ext cx="1403970" cy="1403970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Reduced motivation to participate in activity</a:t>
          </a:r>
          <a:endParaRPr lang="en-US" sz="1300" kern="1200" dirty="0"/>
        </a:p>
      </dsp:txBody>
      <dsp:txXfrm>
        <a:off x="4900979" y="3449596"/>
        <a:ext cx="992756" cy="992756"/>
      </dsp:txXfrm>
    </dsp:sp>
    <dsp:sp modelId="{52D4CF90-E9FC-7748-AE77-E97523751468}">
      <dsp:nvSpPr>
        <dsp:cNvPr id="0" name=""/>
        <dsp:cNvSpPr/>
      </dsp:nvSpPr>
      <dsp:spPr>
        <a:xfrm rot="10800000">
          <a:off x="4167413" y="3709054"/>
          <a:ext cx="373091" cy="473839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100" kern="1200"/>
        </a:p>
      </dsp:txBody>
      <dsp:txXfrm rot="10800000">
        <a:off x="4279340" y="3803822"/>
        <a:ext cx="261164" cy="284303"/>
      </dsp:txXfrm>
    </dsp:sp>
    <dsp:sp modelId="{10326174-3BC9-E14F-B628-14766BA538BC}">
      <dsp:nvSpPr>
        <dsp:cNvPr id="0" name=""/>
        <dsp:cNvSpPr/>
      </dsp:nvSpPr>
      <dsp:spPr>
        <a:xfrm>
          <a:off x="2587457" y="3243989"/>
          <a:ext cx="1403970" cy="1403970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Decreased Strength and Balance</a:t>
          </a:r>
          <a:endParaRPr lang="en-US" sz="1300" kern="1200" dirty="0"/>
        </a:p>
      </dsp:txBody>
      <dsp:txXfrm>
        <a:off x="2793064" y="3449596"/>
        <a:ext cx="992756" cy="992756"/>
      </dsp:txXfrm>
    </dsp:sp>
    <dsp:sp modelId="{17FF3F64-367F-C046-A074-B2C1C89ABED9}">
      <dsp:nvSpPr>
        <dsp:cNvPr id="0" name=""/>
        <dsp:cNvSpPr/>
      </dsp:nvSpPr>
      <dsp:spPr>
        <a:xfrm rot="15120000">
          <a:off x="2780468" y="2716723"/>
          <a:ext cx="373091" cy="473839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100" kern="1200"/>
        </a:p>
      </dsp:txBody>
      <dsp:txXfrm rot="10800000">
        <a:off x="2853725" y="2864715"/>
        <a:ext cx="261164" cy="284303"/>
      </dsp:txXfrm>
    </dsp:sp>
    <dsp:sp modelId="{803C68F8-E700-3745-8EC8-35ED2D25E95E}">
      <dsp:nvSpPr>
        <dsp:cNvPr id="0" name=""/>
        <dsp:cNvSpPr/>
      </dsp:nvSpPr>
      <dsp:spPr>
        <a:xfrm>
          <a:off x="1936075" y="1239242"/>
          <a:ext cx="1403970" cy="1403970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Increased Falls</a:t>
          </a:r>
          <a:endParaRPr lang="en-US" sz="1300" kern="1200" dirty="0"/>
        </a:p>
      </dsp:txBody>
      <dsp:txXfrm>
        <a:off x="2141682" y="1444849"/>
        <a:ext cx="992756" cy="992756"/>
      </dsp:txXfrm>
    </dsp:sp>
    <dsp:sp modelId="{94926879-6CEF-5A4E-A7AE-00C59BE98676}">
      <dsp:nvSpPr>
        <dsp:cNvPr id="0" name=""/>
        <dsp:cNvSpPr/>
      </dsp:nvSpPr>
      <dsp:spPr>
        <a:xfrm rot="19440000">
          <a:off x="3295641" y="1091013"/>
          <a:ext cx="373091" cy="473839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100" kern="1200"/>
        </a:p>
      </dsp:txBody>
      <dsp:txXfrm>
        <a:off x="3306329" y="1218676"/>
        <a:ext cx="261164" cy="28430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59FE9A-5831-EC41-AF88-84951523BEC6}">
      <dsp:nvSpPr>
        <dsp:cNvPr id="0" name=""/>
        <dsp:cNvSpPr/>
      </dsp:nvSpPr>
      <dsp:spPr>
        <a:xfrm>
          <a:off x="3480234" y="828"/>
          <a:ext cx="1726331" cy="1726331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Decreased fear of falling</a:t>
          </a:r>
          <a:endParaRPr lang="en-US" sz="1600" kern="1200" dirty="0"/>
        </a:p>
      </dsp:txBody>
      <dsp:txXfrm>
        <a:off x="3733049" y="253643"/>
        <a:ext cx="1220701" cy="1220701"/>
      </dsp:txXfrm>
    </dsp:sp>
    <dsp:sp modelId="{8FF8F58A-1DBD-1F45-94B9-4D8F8FAF9B94}">
      <dsp:nvSpPr>
        <dsp:cNvPr id="0" name=""/>
        <dsp:cNvSpPr/>
      </dsp:nvSpPr>
      <dsp:spPr>
        <a:xfrm rot="2160000">
          <a:off x="5151840" y="1326504"/>
          <a:ext cx="458230" cy="582636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300" kern="1200"/>
        </a:p>
      </dsp:txBody>
      <dsp:txXfrm>
        <a:off x="5164967" y="1402630"/>
        <a:ext cx="320761" cy="349582"/>
      </dsp:txXfrm>
    </dsp:sp>
    <dsp:sp modelId="{4769A327-E60E-EB4D-B434-35CC9C772BC6}">
      <dsp:nvSpPr>
        <dsp:cNvPr id="0" name=""/>
        <dsp:cNvSpPr/>
      </dsp:nvSpPr>
      <dsp:spPr>
        <a:xfrm>
          <a:off x="5576330" y="1523731"/>
          <a:ext cx="1726331" cy="1726331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Increased confidence for independent function</a:t>
          </a:r>
          <a:endParaRPr lang="en-US" sz="1600" kern="1200" dirty="0"/>
        </a:p>
      </dsp:txBody>
      <dsp:txXfrm>
        <a:off x="5829145" y="1776546"/>
        <a:ext cx="1220701" cy="1220701"/>
      </dsp:txXfrm>
    </dsp:sp>
    <dsp:sp modelId="{5D0778AA-951A-3841-85E3-06C04CCE6498}">
      <dsp:nvSpPr>
        <dsp:cNvPr id="0" name=""/>
        <dsp:cNvSpPr/>
      </dsp:nvSpPr>
      <dsp:spPr>
        <a:xfrm rot="6480000">
          <a:off x="5814069" y="3315299"/>
          <a:ext cx="458230" cy="582636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300" kern="1200"/>
        </a:p>
      </dsp:txBody>
      <dsp:txXfrm rot="10800000">
        <a:off x="5904044" y="3366456"/>
        <a:ext cx="320761" cy="349582"/>
      </dsp:txXfrm>
    </dsp:sp>
    <dsp:sp modelId="{33C3ADF5-111C-574A-8DDF-F65E21431A5E}">
      <dsp:nvSpPr>
        <dsp:cNvPr id="0" name=""/>
        <dsp:cNvSpPr/>
      </dsp:nvSpPr>
      <dsp:spPr>
        <a:xfrm>
          <a:off x="4775692" y="3987840"/>
          <a:ext cx="1726331" cy="1726331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Increased motivation to participate in activity</a:t>
          </a:r>
          <a:endParaRPr lang="en-US" sz="1600" kern="1200" dirty="0"/>
        </a:p>
      </dsp:txBody>
      <dsp:txXfrm>
        <a:off x="5028507" y="4240655"/>
        <a:ext cx="1220701" cy="1220701"/>
      </dsp:txXfrm>
    </dsp:sp>
    <dsp:sp modelId="{86827A07-C6D0-6C43-B6F7-6DC41B18BEE4}">
      <dsp:nvSpPr>
        <dsp:cNvPr id="0" name=""/>
        <dsp:cNvSpPr/>
      </dsp:nvSpPr>
      <dsp:spPr>
        <a:xfrm rot="10800000">
          <a:off x="4127253" y="4559688"/>
          <a:ext cx="458230" cy="582636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300" kern="1200"/>
        </a:p>
      </dsp:txBody>
      <dsp:txXfrm rot="10800000">
        <a:off x="4264722" y="4676215"/>
        <a:ext cx="320761" cy="349582"/>
      </dsp:txXfrm>
    </dsp:sp>
    <dsp:sp modelId="{10326174-3BC9-E14F-B628-14766BA538BC}">
      <dsp:nvSpPr>
        <dsp:cNvPr id="0" name=""/>
        <dsp:cNvSpPr/>
      </dsp:nvSpPr>
      <dsp:spPr>
        <a:xfrm>
          <a:off x="2184775" y="3987840"/>
          <a:ext cx="1726331" cy="1726331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Increased Strength and Balance</a:t>
          </a:r>
          <a:endParaRPr lang="en-US" sz="1600" kern="1200" dirty="0"/>
        </a:p>
      </dsp:txBody>
      <dsp:txXfrm>
        <a:off x="2437590" y="4240655"/>
        <a:ext cx="1220701" cy="1220701"/>
      </dsp:txXfrm>
    </dsp:sp>
    <dsp:sp modelId="{17FF3F64-367F-C046-A074-B2C1C89ABED9}">
      <dsp:nvSpPr>
        <dsp:cNvPr id="0" name=""/>
        <dsp:cNvSpPr/>
      </dsp:nvSpPr>
      <dsp:spPr>
        <a:xfrm rot="15120000">
          <a:off x="2422514" y="3339967"/>
          <a:ext cx="458230" cy="582636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300" kern="1200"/>
        </a:p>
      </dsp:txBody>
      <dsp:txXfrm rot="10800000">
        <a:off x="2512489" y="3521864"/>
        <a:ext cx="320761" cy="349582"/>
      </dsp:txXfrm>
    </dsp:sp>
    <dsp:sp modelId="{803C68F8-E700-3745-8EC8-35ED2D25E95E}">
      <dsp:nvSpPr>
        <dsp:cNvPr id="0" name=""/>
        <dsp:cNvSpPr/>
      </dsp:nvSpPr>
      <dsp:spPr>
        <a:xfrm>
          <a:off x="1384137" y="1523731"/>
          <a:ext cx="1726331" cy="1726331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Decreased Fall Risk!</a:t>
          </a:r>
          <a:endParaRPr lang="en-US" sz="1600" kern="1200" dirty="0"/>
        </a:p>
      </dsp:txBody>
      <dsp:txXfrm>
        <a:off x="1636952" y="1776546"/>
        <a:ext cx="1220701" cy="1220701"/>
      </dsp:txXfrm>
    </dsp:sp>
    <dsp:sp modelId="{94926879-6CEF-5A4E-A7AE-00C59BE98676}">
      <dsp:nvSpPr>
        <dsp:cNvPr id="0" name=""/>
        <dsp:cNvSpPr/>
      </dsp:nvSpPr>
      <dsp:spPr>
        <a:xfrm rot="19440000">
          <a:off x="3055744" y="1341750"/>
          <a:ext cx="458230" cy="582636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300" kern="1200"/>
        </a:p>
      </dsp:txBody>
      <dsp:txXfrm>
        <a:off x="3068871" y="1498678"/>
        <a:ext cx="320761" cy="34958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fld id="{E5C605DF-5D20-1541-8724-D3085B7F61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5254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fld id="{6E4C7196-6FA3-294D-BDF0-F859E50BCD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6884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7" charset="0"/>
        <a:ea typeface="ＭＳ Ｐゴシック" pitchFamily="1" charset="-128"/>
        <a:cs typeface="ＭＳ Ｐゴシック" pitchFamily="1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7" charset="0"/>
        <a:ea typeface="ＭＳ Ｐゴシック" pitchFamily="1" charset="-128"/>
        <a:cs typeface="ＭＳ Ｐゴシック" pitchFamily="1" charset="-128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7" charset="0"/>
        <a:ea typeface="ＭＳ Ｐゴシック" pitchFamily="1" charset="-128"/>
        <a:cs typeface="ＭＳ Ｐゴシック" pitchFamily="1" charset="-128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7" charset="0"/>
        <a:ea typeface="ＭＳ Ｐゴシック" pitchFamily="1" charset="-128"/>
        <a:cs typeface="ＭＳ Ｐゴシック" pitchFamily="1" charset="-128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7" charset="0"/>
        <a:ea typeface="ＭＳ Ｐゴシック" pitchFamily="1" charset="-128"/>
        <a:cs typeface="ＭＳ Ｐゴシック" pitchFamily="1" charset="-128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06BA201-2F94-D64E-9ECD-74FB0292F771}" type="slidenum">
              <a:rPr lang="en-US">
                <a:latin typeface="Arial" pitchFamily="1" charset="0"/>
                <a:ea typeface="ＭＳ Ｐゴシック" pitchFamily="1" charset="-128"/>
                <a:cs typeface="ＭＳ Ｐゴシック" pitchFamily="1" charset="-128"/>
              </a:rPr>
              <a:pPr/>
              <a:t>1</a:t>
            </a:fld>
            <a:endParaRPr lang="en-US" dirty="0">
              <a:latin typeface="Arial" pitchFamily="1" charset="0"/>
              <a:ea typeface="ＭＳ Ｐゴシック" pitchFamily="1" charset="-128"/>
              <a:cs typeface="ＭＳ Ｐゴシック" pitchFamily="1" charset="-128"/>
            </a:endParaRPr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pitchFamily="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98630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5E1B94B-5F5A-594C-ACFB-5B8F7C2963F9}" type="slidenum">
              <a:rPr lang="en-US">
                <a:latin typeface="Arial" pitchFamily="1" charset="0"/>
                <a:ea typeface="ＭＳ Ｐゴシック" pitchFamily="1" charset="-128"/>
                <a:cs typeface="ＭＳ Ｐゴシック" pitchFamily="1" charset="-128"/>
              </a:rPr>
              <a:pPr/>
              <a:t>11</a:t>
            </a:fld>
            <a:endParaRPr lang="en-US" dirty="0">
              <a:latin typeface="Arial" pitchFamily="1" charset="0"/>
              <a:ea typeface="ＭＳ Ｐゴシック" pitchFamily="1" charset="-128"/>
              <a:cs typeface="ＭＳ Ｐゴシック" pitchFamily="1" charset="-128"/>
            </a:endParaRPr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pitchFamily="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39731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5E1B94B-5F5A-594C-ACFB-5B8F7C2963F9}" type="slidenum">
              <a:rPr lang="en-US">
                <a:latin typeface="Arial" pitchFamily="1" charset="0"/>
                <a:ea typeface="ＭＳ Ｐゴシック" pitchFamily="1" charset="-128"/>
                <a:cs typeface="ＭＳ Ｐゴシック" pitchFamily="1" charset="-128"/>
              </a:rPr>
              <a:pPr/>
              <a:t>12</a:t>
            </a:fld>
            <a:endParaRPr lang="en-US" dirty="0">
              <a:latin typeface="Arial" pitchFamily="1" charset="0"/>
              <a:ea typeface="ＭＳ Ｐゴシック" pitchFamily="1" charset="-128"/>
              <a:cs typeface="ＭＳ Ｐゴシック" pitchFamily="1" charset="-128"/>
            </a:endParaRPr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pitchFamily="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98978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5E1B94B-5F5A-594C-ACFB-5B8F7C2963F9}" type="slidenum">
              <a:rPr lang="en-US">
                <a:latin typeface="Arial" pitchFamily="1" charset="0"/>
                <a:ea typeface="ＭＳ Ｐゴシック" pitchFamily="1" charset="-128"/>
                <a:cs typeface="ＭＳ Ｐゴシック" pitchFamily="1" charset="-128"/>
              </a:rPr>
              <a:pPr/>
              <a:t>13</a:t>
            </a:fld>
            <a:endParaRPr lang="en-US" dirty="0">
              <a:latin typeface="Arial" pitchFamily="1" charset="0"/>
              <a:ea typeface="ＭＳ Ｐゴシック" pitchFamily="1" charset="-128"/>
              <a:cs typeface="ＭＳ Ｐゴシック" pitchFamily="1" charset="-128"/>
            </a:endParaRPr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pitchFamily="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15741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5E1B94B-5F5A-594C-ACFB-5B8F7C2963F9}" type="slidenum">
              <a:rPr lang="en-US">
                <a:latin typeface="Arial" pitchFamily="1" charset="0"/>
                <a:ea typeface="ＭＳ Ｐゴシック" pitchFamily="1" charset="-128"/>
                <a:cs typeface="ＭＳ Ｐゴシック" pitchFamily="1" charset="-128"/>
              </a:rPr>
              <a:pPr/>
              <a:t>14</a:t>
            </a:fld>
            <a:endParaRPr lang="en-US" dirty="0">
              <a:latin typeface="Arial" pitchFamily="1" charset="0"/>
              <a:ea typeface="ＭＳ Ｐゴシック" pitchFamily="1" charset="-128"/>
              <a:cs typeface="ＭＳ Ｐゴシック" pitchFamily="1" charset="-128"/>
            </a:endParaRPr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pitchFamily="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57817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5E1B94B-5F5A-594C-ACFB-5B8F7C2963F9}" type="slidenum">
              <a:rPr lang="en-US">
                <a:latin typeface="Arial" pitchFamily="1" charset="0"/>
                <a:ea typeface="ＭＳ Ｐゴシック" pitchFamily="1" charset="-128"/>
                <a:cs typeface="ＭＳ Ｐゴシック" pitchFamily="1" charset="-128"/>
              </a:rPr>
              <a:pPr/>
              <a:t>15</a:t>
            </a:fld>
            <a:endParaRPr lang="en-US" dirty="0">
              <a:latin typeface="Arial" pitchFamily="1" charset="0"/>
              <a:ea typeface="ＭＳ Ｐゴシック" pitchFamily="1" charset="-128"/>
              <a:cs typeface="ＭＳ Ｐゴシック" pitchFamily="1" charset="-128"/>
            </a:endParaRPr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pitchFamily="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3261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5E1B94B-5F5A-594C-ACFB-5B8F7C2963F9}" type="slidenum">
              <a:rPr lang="en-US">
                <a:latin typeface="Arial" pitchFamily="1" charset="0"/>
                <a:ea typeface="ＭＳ Ｐゴシック" pitchFamily="1" charset="-128"/>
                <a:cs typeface="ＭＳ Ｐゴシック" pitchFamily="1" charset="-128"/>
              </a:rPr>
              <a:pPr/>
              <a:t>16</a:t>
            </a:fld>
            <a:endParaRPr lang="en-US" dirty="0">
              <a:latin typeface="Arial" pitchFamily="1" charset="0"/>
              <a:ea typeface="ＭＳ Ｐゴシック" pitchFamily="1" charset="-128"/>
              <a:cs typeface="ＭＳ Ｐゴシック" pitchFamily="1" charset="-128"/>
            </a:endParaRPr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pitchFamily="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2643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06BA201-2F94-D64E-9ECD-74FB0292F771}" type="slidenum">
              <a:rPr lang="en-US">
                <a:solidFill>
                  <a:srgbClr val="000000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rPr>
              <a:pPr/>
              <a:t>17</a:t>
            </a:fld>
            <a:endParaRPr lang="en-US">
              <a:solidFill>
                <a:srgbClr val="000000"/>
              </a:solidFill>
              <a:latin typeface="Arial" pitchFamily="1" charset="0"/>
              <a:ea typeface="ＭＳ Ｐゴシック" pitchFamily="1" charset="-128"/>
              <a:cs typeface="ＭＳ Ｐゴシック" pitchFamily="1" charset="-128"/>
            </a:endParaRPr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021063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5E1B94B-5F5A-594C-ACFB-5B8F7C2963F9}" type="slidenum">
              <a:rPr lang="en-US">
                <a:solidFill>
                  <a:srgbClr val="000000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rPr>
              <a:pPr/>
              <a:t>18</a:t>
            </a:fld>
            <a:endParaRPr lang="en-US">
              <a:solidFill>
                <a:srgbClr val="000000"/>
              </a:solidFill>
              <a:latin typeface="Arial" pitchFamily="1" charset="0"/>
              <a:ea typeface="ＭＳ Ｐゴシック" pitchFamily="1" charset="-128"/>
              <a:cs typeface="ＭＳ Ｐゴシック" pitchFamily="1" charset="-128"/>
            </a:endParaRPr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937421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5E1B94B-5F5A-594C-ACFB-5B8F7C2963F9}" type="slidenum">
              <a:rPr lang="en-US">
                <a:solidFill>
                  <a:srgbClr val="000000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rPr>
              <a:pPr/>
              <a:t>19</a:t>
            </a:fld>
            <a:endParaRPr lang="en-US">
              <a:solidFill>
                <a:srgbClr val="000000"/>
              </a:solidFill>
              <a:latin typeface="Arial" pitchFamily="1" charset="0"/>
              <a:ea typeface="ＭＳ Ｐゴシック" pitchFamily="1" charset="-128"/>
              <a:cs typeface="ＭＳ Ｐゴシック" pitchFamily="1" charset="-128"/>
            </a:endParaRPr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661300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A576E41-2AF2-0A44-823F-E14B8D801385}" type="slidenum">
              <a:rPr lang="en-US">
                <a:solidFill>
                  <a:srgbClr val="000000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rPr>
              <a:pPr/>
              <a:t>20</a:t>
            </a:fld>
            <a:endParaRPr lang="en-US">
              <a:solidFill>
                <a:srgbClr val="000000"/>
              </a:solidFill>
              <a:latin typeface="Arial" pitchFamily="1" charset="0"/>
              <a:ea typeface="ＭＳ Ｐゴシック" pitchFamily="1" charset="-128"/>
              <a:cs typeface="ＭＳ Ｐゴシック" pitchFamily="1" charset="-128"/>
            </a:endParaRPr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42355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5E1B94B-5F5A-594C-ACFB-5B8F7C2963F9}" type="slidenum">
              <a:rPr lang="en-US">
                <a:latin typeface="Arial" pitchFamily="1" charset="0"/>
                <a:ea typeface="ＭＳ Ｐゴシック" pitchFamily="1" charset="-128"/>
                <a:cs typeface="ＭＳ Ｐゴシック" pitchFamily="1" charset="-128"/>
              </a:rPr>
              <a:pPr/>
              <a:t>2</a:t>
            </a:fld>
            <a:endParaRPr lang="en-US" dirty="0">
              <a:latin typeface="Arial" pitchFamily="1" charset="0"/>
              <a:ea typeface="ＭＳ Ｐゴシック" pitchFamily="1" charset="-128"/>
              <a:cs typeface="ＭＳ Ｐゴシック" pitchFamily="1" charset="-128"/>
            </a:endParaRPr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pitchFamily="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380764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A576E41-2AF2-0A44-823F-E14B8D801385}" type="slidenum">
              <a:rPr lang="en-US">
                <a:solidFill>
                  <a:srgbClr val="000000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rPr>
              <a:pPr/>
              <a:t>21</a:t>
            </a:fld>
            <a:endParaRPr lang="en-US">
              <a:solidFill>
                <a:srgbClr val="000000"/>
              </a:solidFill>
              <a:latin typeface="Arial" pitchFamily="1" charset="0"/>
              <a:ea typeface="ＭＳ Ｐゴシック" pitchFamily="1" charset="-128"/>
              <a:cs typeface="ＭＳ Ｐゴシック" pitchFamily="1" charset="-128"/>
            </a:endParaRPr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409886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A576E41-2AF2-0A44-823F-E14B8D801385}" type="slidenum">
              <a:rPr lang="en-US">
                <a:solidFill>
                  <a:srgbClr val="000000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rPr>
              <a:pPr/>
              <a:t>22</a:t>
            </a:fld>
            <a:endParaRPr lang="en-US">
              <a:solidFill>
                <a:srgbClr val="000000"/>
              </a:solidFill>
              <a:latin typeface="Arial" pitchFamily="1" charset="0"/>
              <a:ea typeface="ＭＳ Ｐゴシック" pitchFamily="1" charset="-128"/>
              <a:cs typeface="ＭＳ Ｐゴシック" pitchFamily="1" charset="-128"/>
            </a:endParaRPr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914809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A576E41-2AF2-0A44-823F-E14B8D801385}" type="slidenum">
              <a:rPr lang="en-US">
                <a:solidFill>
                  <a:srgbClr val="000000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rPr>
              <a:pPr/>
              <a:t>23</a:t>
            </a:fld>
            <a:endParaRPr lang="en-US">
              <a:solidFill>
                <a:srgbClr val="000000"/>
              </a:solidFill>
              <a:latin typeface="Arial" pitchFamily="1" charset="0"/>
              <a:ea typeface="ＭＳ Ｐゴシック" pitchFamily="1" charset="-128"/>
              <a:cs typeface="ＭＳ Ｐゴシック" pitchFamily="1" charset="-128"/>
            </a:endParaRPr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462130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A576E41-2AF2-0A44-823F-E14B8D801385}" type="slidenum">
              <a:rPr lang="en-US">
                <a:solidFill>
                  <a:srgbClr val="000000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rPr>
              <a:pPr/>
              <a:t>24</a:t>
            </a:fld>
            <a:endParaRPr lang="en-US">
              <a:solidFill>
                <a:srgbClr val="000000"/>
              </a:solidFill>
              <a:latin typeface="Arial" pitchFamily="1" charset="0"/>
              <a:ea typeface="ＭＳ Ｐゴシック" pitchFamily="1" charset="-128"/>
              <a:cs typeface="ＭＳ Ｐゴシック" pitchFamily="1" charset="-128"/>
            </a:endParaRPr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423022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A576E41-2AF2-0A44-823F-E14B8D801385}" type="slidenum">
              <a:rPr lang="en-US">
                <a:solidFill>
                  <a:srgbClr val="000000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rPr>
              <a:pPr/>
              <a:t>25</a:t>
            </a:fld>
            <a:endParaRPr lang="en-US">
              <a:solidFill>
                <a:srgbClr val="000000"/>
              </a:solidFill>
              <a:latin typeface="Arial" pitchFamily="1" charset="0"/>
              <a:ea typeface="ＭＳ Ｐゴシック" pitchFamily="1" charset="-128"/>
              <a:cs typeface="ＭＳ Ｐゴシック" pitchFamily="1" charset="-128"/>
            </a:endParaRPr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261107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A576E41-2AF2-0A44-823F-E14B8D801385}" type="slidenum">
              <a:rPr lang="en-US">
                <a:solidFill>
                  <a:srgbClr val="000000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rPr>
              <a:pPr/>
              <a:t>26</a:t>
            </a:fld>
            <a:endParaRPr lang="en-US">
              <a:solidFill>
                <a:srgbClr val="000000"/>
              </a:solidFill>
              <a:latin typeface="Arial" pitchFamily="1" charset="0"/>
              <a:ea typeface="ＭＳ Ｐゴシック" pitchFamily="1" charset="-128"/>
              <a:cs typeface="ＭＳ Ｐゴシック" pitchFamily="1" charset="-128"/>
            </a:endParaRPr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340143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A576E41-2AF2-0A44-823F-E14B8D801385}" type="slidenum">
              <a:rPr lang="en-US">
                <a:solidFill>
                  <a:srgbClr val="000000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rPr>
              <a:pPr/>
              <a:t>27</a:t>
            </a:fld>
            <a:endParaRPr lang="en-US">
              <a:solidFill>
                <a:srgbClr val="000000"/>
              </a:solidFill>
              <a:latin typeface="Arial" pitchFamily="1" charset="0"/>
              <a:ea typeface="ＭＳ Ｐゴシック" pitchFamily="1" charset="-128"/>
              <a:cs typeface="ＭＳ Ｐゴシック" pitchFamily="1" charset="-128"/>
            </a:endParaRPr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319905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A576E41-2AF2-0A44-823F-E14B8D801385}" type="slidenum">
              <a:rPr lang="en-US">
                <a:solidFill>
                  <a:srgbClr val="000000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rPr>
              <a:pPr/>
              <a:t>28</a:t>
            </a:fld>
            <a:endParaRPr lang="en-US">
              <a:solidFill>
                <a:srgbClr val="000000"/>
              </a:solidFill>
              <a:latin typeface="Arial" pitchFamily="1" charset="0"/>
              <a:ea typeface="ＭＳ Ｐゴシック" pitchFamily="1" charset="-128"/>
              <a:cs typeface="ＭＳ Ｐゴシック" pitchFamily="1" charset="-128"/>
            </a:endParaRPr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699027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A576E41-2AF2-0A44-823F-E14B8D801385}" type="slidenum">
              <a:rPr lang="en-US">
                <a:solidFill>
                  <a:srgbClr val="000000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rPr>
              <a:pPr/>
              <a:t>29</a:t>
            </a:fld>
            <a:endParaRPr lang="en-US">
              <a:solidFill>
                <a:srgbClr val="000000"/>
              </a:solidFill>
              <a:latin typeface="Arial" pitchFamily="1" charset="0"/>
              <a:ea typeface="ＭＳ Ｐゴシック" pitchFamily="1" charset="-128"/>
              <a:cs typeface="ＭＳ Ｐゴシック" pitchFamily="1" charset="-128"/>
            </a:endParaRPr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51340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A576E41-2AF2-0A44-823F-E14B8D801385}" type="slidenum">
              <a:rPr lang="en-US">
                <a:solidFill>
                  <a:srgbClr val="000000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rPr>
              <a:pPr/>
              <a:t>30</a:t>
            </a:fld>
            <a:endParaRPr lang="en-US">
              <a:solidFill>
                <a:srgbClr val="000000"/>
              </a:solidFill>
              <a:latin typeface="Arial" pitchFamily="1" charset="0"/>
              <a:ea typeface="ＭＳ Ｐゴシック" pitchFamily="1" charset="-128"/>
              <a:cs typeface="ＭＳ Ｐゴシック" pitchFamily="1" charset="-128"/>
            </a:endParaRPr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78504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5E1B94B-5F5A-594C-ACFB-5B8F7C2963F9}" type="slidenum">
              <a:rPr lang="en-US">
                <a:latin typeface="Arial" pitchFamily="1" charset="0"/>
                <a:ea typeface="ＭＳ Ｐゴシック" pitchFamily="1" charset="-128"/>
                <a:cs typeface="ＭＳ Ｐゴシック" pitchFamily="1" charset="-128"/>
              </a:rPr>
              <a:pPr/>
              <a:t>3</a:t>
            </a:fld>
            <a:endParaRPr lang="en-US" dirty="0">
              <a:latin typeface="Arial" pitchFamily="1" charset="0"/>
              <a:ea typeface="ＭＳ Ｐゴシック" pitchFamily="1" charset="-128"/>
              <a:cs typeface="ＭＳ Ｐゴシック" pitchFamily="1" charset="-128"/>
            </a:endParaRPr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pitchFamily="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520754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A576E41-2AF2-0A44-823F-E14B8D801385}" type="slidenum">
              <a:rPr lang="en-US">
                <a:solidFill>
                  <a:srgbClr val="000000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rPr>
              <a:pPr/>
              <a:t>31</a:t>
            </a:fld>
            <a:endParaRPr lang="en-US">
              <a:solidFill>
                <a:srgbClr val="000000"/>
              </a:solidFill>
              <a:latin typeface="Arial" pitchFamily="1" charset="0"/>
              <a:ea typeface="ＭＳ Ｐゴシック" pitchFamily="1" charset="-128"/>
              <a:cs typeface="ＭＳ Ｐゴシック" pitchFamily="1" charset="-128"/>
            </a:endParaRPr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173708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5E1B94B-5F5A-594C-ACFB-5B8F7C2963F9}" type="slidenum">
              <a:rPr lang="en-US">
                <a:solidFill>
                  <a:srgbClr val="000000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rPr>
              <a:pPr/>
              <a:t>32</a:t>
            </a:fld>
            <a:endParaRPr lang="en-US">
              <a:solidFill>
                <a:srgbClr val="000000"/>
              </a:solidFill>
              <a:latin typeface="Arial" pitchFamily="1" charset="0"/>
              <a:ea typeface="ＭＳ Ｐゴシック" pitchFamily="1" charset="-128"/>
              <a:cs typeface="ＭＳ Ｐゴシック" pitchFamily="1" charset="-128"/>
            </a:endParaRPr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008127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06BA201-2F94-D64E-9ECD-74FB0292F771}" type="slidenum">
              <a:rPr lang="en-US">
                <a:solidFill>
                  <a:srgbClr val="000000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rPr>
              <a:pPr/>
              <a:t>33</a:t>
            </a:fld>
            <a:endParaRPr lang="en-US">
              <a:solidFill>
                <a:srgbClr val="000000"/>
              </a:solidFill>
              <a:latin typeface="Arial" pitchFamily="1" charset="0"/>
              <a:ea typeface="ＭＳ Ｐゴシック" pitchFamily="1" charset="-128"/>
              <a:cs typeface="ＭＳ Ｐゴシック" pitchFamily="1" charset="-128"/>
            </a:endParaRPr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688679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A576E41-2AF2-0A44-823F-E14B8D801385}" type="slidenum">
              <a:rPr lang="en-US">
                <a:solidFill>
                  <a:srgbClr val="000000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rPr>
              <a:pPr/>
              <a:t>34</a:t>
            </a:fld>
            <a:endParaRPr lang="en-US">
              <a:solidFill>
                <a:srgbClr val="000000"/>
              </a:solidFill>
              <a:latin typeface="Arial" pitchFamily="1" charset="0"/>
              <a:ea typeface="ＭＳ Ｐゴシック" pitchFamily="1" charset="-128"/>
              <a:cs typeface="ＭＳ Ｐゴシック" pitchFamily="1" charset="-128"/>
            </a:endParaRPr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462319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A576E41-2AF2-0A44-823F-E14B8D801385}" type="slidenum">
              <a:rPr lang="en-US">
                <a:solidFill>
                  <a:srgbClr val="000000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rPr>
              <a:pPr/>
              <a:t>35</a:t>
            </a:fld>
            <a:endParaRPr lang="en-US">
              <a:solidFill>
                <a:srgbClr val="000000"/>
              </a:solidFill>
              <a:latin typeface="Arial" pitchFamily="1" charset="0"/>
              <a:ea typeface="ＭＳ Ｐゴシック" pitchFamily="1" charset="-128"/>
              <a:cs typeface="ＭＳ Ｐゴシック" pitchFamily="1" charset="-128"/>
            </a:endParaRPr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926024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A576E41-2AF2-0A44-823F-E14B8D801385}" type="slidenum">
              <a:rPr lang="en-US">
                <a:solidFill>
                  <a:srgbClr val="000000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rPr>
              <a:pPr/>
              <a:t>36</a:t>
            </a:fld>
            <a:endParaRPr lang="en-US">
              <a:solidFill>
                <a:srgbClr val="000000"/>
              </a:solidFill>
              <a:latin typeface="Arial" pitchFamily="1" charset="0"/>
              <a:ea typeface="ＭＳ Ｐゴシック" pitchFamily="1" charset="-128"/>
              <a:cs typeface="ＭＳ Ｐゴシック" pitchFamily="1" charset="-128"/>
            </a:endParaRPr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pitchFamily="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086773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A576E41-2AF2-0A44-823F-E14B8D801385}" type="slidenum">
              <a:rPr lang="en-US">
                <a:solidFill>
                  <a:srgbClr val="000000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rPr>
              <a:pPr/>
              <a:t>37</a:t>
            </a:fld>
            <a:endParaRPr lang="en-US">
              <a:solidFill>
                <a:srgbClr val="000000"/>
              </a:solidFill>
              <a:latin typeface="Arial" pitchFamily="1" charset="0"/>
              <a:ea typeface="ＭＳ Ｐゴシック" pitchFamily="1" charset="-128"/>
              <a:cs typeface="ＭＳ Ｐゴシック" pitchFamily="1" charset="-128"/>
            </a:endParaRPr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18814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A576E41-2AF2-0A44-823F-E14B8D801385}" type="slidenum">
              <a:rPr lang="en-US">
                <a:solidFill>
                  <a:srgbClr val="000000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rPr>
              <a:pPr/>
              <a:t>38</a:t>
            </a:fld>
            <a:endParaRPr lang="en-US">
              <a:solidFill>
                <a:srgbClr val="000000"/>
              </a:solidFill>
              <a:latin typeface="Arial" pitchFamily="1" charset="0"/>
              <a:ea typeface="ＭＳ Ｐゴシック" pitchFamily="1" charset="-128"/>
              <a:cs typeface="ＭＳ Ｐゴシック" pitchFamily="1" charset="-128"/>
            </a:endParaRPr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pitchFamily="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728711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A576E41-2AF2-0A44-823F-E14B8D801385}" type="slidenum">
              <a:rPr lang="en-US">
                <a:solidFill>
                  <a:srgbClr val="000000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rPr>
              <a:pPr/>
              <a:t>39</a:t>
            </a:fld>
            <a:endParaRPr lang="en-US">
              <a:solidFill>
                <a:srgbClr val="000000"/>
              </a:solidFill>
              <a:latin typeface="Arial" pitchFamily="1" charset="0"/>
              <a:ea typeface="ＭＳ Ｐゴシック" pitchFamily="1" charset="-128"/>
              <a:cs typeface="ＭＳ Ｐゴシック" pitchFamily="1" charset="-128"/>
            </a:endParaRPr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031635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A576E41-2AF2-0A44-823F-E14B8D801385}" type="slidenum">
              <a:rPr lang="en-US">
                <a:solidFill>
                  <a:srgbClr val="000000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rPr>
              <a:pPr/>
              <a:t>40</a:t>
            </a:fld>
            <a:endParaRPr lang="en-US">
              <a:solidFill>
                <a:srgbClr val="000000"/>
              </a:solidFill>
              <a:latin typeface="Arial" pitchFamily="1" charset="0"/>
              <a:ea typeface="ＭＳ Ｐゴシック" pitchFamily="1" charset="-128"/>
              <a:cs typeface="ＭＳ Ｐゴシック" pitchFamily="1" charset="-128"/>
            </a:endParaRPr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pitchFamily="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90051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5E1B94B-5F5A-594C-ACFB-5B8F7C2963F9}" type="slidenum">
              <a:rPr lang="en-US">
                <a:latin typeface="Arial" pitchFamily="1" charset="0"/>
                <a:ea typeface="ＭＳ Ｐゴシック" pitchFamily="1" charset="-128"/>
                <a:cs typeface="ＭＳ Ｐゴシック" pitchFamily="1" charset="-128"/>
              </a:rPr>
              <a:pPr/>
              <a:t>4</a:t>
            </a:fld>
            <a:endParaRPr lang="en-US" dirty="0">
              <a:latin typeface="Arial" pitchFamily="1" charset="0"/>
              <a:ea typeface="ＭＳ Ｐゴシック" pitchFamily="1" charset="-128"/>
              <a:cs typeface="ＭＳ Ｐゴシック" pitchFamily="1" charset="-128"/>
            </a:endParaRPr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pitchFamily="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580555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A576E41-2AF2-0A44-823F-E14B8D801385}" type="slidenum">
              <a:rPr lang="en-US">
                <a:solidFill>
                  <a:srgbClr val="000000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rPr>
              <a:pPr/>
              <a:t>41</a:t>
            </a:fld>
            <a:endParaRPr lang="en-US">
              <a:solidFill>
                <a:srgbClr val="000000"/>
              </a:solidFill>
              <a:latin typeface="Arial" pitchFamily="1" charset="0"/>
              <a:ea typeface="ＭＳ Ｐゴシック" pitchFamily="1" charset="-128"/>
              <a:cs typeface="ＭＳ Ｐゴシック" pitchFamily="1" charset="-128"/>
            </a:endParaRPr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pitchFamily="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489624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A576E41-2AF2-0A44-823F-E14B8D801385}" type="slidenum">
              <a:rPr lang="en-US">
                <a:solidFill>
                  <a:srgbClr val="000000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rPr>
              <a:pPr/>
              <a:t>42</a:t>
            </a:fld>
            <a:endParaRPr lang="en-US">
              <a:solidFill>
                <a:srgbClr val="000000"/>
              </a:solidFill>
              <a:latin typeface="Arial" pitchFamily="1" charset="0"/>
              <a:ea typeface="ＭＳ Ｐゴシック" pitchFamily="1" charset="-128"/>
              <a:cs typeface="ＭＳ Ｐゴシック" pitchFamily="1" charset="-128"/>
            </a:endParaRPr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pitchFamily="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864566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A576E41-2AF2-0A44-823F-E14B8D801385}" type="slidenum">
              <a:rPr lang="en-US">
                <a:solidFill>
                  <a:srgbClr val="000000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rPr>
              <a:pPr/>
              <a:t>43</a:t>
            </a:fld>
            <a:endParaRPr lang="en-US">
              <a:solidFill>
                <a:srgbClr val="000000"/>
              </a:solidFill>
              <a:latin typeface="Arial" pitchFamily="1" charset="0"/>
              <a:ea typeface="ＭＳ Ｐゴシック" pitchFamily="1" charset="-128"/>
              <a:cs typeface="ＭＳ Ｐゴシック" pitchFamily="1" charset="-128"/>
            </a:endParaRPr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pitchFamily="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514353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A576E41-2AF2-0A44-823F-E14B8D801385}" type="slidenum">
              <a:rPr lang="en-US">
                <a:solidFill>
                  <a:srgbClr val="000000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rPr>
              <a:pPr/>
              <a:t>44</a:t>
            </a:fld>
            <a:endParaRPr lang="en-US">
              <a:solidFill>
                <a:srgbClr val="000000"/>
              </a:solidFill>
              <a:latin typeface="Arial" pitchFamily="1" charset="0"/>
              <a:ea typeface="ＭＳ Ｐゴシック" pitchFamily="1" charset="-128"/>
              <a:cs typeface="ＭＳ Ｐゴシック" pitchFamily="1" charset="-128"/>
            </a:endParaRPr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pitchFamily="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129220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A576E41-2AF2-0A44-823F-E14B8D801385}" type="slidenum">
              <a:rPr lang="en-US">
                <a:solidFill>
                  <a:srgbClr val="000000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rPr>
              <a:pPr/>
              <a:t>45</a:t>
            </a:fld>
            <a:endParaRPr lang="en-US">
              <a:solidFill>
                <a:srgbClr val="000000"/>
              </a:solidFill>
              <a:latin typeface="Arial" pitchFamily="1" charset="0"/>
              <a:ea typeface="ＭＳ Ｐゴシック" pitchFamily="1" charset="-128"/>
              <a:cs typeface="ＭＳ Ｐゴシック" pitchFamily="1" charset="-128"/>
            </a:endParaRPr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pitchFamily="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147842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A576E41-2AF2-0A44-823F-E14B8D801385}" type="slidenum">
              <a:rPr lang="en-US">
                <a:solidFill>
                  <a:srgbClr val="000000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rPr>
              <a:pPr/>
              <a:t>46</a:t>
            </a:fld>
            <a:endParaRPr lang="en-US">
              <a:solidFill>
                <a:srgbClr val="000000"/>
              </a:solidFill>
              <a:latin typeface="Arial" pitchFamily="1" charset="0"/>
              <a:ea typeface="ＭＳ Ｐゴシック" pitchFamily="1" charset="-128"/>
              <a:cs typeface="ＭＳ Ｐゴシック" pitchFamily="1" charset="-128"/>
            </a:endParaRPr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pitchFamily="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508729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A576E41-2AF2-0A44-823F-E14B8D801385}" type="slidenum">
              <a:rPr lang="en-US">
                <a:solidFill>
                  <a:srgbClr val="000000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rPr>
              <a:pPr/>
              <a:t>47</a:t>
            </a:fld>
            <a:endParaRPr lang="en-US">
              <a:solidFill>
                <a:srgbClr val="000000"/>
              </a:solidFill>
              <a:latin typeface="Arial" pitchFamily="1" charset="0"/>
              <a:ea typeface="ＭＳ Ｐゴシック" pitchFamily="1" charset="-128"/>
              <a:cs typeface="ＭＳ Ｐゴシック" pitchFamily="1" charset="-128"/>
            </a:endParaRPr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pitchFamily="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53381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A576E41-2AF2-0A44-823F-E14B8D801385}" type="slidenum">
              <a:rPr lang="en-US">
                <a:solidFill>
                  <a:srgbClr val="000000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rPr>
              <a:pPr/>
              <a:t>48</a:t>
            </a:fld>
            <a:endParaRPr lang="en-US">
              <a:solidFill>
                <a:srgbClr val="000000"/>
              </a:solidFill>
              <a:latin typeface="Arial" pitchFamily="1" charset="0"/>
              <a:ea typeface="ＭＳ Ｐゴシック" pitchFamily="1" charset="-128"/>
              <a:cs typeface="ＭＳ Ｐゴシック" pitchFamily="1" charset="-128"/>
            </a:endParaRPr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pitchFamily="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252009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A576E41-2AF2-0A44-823F-E14B8D801385}" type="slidenum">
              <a:rPr lang="en-US">
                <a:solidFill>
                  <a:srgbClr val="000000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rPr>
              <a:pPr/>
              <a:t>49</a:t>
            </a:fld>
            <a:endParaRPr lang="en-US">
              <a:solidFill>
                <a:srgbClr val="000000"/>
              </a:solidFill>
              <a:latin typeface="Arial" pitchFamily="1" charset="0"/>
              <a:ea typeface="ＭＳ Ｐゴシック" pitchFamily="1" charset="-128"/>
              <a:cs typeface="ＭＳ Ｐゴシック" pitchFamily="1" charset="-128"/>
            </a:endParaRPr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pitchFamily="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000941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A576E41-2AF2-0A44-823F-E14B8D801385}" type="slidenum">
              <a:rPr lang="en-US">
                <a:solidFill>
                  <a:srgbClr val="000000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rPr>
              <a:pPr/>
              <a:t>50</a:t>
            </a:fld>
            <a:endParaRPr lang="en-US">
              <a:solidFill>
                <a:srgbClr val="000000"/>
              </a:solidFill>
              <a:latin typeface="Arial" pitchFamily="1" charset="0"/>
              <a:ea typeface="ＭＳ Ｐゴシック" pitchFamily="1" charset="-128"/>
              <a:cs typeface="ＭＳ Ｐゴシック" pitchFamily="1" charset="-128"/>
            </a:endParaRPr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pitchFamily="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22211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5E1B94B-5F5A-594C-ACFB-5B8F7C2963F9}" type="slidenum">
              <a:rPr lang="en-US">
                <a:latin typeface="Arial" pitchFamily="1" charset="0"/>
                <a:ea typeface="ＭＳ Ｐゴシック" pitchFamily="1" charset="-128"/>
                <a:cs typeface="ＭＳ Ｐゴシック" pitchFamily="1" charset="-128"/>
              </a:rPr>
              <a:pPr/>
              <a:t>5</a:t>
            </a:fld>
            <a:endParaRPr lang="en-US" dirty="0">
              <a:latin typeface="Arial" pitchFamily="1" charset="0"/>
              <a:ea typeface="ＭＳ Ｐゴシック" pitchFamily="1" charset="-128"/>
              <a:cs typeface="ＭＳ Ｐゴシック" pitchFamily="1" charset="-128"/>
            </a:endParaRPr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pitchFamily="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254251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A576E41-2AF2-0A44-823F-E14B8D801385}" type="slidenum">
              <a:rPr lang="en-US">
                <a:solidFill>
                  <a:srgbClr val="000000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rPr>
              <a:pPr/>
              <a:t>51</a:t>
            </a:fld>
            <a:endParaRPr lang="en-US">
              <a:solidFill>
                <a:srgbClr val="000000"/>
              </a:solidFill>
              <a:latin typeface="Arial" pitchFamily="1" charset="0"/>
              <a:ea typeface="ＭＳ Ｐゴシック" pitchFamily="1" charset="-128"/>
              <a:cs typeface="ＭＳ Ｐゴシック" pitchFamily="1" charset="-128"/>
            </a:endParaRPr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pitchFamily="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904787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A576E41-2AF2-0A44-823F-E14B8D801385}" type="slidenum">
              <a:rPr lang="en-US">
                <a:solidFill>
                  <a:srgbClr val="000000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rPr>
              <a:pPr/>
              <a:t>52</a:t>
            </a:fld>
            <a:endParaRPr lang="en-US">
              <a:solidFill>
                <a:srgbClr val="000000"/>
              </a:solidFill>
              <a:latin typeface="Arial" pitchFamily="1" charset="0"/>
              <a:ea typeface="ＭＳ Ｐゴシック" pitchFamily="1" charset="-128"/>
              <a:cs typeface="ＭＳ Ｐゴシック" pitchFamily="1" charset="-128"/>
            </a:endParaRPr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pitchFamily="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2041080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A576E41-2AF2-0A44-823F-E14B8D801385}" type="slidenum">
              <a:rPr lang="en-US">
                <a:solidFill>
                  <a:srgbClr val="000000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rPr>
              <a:pPr/>
              <a:t>53</a:t>
            </a:fld>
            <a:endParaRPr lang="en-US">
              <a:solidFill>
                <a:srgbClr val="000000"/>
              </a:solidFill>
              <a:latin typeface="Arial" pitchFamily="1" charset="0"/>
              <a:ea typeface="ＭＳ Ｐゴシック" pitchFamily="1" charset="-128"/>
              <a:cs typeface="ＭＳ Ｐゴシック" pitchFamily="1" charset="-128"/>
            </a:endParaRPr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pitchFamily="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1934222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A576E41-2AF2-0A44-823F-E14B8D801385}" type="slidenum">
              <a:rPr lang="en-US">
                <a:solidFill>
                  <a:srgbClr val="000000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rPr>
              <a:pPr/>
              <a:t>54</a:t>
            </a:fld>
            <a:endParaRPr lang="en-US">
              <a:solidFill>
                <a:srgbClr val="000000"/>
              </a:solidFill>
              <a:latin typeface="Arial" pitchFamily="1" charset="0"/>
              <a:ea typeface="ＭＳ Ｐゴシック" pitchFamily="1" charset="-128"/>
              <a:cs typeface="ＭＳ Ｐゴシック" pitchFamily="1" charset="-128"/>
            </a:endParaRPr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pitchFamily="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2659735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A576E41-2AF2-0A44-823F-E14B8D801385}" type="slidenum">
              <a:rPr lang="en-US">
                <a:solidFill>
                  <a:srgbClr val="000000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rPr>
              <a:pPr/>
              <a:t>55</a:t>
            </a:fld>
            <a:endParaRPr lang="en-US">
              <a:solidFill>
                <a:srgbClr val="000000"/>
              </a:solidFill>
              <a:latin typeface="Arial" pitchFamily="1" charset="0"/>
              <a:ea typeface="ＭＳ Ｐゴシック" pitchFamily="1" charset="-128"/>
              <a:cs typeface="ＭＳ Ｐゴシック" pitchFamily="1" charset="-128"/>
            </a:endParaRPr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pitchFamily="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9918414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A576E41-2AF2-0A44-823F-E14B8D801385}" type="slidenum">
              <a:rPr lang="en-US">
                <a:solidFill>
                  <a:srgbClr val="000000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rPr>
              <a:pPr/>
              <a:t>56</a:t>
            </a:fld>
            <a:endParaRPr lang="en-US">
              <a:solidFill>
                <a:srgbClr val="000000"/>
              </a:solidFill>
              <a:latin typeface="Arial" pitchFamily="1" charset="0"/>
              <a:ea typeface="ＭＳ Ｐゴシック" pitchFamily="1" charset="-128"/>
              <a:cs typeface="ＭＳ Ｐゴシック" pitchFamily="1" charset="-128"/>
            </a:endParaRPr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pitchFamily="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99499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5E1B94B-5F5A-594C-ACFB-5B8F7C2963F9}" type="slidenum">
              <a:rPr lang="en-US">
                <a:latin typeface="Arial" pitchFamily="1" charset="0"/>
                <a:ea typeface="ＭＳ Ｐゴシック" pitchFamily="1" charset="-128"/>
                <a:cs typeface="ＭＳ Ｐゴシック" pitchFamily="1" charset="-128"/>
              </a:rPr>
              <a:pPr/>
              <a:t>7</a:t>
            </a:fld>
            <a:endParaRPr lang="en-US" dirty="0">
              <a:latin typeface="Arial" pitchFamily="1" charset="0"/>
              <a:ea typeface="ＭＳ Ｐゴシック" pitchFamily="1" charset="-128"/>
              <a:cs typeface="ＭＳ Ｐゴシック" pitchFamily="1" charset="-128"/>
            </a:endParaRPr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pitchFamily="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41455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5E1B94B-5F5A-594C-ACFB-5B8F7C2963F9}" type="slidenum">
              <a:rPr lang="en-US">
                <a:latin typeface="Arial" pitchFamily="1" charset="0"/>
                <a:ea typeface="ＭＳ Ｐゴシック" pitchFamily="1" charset="-128"/>
                <a:cs typeface="ＭＳ Ｐゴシック" pitchFamily="1" charset="-128"/>
              </a:rPr>
              <a:pPr/>
              <a:t>8</a:t>
            </a:fld>
            <a:endParaRPr lang="en-US" dirty="0">
              <a:latin typeface="Arial" pitchFamily="1" charset="0"/>
              <a:ea typeface="ＭＳ Ｐゴシック" pitchFamily="1" charset="-128"/>
              <a:cs typeface="ＭＳ Ｐゴシック" pitchFamily="1" charset="-128"/>
            </a:endParaRPr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pitchFamily="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80744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5E1B94B-5F5A-594C-ACFB-5B8F7C2963F9}" type="slidenum">
              <a:rPr lang="en-US">
                <a:latin typeface="Arial" pitchFamily="1" charset="0"/>
                <a:ea typeface="ＭＳ Ｐゴシック" pitchFamily="1" charset="-128"/>
                <a:cs typeface="ＭＳ Ｐゴシック" pitchFamily="1" charset="-128"/>
              </a:rPr>
              <a:pPr/>
              <a:t>9</a:t>
            </a:fld>
            <a:endParaRPr lang="en-US" dirty="0">
              <a:latin typeface="Arial" pitchFamily="1" charset="0"/>
              <a:ea typeface="ＭＳ Ｐゴシック" pitchFamily="1" charset="-128"/>
              <a:cs typeface="ＭＳ Ｐゴシック" pitchFamily="1" charset="-128"/>
            </a:endParaRPr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pitchFamily="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09381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5E1B94B-5F5A-594C-ACFB-5B8F7C2963F9}" type="slidenum">
              <a:rPr lang="en-US">
                <a:latin typeface="Arial" pitchFamily="1" charset="0"/>
                <a:ea typeface="ＭＳ Ｐゴシック" pitchFamily="1" charset="-128"/>
                <a:cs typeface="ＭＳ Ｐゴシック" pitchFamily="1" charset="-128"/>
              </a:rPr>
              <a:pPr/>
              <a:t>10</a:t>
            </a:fld>
            <a:endParaRPr lang="en-US" dirty="0">
              <a:latin typeface="Arial" pitchFamily="1" charset="0"/>
              <a:ea typeface="ＭＳ Ｐゴシック" pitchFamily="1" charset="-128"/>
              <a:cs typeface="ＭＳ Ｐゴシック" pitchFamily="1" charset="-128"/>
            </a:endParaRPr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pitchFamily="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37120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1CAFC3-1084-0C44-9B9C-EA99FC2B8A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2F9B37-19E3-5E46-80FF-EB1209FE5A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35147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35147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95C5D0-157E-374B-BB43-9406C5E359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914400" y="1828800"/>
            <a:ext cx="7543800" cy="2295525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9CEAA2-660F-CE49-BBB1-5A166B7EED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B53B48-70AA-3E4B-AED1-78F6EC9F70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B063F1-8298-7645-84FB-E2A36D5C09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828800"/>
            <a:ext cx="3695700" cy="22955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62500" y="1828800"/>
            <a:ext cx="3695700" cy="22955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22D602-6521-7D40-BF60-775469B677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4E6CF4-A2AB-9841-909F-436FA79287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36A04F-51E4-3543-8B69-0823A27F61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D36E80-A0AF-F54E-8E95-E8E0081EB3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B6F1DD-0CCB-394F-8C28-7CF24A3F40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71B98F-7537-E84F-B2B8-E98D459E53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285875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2505075"/>
            <a:ext cx="7543800" cy="229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fld id="{5024688C-375B-2242-9E8C-66F25A467F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10346D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10346D"/>
          </a:solidFill>
          <a:latin typeface="Arial" pitchFamily="-107" charset="0"/>
          <a:ea typeface="ＭＳ Ｐゴシック" pitchFamily="1" charset="-128"/>
          <a:cs typeface="ＭＳ Ｐゴシック" pitchFamily="1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10346D"/>
          </a:solidFill>
          <a:latin typeface="Arial" pitchFamily="-107" charset="0"/>
          <a:ea typeface="ＭＳ Ｐゴシック" pitchFamily="1" charset="-128"/>
          <a:cs typeface="ＭＳ Ｐゴシック" pitchFamily="1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10346D"/>
          </a:solidFill>
          <a:latin typeface="Arial" pitchFamily="-107" charset="0"/>
          <a:ea typeface="ＭＳ Ｐゴシック" pitchFamily="1" charset="-128"/>
          <a:cs typeface="ＭＳ Ｐゴシック" pitchFamily="1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10346D"/>
          </a:solidFill>
          <a:latin typeface="Arial" pitchFamily="-107" charset="0"/>
          <a:ea typeface="ＭＳ Ｐゴシック" pitchFamily="1" charset="-128"/>
          <a:cs typeface="ＭＳ Ｐゴシック" pitchFamily="1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rgbClr val="10346D"/>
          </a:solidFill>
          <a:latin typeface="Arial" pitchFamily="-107" charset="0"/>
          <a:ea typeface="ＭＳ Ｐゴシック" pitchFamily="1" charset="-128"/>
          <a:cs typeface="ＭＳ Ｐゴシック" pitchFamily="1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rgbClr val="10346D"/>
          </a:solidFill>
          <a:latin typeface="Arial" pitchFamily="-107" charset="0"/>
          <a:ea typeface="ＭＳ Ｐゴシック" pitchFamily="1" charset="-128"/>
          <a:cs typeface="ＭＳ Ｐゴシック" pitchFamily="1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rgbClr val="10346D"/>
          </a:solidFill>
          <a:latin typeface="Arial" pitchFamily="-107" charset="0"/>
          <a:ea typeface="ＭＳ Ｐゴシック" pitchFamily="1" charset="-128"/>
          <a:cs typeface="ＭＳ Ｐゴシック" pitchFamily="1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rgbClr val="10346D"/>
          </a:solidFill>
          <a:latin typeface="Arial" pitchFamily="-107" charset="0"/>
          <a:ea typeface="ＭＳ Ｐゴシック" pitchFamily="1" charset="-128"/>
          <a:cs typeface="ＭＳ Ｐゴシック" pitchFamily="1" charset="-128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20000"/>
        </a:spcAft>
        <a:defRPr sz="2400">
          <a:solidFill>
            <a:srgbClr val="10346D"/>
          </a:solidFill>
          <a:latin typeface="+mn-lt"/>
          <a:ea typeface="+mn-ea"/>
          <a:cs typeface="+mn-cs"/>
        </a:defRPr>
      </a:lvl1pPr>
      <a:lvl2pPr marL="571500" indent="-230188" algn="l" rtl="0" eaLnBrk="0" fontAlgn="base" hangingPunct="0">
        <a:lnSpc>
          <a:spcPct val="110000"/>
        </a:lnSpc>
        <a:spcBef>
          <a:spcPct val="20000"/>
        </a:spcBef>
        <a:spcAft>
          <a:spcPct val="25000"/>
        </a:spcAft>
        <a:buFont typeface="Times" pitchFamily="1" charset="0"/>
        <a:buChar char="•"/>
        <a:defRPr>
          <a:solidFill>
            <a:srgbClr val="10346D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110000"/>
        </a:lnSpc>
        <a:spcBef>
          <a:spcPct val="20000"/>
        </a:spcBef>
        <a:spcAft>
          <a:spcPct val="25000"/>
        </a:spcAft>
        <a:buFont typeface="Times" pitchFamily="1" charset="0"/>
        <a:buChar char="•"/>
        <a:defRPr>
          <a:solidFill>
            <a:srgbClr val="10346D"/>
          </a:solidFill>
          <a:latin typeface="+mn-lt"/>
          <a:ea typeface="+mn-ea"/>
          <a:cs typeface="+mn-cs"/>
        </a:defRPr>
      </a:lvl3pPr>
      <a:lvl4pPr marL="1714500" indent="-228600" algn="l" rtl="0" eaLnBrk="0" fontAlgn="base" hangingPunct="0">
        <a:lnSpc>
          <a:spcPct val="110000"/>
        </a:lnSpc>
        <a:spcBef>
          <a:spcPct val="20000"/>
        </a:spcBef>
        <a:spcAft>
          <a:spcPct val="25000"/>
        </a:spcAft>
        <a:buFont typeface="Times" pitchFamily="1" charset="0"/>
        <a:buChar char="•"/>
        <a:defRPr>
          <a:solidFill>
            <a:srgbClr val="10346D"/>
          </a:solidFill>
          <a:latin typeface="+mn-lt"/>
          <a:ea typeface="+mn-ea"/>
          <a:cs typeface="+mn-cs"/>
        </a:defRPr>
      </a:lvl4pPr>
      <a:lvl5pPr marL="2289175" indent="-230188" algn="l" rtl="0" eaLnBrk="0" fontAlgn="base" hangingPunct="0">
        <a:lnSpc>
          <a:spcPct val="110000"/>
        </a:lnSpc>
        <a:spcBef>
          <a:spcPct val="20000"/>
        </a:spcBef>
        <a:spcAft>
          <a:spcPct val="25000"/>
        </a:spcAft>
        <a:buFont typeface="Times" pitchFamily="1" charset="0"/>
        <a:buChar char="•"/>
        <a:defRPr>
          <a:solidFill>
            <a:srgbClr val="10346D"/>
          </a:solidFill>
          <a:latin typeface="+mn-lt"/>
          <a:ea typeface="+mn-ea"/>
          <a:cs typeface="+mn-cs"/>
        </a:defRPr>
      </a:lvl5pPr>
      <a:lvl6pPr marL="2746375" indent="-230188" algn="l" rtl="0" fontAlgn="base">
        <a:lnSpc>
          <a:spcPct val="110000"/>
        </a:lnSpc>
        <a:spcBef>
          <a:spcPct val="20000"/>
        </a:spcBef>
        <a:spcAft>
          <a:spcPct val="25000"/>
        </a:spcAft>
        <a:buFont typeface="Times" pitchFamily="-107" charset="0"/>
        <a:buChar char="•"/>
        <a:defRPr>
          <a:solidFill>
            <a:srgbClr val="10346D"/>
          </a:solidFill>
          <a:latin typeface="+mn-lt"/>
          <a:ea typeface="+mn-ea"/>
          <a:cs typeface="+mn-cs"/>
        </a:defRPr>
      </a:lvl6pPr>
      <a:lvl7pPr marL="3203575" indent="-230188" algn="l" rtl="0" fontAlgn="base">
        <a:lnSpc>
          <a:spcPct val="110000"/>
        </a:lnSpc>
        <a:spcBef>
          <a:spcPct val="20000"/>
        </a:spcBef>
        <a:spcAft>
          <a:spcPct val="25000"/>
        </a:spcAft>
        <a:buFont typeface="Times" pitchFamily="-107" charset="0"/>
        <a:buChar char="•"/>
        <a:defRPr>
          <a:solidFill>
            <a:srgbClr val="10346D"/>
          </a:solidFill>
          <a:latin typeface="+mn-lt"/>
          <a:ea typeface="+mn-ea"/>
          <a:cs typeface="+mn-cs"/>
        </a:defRPr>
      </a:lvl7pPr>
      <a:lvl8pPr marL="3660775" indent="-230188" algn="l" rtl="0" fontAlgn="base">
        <a:lnSpc>
          <a:spcPct val="110000"/>
        </a:lnSpc>
        <a:spcBef>
          <a:spcPct val="20000"/>
        </a:spcBef>
        <a:spcAft>
          <a:spcPct val="25000"/>
        </a:spcAft>
        <a:buFont typeface="Times" pitchFamily="-107" charset="0"/>
        <a:buChar char="•"/>
        <a:defRPr>
          <a:solidFill>
            <a:srgbClr val="10346D"/>
          </a:solidFill>
          <a:latin typeface="+mn-lt"/>
          <a:ea typeface="+mn-ea"/>
          <a:cs typeface="+mn-cs"/>
        </a:defRPr>
      </a:lvl8pPr>
      <a:lvl9pPr marL="4117975" indent="-230188" algn="l" rtl="0" fontAlgn="base">
        <a:lnSpc>
          <a:spcPct val="110000"/>
        </a:lnSpc>
        <a:spcBef>
          <a:spcPct val="20000"/>
        </a:spcBef>
        <a:spcAft>
          <a:spcPct val="25000"/>
        </a:spcAft>
        <a:buFont typeface="Times" pitchFamily="-107" charset="0"/>
        <a:buChar char="•"/>
        <a:defRPr>
          <a:solidFill>
            <a:srgbClr val="10346D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2.jp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10" Type="http://schemas.openxmlformats.org/officeDocument/2006/relationships/image" Target="../media/image21.png"/><Relationship Id="rId4" Type="http://schemas.openxmlformats.org/officeDocument/2006/relationships/image" Target="../media/image15.jpg"/><Relationship Id="rId9" Type="http://schemas.openxmlformats.org/officeDocument/2006/relationships/image" Target="../media/image20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3" Type="http://schemas.openxmlformats.org/officeDocument/2006/relationships/image" Target="../media/image2.jpg"/><Relationship Id="rId7" Type="http://schemas.openxmlformats.org/officeDocument/2006/relationships/image" Target="../media/image25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3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g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2.jpg"/><Relationship Id="rId7" Type="http://schemas.openxmlformats.org/officeDocument/2006/relationships/image" Target="../media/image3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g"/><Relationship Id="rId5" Type="http://schemas.openxmlformats.org/officeDocument/2006/relationships/image" Target="../media/image32.png"/><Relationship Id="rId4" Type="http://schemas.openxmlformats.org/officeDocument/2006/relationships/image" Target="../media/image31.jpg"/><Relationship Id="rId9" Type="http://schemas.openxmlformats.org/officeDocument/2006/relationships/image" Target="../media/image36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2.jp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g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.jp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4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image" Target="../media/image2.jpg"/><Relationship Id="rId7" Type="http://schemas.openxmlformats.org/officeDocument/2006/relationships/image" Target="../media/image1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jpg"/><Relationship Id="rId4" Type="http://schemas.openxmlformats.org/officeDocument/2006/relationships/image" Target="../media/image9.jpg"/><Relationship Id="rId9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762000" y="2362200"/>
            <a:ext cx="54102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eaLnBrk="1" hangingPunct="1"/>
            <a:r>
              <a:rPr lang="en-US" sz="4800" dirty="0">
                <a:solidFill>
                  <a:srgbClr val="10346D"/>
                </a:solidFill>
              </a:rPr>
              <a:t>Growing Old Isn’t for the Faint of Heart…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Other Adaptive Equipment for IADL’s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F08F2FBD-0A44-449E-B7CC-1E534CE3DE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 flipV="1">
            <a:off x="6781764" y="1992521"/>
            <a:ext cx="3009680" cy="146303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AA389980-8A97-42CA-92DF-74C274ED7C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05200" y="2113280"/>
            <a:ext cx="2895600" cy="304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79042057-9B49-43EA-83A3-6B72206C83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10039" y="4331307"/>
            <a:ext cx="1603005" cy="240665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B8754E31-B7D9-4FF6-8E0F-638B62BC688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608" t="18121"/>
          <a:stretch/>
        </p:blipFill>
        <p:spPr>
          <a:xfrm>
            <a:off x="4953000" y="5334000"/>
            <a:ext cx="1462859" cy="1255626"/>
          </a:xfrm>
          <a:prstGeom prst="rect">
            <a:avLst/>
          </a:prstGeom>
        </p:spPr>
      </p:pic>
      <p:pic>
        <p:nvPicPr>
          <p:cNvPr id="9" name="Picture 7" descr="Product Details">
            <a:extLst>
              <a:ext uri="{FF2B5EF4-FFF2-40B4-BE49-F238E27FC236}">
                <a16:creationId xmlns="" xmlns:a16="http://schemas.microsoft.com/office/drawing/2014/main" id="{4B457F8C-FD59-4CB2-8907-99820520EE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90791" y="3117849"/>
            <a:ext cx="1758951" cy="1758951"/>
          </a:xfrm>
          <a:prstGeom prst="rect">
            <a:avLst/>
          </a:prstGeom>
          <a:noFill/>
        </p:spPr>
      </p:pic>
      <p:pic>
        <p:nvPicPr>
          <p:cNvPr id="6" name="Content Placeholder 5">
            <a:extLst>
              <a:ext uri="{FF2B5EF4-FFF2-40B4-BE49-F238E27FC236}">
                <a16:creationId xmlns="" xmlns:a16="http://schemas.microsoft.com/office/drawing/2014/main" id="{718598DE-6F74-4CFB-9B1F-6B3986B405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9"/>
          <a:stretch>
            <a:fillRect/>
          </a:stretch>
        </p:blipFill>
        <p:spPr>
          <a:xfrm rot="5400000">
            <a:off x="-102103" y="2625604"/>
            <a:ext cx="2295525" cy="1115880"/>
          </a:xfr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5267A0DE-6078-4838-8414-54357AF7B0B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6921" y="4540295"/>
            <a:ext cx="2063659" cy="2063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0595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Adaptive Equipment for Use in Leisure Activities</a:t>
            </a:r>
          </a:p>
        </p:txBody>
      </p:sp>
      <p:pic>
        <p:nvPicPr>
          <p:cNvPr id="3" name="Content Placeholder 2">
            <a:extLst>
              <a:ext uri="{FF2B5EF4-FFF2-40B4-BE49-F238E27FC236}">
                <a16:creationId xmlns="" xmlns:a16="http://schemas.microsoft.com/office/drawing/2014/main" id="{8B59A522-59BA-488D-AEE6-4112261450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09600" y="2539968"/>
            <a:ext cx="2686978" cy="1778064"/>
          </a:xfr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4739AC71-D80A-4824-952C-48B4C9BCCA4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1949"/>
          <a:stretch/>
        </p:blipFill>
        <p:spPr>
          <a:xfrm>
            <a:off x="3085734" y="4572000"/>
            <a:ext cx="2449820" cy="215709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41F5F621-B498-4805-B69E-DB0FA0B036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413885"/>
            <a:ext cx="2598819" cy="177609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46CCCBF5-457A-41DA-9786-6982EC4E476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10000" y="2083435"/>
            <a:ext cx="4286250" cy="14287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0653D11A-61A9-459E-BC6C-7EA5258B1DA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51349" y="4309745"/>
            <a:ext cx="2935476" cy="2419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4806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Other Adaptive Equipment for Use in Leisure Activities</a:t>
            </a:r>
          </a:p>
        </p:txBody>
      </p:sp>
      <p:pic>
        <p:nvPicPr>
          <p:cNvPr id="3" name="Content Placeholder 2">
            <a:extLst>
              <a:ext uri="{FF2B5EF4-FFF2-40B4-BE49-F238E27FC236}">
                <a16:creationId xmlns="" xmlns:a16="http://schemas.microsoft.com/office/drawing/2014/main" id="{F4698AE4-D81C-4BC5-858F-F796146EB5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914140" y="1981200"/>
            <a:ext cx="2763520" cy="2072640"/>
          </a:xfr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802A1406-6B19-4F53-AFE8-DD1FC9C661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423795"/>
            <a:ext cx="3429000" cy="3429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4891748F-B80E-49DD-A090-D70A6CA5BB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81400" y="4709160"/>
            <a:ext cx="3727450" cy="19601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C7D6AD66-958B-4619-B2F5-A2B77C96F82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62800" y="1828800"/>
            <a:ext cx="16764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0125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Home Safety and Aging in Place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buFont typeface="Times" pitchFamily="1" charset="0"/>
              <a:buChar char="•"/>
            </a:pPr>
            <a:r>
              <a:rPr lang="en-US" dirty="0"/>
              <a:t>Most people want to be able to stay in their homes for as long as possible.</a:t>
            </a:r>
          </a:p>
          <a:p>
            <a:pPr marL="0" indent="0" eaLnBrk="1" hangingPunct="1">
              <a:buFont typeface="Times" pitchFamily="1" charset="0"/>
              <a:buChar char="•"/>
            </a:pPr>
            <a:r>
              <a:rPr lang="en-US" dirty="0"/>
              <a:t>Here are some things to think about that can make your home safer.</a:t>
            </a:r>
          </a:p>
        </p:txBody>
      </p:sp>
    </p:spTree>
    <p:extLst>
      <p:ext uri="{BB962C8B-B14F-4D97-AF65-F5344CB8AC3E}">
        <p14:creationId xmlns:p14="http://schemas.microsoft.com/office/powerpoint/2010/main" val="15727748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Home Safety</a:t>
            </a:r>
          </a:p>
        </p:txBody>
      </p:sp>
      <p:pic>
        <p:nvPicPr>
          <p:cNvPr id="6" name="Content Placeholder 2">
            <a:extLst>
              <a:ext uri="{FF2B5EF4-FFF2-40B4-BE49-F238E27FC236}">
                <a16:creationId xmlns="" xmlns:a16="http://schemas.microsoft.com/office/drawing/2014/main" id="{28F5653E-2B80-4B24-91C8-BF47AF269F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6121364" y="4657725"/>
            <a:ext cx="2045598" cy="2045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62252E5A-70DB-4779-BA4D-96466FA817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9235" y="4129722"/>
            <a:ext cx="2352041" cy="235204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7648A9E6-4C38-428A-AECA-C7B52B28B5E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2092" b="32951"/>
          <a:stretch/>
        </p:blipFill>
        <p:spPr>
          <a:xfrm>
            <a:off x="533400" y="1873462"/>
            <a:ext cx="1318182" cy="185557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33284128-72B1-4B85-8114-F4EAFDF459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99765" y="4657725"/>
            <a:ext cx="1828800" cy="18288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2B334B4F-7EF1-4014-88A3-39052195BD1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76600" y="1752600"/>
            <a:ext cx="2295525" cy="2295525"/>
          </a:xfrm>
          <a:prstGeom prst="rect">
            <a:avLst/>
          </a:prstGeom>
        </p:spPr>
      </p:pic>
      <p:pic>
        <p:nvPicPr>
          <p:cNvPr id="18" name="Content Placeholder 17">
            <a:extLst>
              <a:ext uri="{FF2B5EF4-FFF2-40B4-BE49-F238E27FC236}">
                <a16:creationId xmlns="" xmlns:a16="http://schemas.microsoft.com/office/drawing/2014/main" id="{8DC7738E-D31A-46E0-B33B-545172F841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9"/>
          <a:srcRect l="13166" t="4028" r="2018" b="-4028"/>
          <a:stretch/>
        </p:blipFill>
        <p:spPr>
          <a:xfrm rot="5400000">
            <a:off x="5248807" y="2276401"/>
            <a:ext cx="3089591" cy="1466997"/>
          </a:xfrm>
        </p:spPr>
      </p:pic>
    </p:spTree>
    <p:extLst>
      <p:ext uri="{BB962C8B-B14F-4D97-AF65-F5344CB8AC3E}">
        <p14:creationId xmlns:p14="http://schemas.microsoft.com/office/powerpoint/2010/main" val="32692077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Home Modifications</a:t>
            </a:r>
          </a:p>
        </p:txBody>
      </p:sp>
      <p:pic>
        <p:nvPicPr>
          <p:cNvPr id="3" name="Content Placeholder 2">
            <a:extLst>
              <a:ext uri="{FF2B5EF4-FFF2-40B4-BE49-F238E27FC236}">
                <a16:creationId xmlns="" xmlns:a16="http://schemas.microsoft.com/office/drawing/2014/main" id="{EA792609-13C4-4EF2-9F6B-5879D8C0CA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715000" y="1887855"/>
            <a:ext cx="2295525" cy="2295525"/>
          </a:xfr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BDD9AA59-AA66-4AF2-9057-0D7A1A83B3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3890" y="2037695"/>
            <a:ext cx="4232910" cy="213563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0D452115-73C3-418F-B41D-541BA42C22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200" y="4572000"/>
            <a:ext cx="1570356" cy="1570356"/>
          </a:xfrm>
          <a:prstGeom prst="rect">
            <a:avLst/>
          </a:prstGeom>
        </p:spPr>
      </p:pic>
      <p:pic>
        <p:nvPicPr>
          <p:cNvPr id="11" name="Content Placeholder 3">
            <a:extLst>
              <a:ext uri="{FF2B5EF4-FFF2-40B4-BE49-F238E27FC236}">
                <a16:creationId xmlns="" xmlns:a16="http://schemas.microsoft.com/office/drawing/2014/main" id="{3E060CF9-1B3C-401D-AC04-4300E71FB84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 bwMode="auto">
          <a:xfrm>
            <a:off x="3200401" y="4724400"/>
            <a:ext cx="1533525" cy="153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C3165E9D-4502-47CB-B610-BCFF9F80E97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43600" y="4724400"/>
            <a:ext cx="2924175" cy="1842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9954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Community Resources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pPr marL="0" indent="0" eaLnBrk="1" hangingPunct="1">
              <a:buFont typeface="Times" pitchFamily="1" charset="0"/>
              <a:buChar char="•"/>
            </a:pPr>
            <a:r>
              <a:rPr lang="en-US" dirty="0"/>
              <a:t>Occupational Therapist</a:t>
            </a:r>
          </a:p>
          <a:p>
            <a:pPr marL="0" indent="0" eaLnBrk="1" hangingPunct="1">
              <a:buFont typeface="Times" pitchFamily="1" charset="0"/>
              <a:buChar char="•"/>
            </a:pPr>
            <a:r>
              <a:rPr lang="en-US" dirty="0"/>
              <a:t>DME vendor</a:t>
            </a:r>
          </a:p>
          <a:p>
            <a:pPr marL="0" indent="0" eaLnBrk="1" hangingPunct="1">
              <a:buFont typeface="Times" pitchFamily="1" charset="0"/>
              <a:buChar char="•"/>
            </a:pPr>
            <a:r>
              <a:rPr lang="en-US" dirty="0"/>
              <a:t>Thrift stores</a:t>
            </a:r>
          </a:p>
          <a:p>
            <a:pPr marL="0" indent="0" eaLnBrk="1" hangingPunct="1">
              <a:buFont typeface="Times" pitchFamily="1" charset="0"/>
              <a:buChar char="•"/>
            </a:pPr>
            <a:r>
              <a:rPr lang="en-US" dirty="0"/>
              <a:t>Churches</a:t>
            </a:r>
          </a:p>
          <a:p>
            <a:pPr marL="0" indent="0" eaLnBrk="1" hangingPunct="1">
              <a:buFont typeface="Times" pitchFamily="1" charset="0"/>
              <a:buChar char="•"/>
            </a:pPr>
            <a:endParaRPr lang="en-US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="" xmlns:a16="http://schemas.microsoft.com/office/drawing/2014/main" id="{747A1A75-8604-49E1-A20C-803462E0B86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 eaLnBrk="1" hangingPunct="1">
              <a:buFont typeface="Times" pitchFamily="1" charset="0"/>
              <a:buChar char="•"/>
            </a:pPr>
            <a:r>
              <a:rPr lang="en-US" dirty="0"/>
              <a:t>Adaptive equipment banks (diagnosis specific)</a:t>
            </a:r>
          </a:p>
          <a:p>
            <a:pPr marL="0" indent="0" eaLnBrk="1" hangingPunct="1">
              <a:buFont typeface="Times" pitchFamily="1" charset="0"/>
              <a:buChar char="•"/>
            </a:pPr>
            <a:r>
              <a:rPr lang="en-US" dirty="0"/>
              <a:t>Online shopping</a:t>
            </a:r>
          </a:p>
          <a:p>
            <a:pPr marL="0" indent="0" eaLnBrk="1" hangingPunct="1">
              <a:buFont typeface="Times" pitchFamily="1" charset="0"/>
              <a:buChar char="•"/>
            </a:pPr>
            <a:r>
              <a:rPr lang="en-US" dirty="0"/>
              <a:t>Online information from reliable sources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66126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762000" y="2362200"/>
            <a:ext cx="54102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eaLnBrk="1" hangingPunct="1"/>
            <a:r>
              <a:rPr lang="en-US" sz="4800" dirty="0" smtClean="0">
                <a:solidFill>
                  <a:srgbClr val="10346D"/>
                </a:solidFill>
              </a:rPr>
              <a:t>Fall Prevention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38200" y="3657600"/>
            <a:ext cx="57045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Presented by: Lindsey Borders, PT, DPT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4689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/>
              <a:t>Approximately 30% of people aged 65 or older fall every year</a:t>
            </a:r>
            <a:br>
              <a:rPr lang="en-US" dirty="0"/>
            </a:b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8435" name="Rectangle 3"/>
          <p:cNvSpPr>
            <a:spLocks noGrp="1" noChangeArrowheads="1"/>
          </p:cNvSpPr>
          <p:nvPr>
            <p:ph idx="1"/>
          </p:nvPr>
        </p:nvSpPr>
        <p:spPr>
          <a:xfrm>
            <a:off x="1447800" y="2505075"/>
            <a:ext cx="6477000" cy="2295525"/>
          </a:xfrm>
        </p:spPr>
        <p:txBody>
          <a:bodyPr/>
          <a:lstStyle/>
          <a:p>
            <a:pPr eaLnBrk="1" hangingPunct="1">
              <a:buFont typeface="Arial"/>
              <a:buChar char="•"/>
            </a:pPr>
            <a:r>
              <a:rPr lang="en-US" dirty="0"/>
              <a:t>Of those, 24% result in severe soft tissue injury AND </a:t>
            </a:r>
            <a:r>
              <a:rPr lang="en-US" dirty="0" smtClean="0"/>
              <a:t>fractures</a:t>
            </a:r>
          </a:p>
          <a:p>
            <a:pPr eaLnBrk="1" hangingPunct="1">
              <a:buFont typeface="Arial"/>
              <a:buChar char="•"/>
            </a:pPr>
            <a:r>
              <a:rPr lang="en-US" dirty="0" smtClean="0"/>
              <a:t>15% of Emergency Room visits are associated with falls</a:t>
            </a:r>
          </a:p>
          <a:p>
            <a:pPr eaLnBrk="1" hangingPunct="1">
              <a:buFont typeface="Arial"/>
              <a:buChar char="•"/>
            </a:pPr>
            <a:r>
              <a:rPr lang="en-US" dirty="0" smtClean="0"/>
              <a:t>Mortality </a:t>
            </a:r>
            <a:r>
              <a:rPr lang="en-US" dirty="0"/>
              <a:t>rate associated with falls is 6</a:t>
            </a:r>
            <a:r>
              <a:rPr lang="en-US" dirty="0" smtClean="0"/>
              <a:t>%</a:t>
            </a:r>
          </a:p>
          <a:p>
            <a:pPr eaLnBrk="1" hangingPunct="1">
              <a:buFont typeface="Arial"/>
              <a:buChar char="•"/>
            </a:pPr>
            <a:r>
              <a:rPr lang="en-US" dirty="0" smtClean="0"/>
              <a:t>40</a:t>
            </a:r>
            <a:r>
              <a:rPr lang="en-US" dirty="0"/>
              <a:t>% of admissions to nursing homes are due to a fall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5098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285875"/>
            <a:ext cx="7772400" cy="695325"/>
          </a:xfrm>
        </p:spPr>
        <p:txBody>
          <a:bodyPr/>
          <a:lstStyle/>
          <a:p>
            <a:r>
              <a:rPr lang="en-US" dirty="0" smtClean="0"/>
              <a:t>A Vicious Cycle</a:t>
            </a:r>
            <a:endParaRPr lang="en-US" dirty="0"/>
          </a:p>
        </p:txBody>
      </p:sp>
      <p:graphicFrame>
        <p:nvGraphicFramePr>
          <p:cNvPr id="2" name="Content Placeholder 1"/>
          <p:cNvGraphicFramePr>
            <a:graphicFrameLocks noGrp="1"/>
          </p:cNvGraphicFramePr>
          <p:nvPr>
            <p:ph idx="1"/>
            <p:extLst/>
          </p:nvPr>
        </p:nvGraphicFramePr>
        <p:xfrm>
          <a:off x="152400" y="1981201"/>
          <a:ext cx="8686800" cy="4648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600063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About the Presenter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buFont typeface="Times" pitchFamily="1" charset="0"/>
              <a:buChar char="•"/>
            </a:pPr>
            <a:r>
              <a:rPr lang="en-US" dirty="0"/>
              <a:t>Stephanie L. Singleton OTD, OTR/L</a:t>
            </a:r>
          </a:p>
          <a:p>
            <a:pPr marL="0" indent="0" eaLnBrk="1" hangingPunct="1">
              <a:buFont typeface="Times" pitchFamily="1" charset="0"/>
              <a:buChar char="•"/>
            </a:pPr>
            <a:r>
              <a:rPr lang="en-US" dirty="0"/>
              <a:t>Works at the new Rio Rancho Out-Patient Clinic located at HWY 528 and Rockaway Blvd.</a:t>
            </a:r>
          </a:p>
          <a:p>
            <a:pPr marL="0" indent="0" eaLnBrk="1" hangingPunct="1">
              <a:buFont typeface="Times" pitchFamily="1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56395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143000"/>
            <a:ext cx="7772400" cy="619125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Fall Etiology </a:t>
            </a:r>
            <a:r>
              <a:rPr lang="mr-IN" dirty="0" smtClean="0">
                <a:solidFill>
                  <a:schemeClr val="accent1">
                    <a:lumMod val="50000"/>
                  </a:schemeClr>
                </a:solidFill>
              </a:rPr>
              <a:t>–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 Intrinsic Factors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048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914400" y="1828800"/>
            <a:ext cx="7543800" cy="4267200"/>
          </a:xfrm>
        </p:spPr>
        <p:txBody>
          <a:bodyPr/>
          <a:lstStyle/>
          <a:p>
            <a:pPr lvl="1"/>
            <a:r>
              <a:rPr lang="en-US" dirty="0" smtClean="0"/>
              <a:t>Age</a:t>
            </a:r>
          </a:p>
          <a:p>
            <a:pPr lvl="1"/>
            <a:r>
              <a:rPr lang="en-US" dirty="0" smtClean="0"/>
              <a:t>Sensory </a:t>
            </a:r>
            <a:r>
              <a:rPr lang="en-US" dirty="0"/>
              <a:t>changes</a:t>
            </a:r>
          </a:p>
          <a:p>
            <a:pPr lvl="1"/>
            <a:r>
              <a:rPr lang="en-US" dirty="0" smtClean="0"/>
              <a:t>Musculoskeletal </a:t>
            </a:r>
            <a:r>
              <a:rPr lang="en-US" dirty="0"/>
              <a:t>changes</a:t>
            </a:r>
          </a:p>
          <a:p>
            <a:pPr lvl="1"/>
            <a:r>
              <a:rPr lang="en-US" dirty="0" err="1" smtClean="0"/>
              <a:t>Neuromotor</a:t>
            </a:r>
            <a:r>
              <a:rPr lang="en-US" dirty="0" smtClean="0"/>
              <a:t> </a:t>
            </a:r>
            <a:r>
              <a:rPr lang="en-US" dirty="0"/>
              <a:t>changes</a:t>
            </a:r>
          </a:p>
          <a:p>
            <a:pPr lvl="1"/>
            <a:r>
              <a:rPr lang="en-US" dirty="0" smtClean="0"/>
              <a:t>Cardiovascular </a:t>
            </a:r>
            <a:r>
              <a:rPr lang="en-US" dirty="0"/>
              <a:t>changes</a:t>
            </a:r>
          </a:p>
          <a:p>
            <a:pPr lvl="1"/>
            <a:r>
              <a:rPr lang="en-US" dirty="0" smtClean="0"/>
              <a:t>Pharmaceutical challenges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6830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143000"/>
            <a:ext cx="7772400" cy="619125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Fall Etiology </a:t>
            </a:r>
            <a:r>
              <a:rPr lang="mr-IN" dirty="0" smtClean="0">
                <a:solidFill>
                  <a:schemeClr val="accent1">
                    <a:lumMod val="50000"/>
                  </a:schemeClr>
                </a:solidFill>
              </a:rPr>
              <a:t>–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 Intrinsic Factors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048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914400" y="1828800"/>
            <a:ext cx="7543800" cy="4876800"/>
          </a:xfrm>
        </p:spPr>
        <p:txBody>
          <a:bodyPr/>
          <a:lstStyle/>
          <a:p>
            <a:pPr lvl="1"/>
            <a:r>
              <a:rPr lang="en-US" sz="2800" dirty="0"/>
              <a:t>Age: fall incidence increases with age</a:t>
            </a:r>
          </a:p>
          <a:p>
            <a:pPr lvl="1"/>
            <a:r>
              <a:rPr lang="en-US" sz="2800" dirty="0"/>
              <a:t>Sensory changes</a:t>
            </a:r>
          </a:p>
          <a:p>
            <a:pPr lvl="2"/>
            <a:r>
              <a:rPr lang="en-US" sz="2400" dirty="0"/>
              <a:t>Decreased vision</a:t>
            </a:r>
            <a:r>
              <a:rPr lang="en-US" sz="2400" dirty="0" smtClean="0"/>
              <a:t>, hearing </a:t>
            </a:r>
            <a:r>
              <a:rPr lang="en-US" sz="2400" dirty="0"/>
              <a:t>loss, proprioceptive </a:t>
            </a:r>
            <a:r>
              <a:rPr lang="en-US" sz="2400" dirty="0" smtClean="0"/>
              <a:t>loss</a:t>
            </a:r>
            <a:endParaRPr lang="en-US" sz="2400" dirty="0"/>
          </a:p>
          <a:p>
            <a:pPr lvl="2"/>
            <a:r>
              <a:rPr lang="en-US" sz="2400" dirty="0"/>
              <a:t>Altered sensory organization and integration for balance</a:t>
            </a:r>
          </a:p>
          <a:p>
            <a:pPr lvl="2"/>
            <a:r>
              <a:rPr lang="en-US" sz="2400" dirty="0"/>
              <a:t>Dementia/</a:t>
            </a:r>
            <a:r>
              <a:rPr lang="en-US" sz="2400" dirty="0" smtClean="0"/>
              <a:t>Alzheimer’s Disease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301847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143000"/>
            <a:ext cx="7772400" cy="619125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Fall Etiology </a:t>
            </a:r>
            <a:r>
              <a:rPr lang="mr-IN" dirty="0" smtClean="0">
                <a:solidFill>
                  <a:schemeClr val="accent1">
                    <a:lumMod val="50000"/>
                  </a:schemeClr>
                </a:solidFill>
              </a:rPr>
              <a:t>–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 Intrinsic Factors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048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914400" y="1828800"/>
            <a:ext cx="7543800" cy="4876800"/>
          </a:xfrm>
        </p:spPr>
        <p:txBody>
          <a:bodyPr/>
          <a:lstStyle/>
          <a:p>
            <a:pPr lvl="1"/>
            <a:r>
              <a:rPr lang="en-US" sz="2800" dirty="0" smtClean="0"/>
              <a:t>Musculoskeletal </a:t>
            </a:r>
            <a:r>
              <a:rPr lang="en-US" sz="2800" dirty="0"/>
              <a:t>changes</a:t>
            </a:r>
          </a:p>
          <a:p>
            <a:pPr lvl="2"/>
            <a:r>
              <a:rPr lang="en-US" sz="2400" dirty="0"/>
              <a:t>Muscle weakness</a:t>
            </a:r>
          </a:p>
          <a:p>
            <a:pPr lvl="2"/>
            <a:r>
              <a:rPr lang="en-US" sz="2400" dirty="0"/>
              <a:t>Decreased active range of motion in joints</a:t>
            </a:r>
          </a:p>
          <a:p>
            <a:pPr lvl="2"/>
            <a:r>
              <a:rPr lang="en-US" sz="2400" dirty="0"/>
              <a:t>Denial of physical limitations</a:t>
            </a:r>
          </a:p>
          <a:p>
            <a:pPr lvl="1"/>
            <a:r>
              <a:rPr lang="en-US" sz="2800" dirty="0" err="1"/>
              <a:t>Neuromotor</a:t>
            </a:r>
            <a:r>
              <a:rPr lang="en-US" sz="2800" dirty="0"/>
              <a:t> changes</a:t>
            </a:r>
          </a:p>
          <a:p>
            <a:pPr lvl="2"/>
            <a:r>
              <a:rPr lang="en-US" sz="2400" dirty="0"/>
              <a:t>Vertigo/dizziness (multifactorial)</a:t>
            </a:r>
          </a:p>
          <a:p>
            <a:pPr lvl="2"/>
            <a:r>
              <a:rPr lang="en-US" sz="2400" dirty="0"/>
              <a:t>Slowed reaction time, impaired motor </a:t>
            </a:r>
            <a:r>
              <a:rPr lang="en-US" sz="2400" dirty="0" smtClean="0"/>
              <a:t>control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502694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143000"/>
            <a:ext cx="7772400" cy="619125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Fall Etiology </a:t>
            </a:r>
            <a:r>
              <a:rPr lang="mr-IN" dirty="0" smtClean="0">
                <a:solidFill>
                  <a:schemeClr val="accent1">
                    <a:lumMod val="50000"/>
                  </a:schemeClr>
                </a:solidFill>
              </a:rPr>
              <a:t>–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 Intrinsic Factors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048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914400" y="1828800"/>
            <a:ext cx="7543800" cy="4876800"/>
          </a:xfrm>
        </p:spPr>
        <p:txBody>
          <a:bodyPr/>
          <a:lstStyle/>
          <a:p>
            <a:pPr lvl="1"/>
            <a:r>
              <a:rPr lang="en-US" sz="2800" dirty="0" smtClean="0"/>
              <a:t>Cardiovascular </a:t>
            </a:r>
            <a:r>
              <a:rPr lang="en-US" sz="2800" dirty="0"/>
              <a:t>changes</a:t>
            </a:r>
          </a:p>
          <a:p>
            <a:pPr lvl="2"/>
            <a:r>
              <a:rPr lang="en-US" sz="2400" dirty="0"/>
              <a:t>Decreased cardiovascular endurance (activity dependent)</a:t>
            </a:r>
          </a:p>
          <a:p>
            <a:pPr lvl="2"/>
            <a:r>
              <a:rPr lang="en-US" sz="2400" dirty="0"/>
              <a:t>Orthostatic hypotension</a:t>
            </a:r>
          </a:p>
          <a:p>
            <a:pPr lvl="2"/>
            <a:r>
              <a:rPr lang="en-US" sz="2400" dirty="0"/>
              <a:t>Heart </a:t>
            </a:r>
            <a:r>
              <a:rPr lang="en-US" sz="2400" dirty="0" smtClean="0"/>
              <a:t>arrhythmias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951095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143000"/>
            <a:ext cx="7772400" cy="619125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Fall Etiology </a:t>
            </a:r>
            <a:r>
              <a:rPr lang="mr-IN" dirty="0" smtClean="0">
                <a:solidFill>
                  <a:schemeClr val="accent1">
                    <a:lumMod val="50000"/>
                  </a:schemeClr>
                </a:solidFill>
              </a:rPr>
              <a:t>–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 Intrinsic Factors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048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152400" y="1828800"/>
            <a:ext cx="8839200" cy="4876800"/>
          </a:xfrm>
        </p:spPr>
        <p:txBody>
          <a:bodyPr/>
          <a:lstStyle/>
          <a:p>
            <a:pPr lvl="1"/>
            <a:r>
              <a:rPr lang="en-US" dirty="0" smtClean="0"/>
              <a:t>Pharmaceutical </a:t>
            </a:r>
            <a:r>
              <a:rPr lang="en-US" dirty="0"/>
              <a:t>challenges</a:t>
            </a:r>
          </a:p>
          <a:p>
            <a:pPr lvl="2"/>
            <a:r>
              <a:rPr lang="en-US" dirty="0"/>
              <a:t>Strong evidence linking fall risk to psychotropic meds</a:t>
            </a:r>
          </a:p>
          <a:p>
            <a:pPr lvl="2"/>
            <a:r>
              <a:rPr lang="en-US" dirty="0"/>
              <a:t>Evidence linking drugs that cause peripheral </a:t>
            </a:r>
            <a:r>
              <a:rPr lang="en-US" dirty="0" err="1"/>
              <a:t>vasodialation</a:t>
            </a:r>
            <a:r>
              <a:rPr lang="en-US" dirty="0"/>
              <a:t> to falls (increasing risk of orthostatic hypotension)</a:t>
            </a:r>
          </a:p>
          <a:p>
            <a:pPr lvl="2"/>
            <a:r>
              <a:rPr lang="en-US" dirty="0"/>
              <a:t>Conflicting evidence linking </a:t>
            </a:r>
            <a:r>
              <a:rPr lang="en-US" dirty="0" smtClean="0"/>
              <a:t>hypoglycemic agents</a:t>
            </a:r>
          </a:p>
          <a:p>
            <a:pPr lvl="3"/>
            <a:r>
              <a:rPr lang="en-US" sz="2000" dirty="0" smtClean="0"/>
              <a:t>Older adults with Type 2 diabetes are more likely to fall than matched peers</a:t>
            </a:r>
          </a:p>
          <a:p>
            <a:pPr lvl="3"/>
            <a:r>
              <a:rPr lang="en-US" sz="1600" b="1" dirty="0" smtClean="0"/>
              <a:t>Diabetes medication related to an increased risk of fall for the elderly. </a:t>
            </a:r>
            <a:r>
              <a:rPr lang="en-US" sz="1600" dirty="0" err="1" smtClean="0"/>
              <a:t>Berlie</a:t>
            </a:r>
            <a:r>
              <a:rPr lang="en-US" sz="1600" dirty="0" smtClean="0"/>
              <a:t> HD, Garwood CL. 2010</a:t>
            </a:r>
          </a:p>
          <a:p>
            <a:pPr lvl="3"/>
            <a:r>
              <a:rPr lang="en-US" sz="1600" b="1" dirty="0" smtClean="0"/>
              <a:t>Diabetes-related complications, glycemic control, and falls in older adults. </a:t>
            </a:r>
            <a:r>
              <a:rPr lang="en-US" sz="1600" dirty="0" smtClean="0"/>
              <a:t>Schwartz AV, Harris TB. 2008</a:t>
            </a:r>
            <a:endParaRPr lang="en-US" sz="1600" dirty="0"/>
          </a:p>
          <a:p>
            <a:pPr lvl="3"/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976707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143000"/>
            <a:ext cx="7772400" cy="619125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Fall Etiology </a:t>
            </a:r>
            <a:r>
              <a:rPr lang="mr-IN" dirty="0" smtClean="0">
                <a:solidFill>
                  <a:schemeClr val="accent1">
                    <a:lumMod val="50000"/>
                  </a:schemeClr>
                </a:solidFill>
              </a:rPr>
              <a:t>–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 Extrinsic Factors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048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838200" y="2819400"/>
            <a:ext cx="7543800" cy="2133600"/>
          </a:xfrm>
        </p:spPr>
        <p:txBody>
          <a:bodyPr/>
          <a:lstStyle/>
          <a:p>
            <a:pPr lvl="1"/>
            <a:r>
              <a:rPr lang="en-US" dirty="0" smtClean="0"/>
              <a:t>Setting/Environment</a:t>
            </a:r>
            <a:endParaRPr lang="en-US" dirty="0"/>
          </a:p>
          <a:p>
            <a:pPr lvl="1"/>
            <a:r>
              <a:rPr lang="en-US" dirty="0" smtClean="0"/>
              <a:t>Activity</a:t>
            </a:r>
            <a:r>
              <a:rPr lang="en-US" dirty="0"/>
              <a:t>-related risk factors</a:t>
            </a:r>
          </a:p>
          <a:p>
            <a:pPr lvl="1"/>
            <a:r>
              <a:rPr lang="en-US" dirty="0" smtClean="0"/>
              <a:t>Clothing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355360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143000"/>
            <a:ext cx="7772400" cy="619125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Fall Etiology </a:t>
            </a:r>
            <a:r>
              <a:rPr lang="mr-IN" dirty="0" smtClean="0">
                <a:solidFill>
                  <a:schemeClr val="accent1">
                    <a:lumMod val="50000"/>
                  </a:schemeClr>
                </a:solidFill>
              </a:rPr>
              <a:t>–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 Extrinsic Factors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048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152400" y="1828800"/>
            <a:ext cx="8839200" cy="4876800"/>
          </a:xfrm>
        </p:spPr>
        <p:txBody>
          <a:bodyPr/>
          <a:lstStyle/>
          <a:p>
            <a:pPr lvl="1"/>
            <a:r>
              <a:rPr lang="en-US" dirty="0" smtClean="0"/>
              <a:t>Setting/Environment</a:t>
            </a:r>
            <a:endParaRPr lang="en-US" dirty="0"/>
          </a:p>
          <a:p>
            <a:pPr lvl="2"/>
            <a:r>
              <a:rPr lang="en-US" dirty="0"/>
              <a:t>Relocation/moving into a new environment increases risk of confusion and falls</a:t>
            </a:r>
          </a:p>
          <a:p>
            <a:pPr lvl="2"/>
            <a:r>
              <a:rPr lang="en-US" dirty="0"/>
              <a:t>3x as many falls for institutionalized or hospitalized elderly than for community-dwelling elderly</a:t>
            </a:r>
          </a:p>
          <a:p>
            <a:pPr lvl="2"/>
            <a:r>
              <a:rPr lang="en-US" dirty="0"/>
              <a:t>At home, most falls occur in the bedroom (42%) and the bathroom (34%)</a:t>
            </a:r>
          </a:p>
          <a:p>
            <a:pPr lvl="2"/>
            <a:r>
              <a:rPr lang="en-US" dirty="0"/>
              <a:t>Consider ground surfaces, lighting, doorways, </a:t>
            </a:r>
            <a:r>
              <a:rPr lang="en-US" dirty="0" smtClean="0"/>
              <a:t>stairs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808192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143000"/>
            <a:ext cx="7772400" cy="619125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Fall Etiology </a:t>
            </a:r>
            <a:r>
              <a:rPr lang="mr-IN" dirty="0" smtClean="0">
                <a:solidFill>
                  <a:schemeClr val="accent1">
                    <a:lumMod val="50000"/>
                  </a:schemeClr>
                </a:solidFill>
              </a:rPr>
              <a:t>–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 Extrinsic Factors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048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914400" y="2286000"/>
            <a:ext cx="7010400" cy="4419600"/>
          </a:xfrm>
        </p:spPr>
        <p:txBody>
          <a:bodyPr/>
          <a:lstStyle/>
          <a:p>
            <a:pPr lvl="1"/>
            <a:r>
              <a:rPr lang="en-US" dirty="0" smtClean="0"/>
              <a:t>Activity</a:t>
            </a:r>
            <a:r>
              <a:rPr lang="en-US" dirty="0"/>
              <a:t>-related risk factors</a:t>
            </a:r>
          </a:p>
          <a:p>
            <a:pPr lvl="2"/>
            <a:r>
              <a:rPr lang="en-US" dirty="0"/>
              <a:t>Most falls occur from normal daily activity: sit&lt;&gt;stand, bending, walking, climbing stairs</a:t>
            </a:r>
          </a:p>
          <a:p>
            <a:pPr lvl="2"/>
            <a:r>
              <a:rPr lang="en-US" dirty="0"/>
              <a:t>Only 5% of falls occur with “hazardous activities” outside of normal daily living, i.e. climbing on a ladder, standing on the roof</a:t>
            </a:r>
          </a:p>
          <a:p>
            <a:pPr lvl="2"/>
            <a:r>
              <a:rPr lang="en-US" dirty="0"/>
              <a:t>Risk increases with improper use of assistive </a:t>
            </a:r>
            <a:r>
              <a:rPr lang="en-US" dirty="0" smtClean="0"/>
              <a:t>devices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096571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143000"/>
            <a:ext cx="7772400" cy="619125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Fall Etiology </a:t>
            </a:r>
            <a:r>
              <a:rPr lang="mr-IN" dirty="0" smtClean="0">
                <a:solidFill>
                  <a:schemeClr val="accent1">
                    <a:lumMod val="50000"/>
                  </a:schemeClr>
                </a:solidFill>
              </a:rPr>
              <a:t>–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 Extrinsic Factors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048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838200" y="2438400"/>
            <a:ext cx="7010400" cy="3810000"/>
          </a:xfrm>
        </p:spPr>
        <p:txBody>
          <a:bodyPr/>
          <a:lstStyle/>
          <a:p>
            <a:pPr lvl="1"/>
            <a:r>
              <a:rPr lang="en-US" dirty="0" smtClean="0"/>
              <a:t>Clothing</a:t>
            </a:r>
            <a:endParaRPr lang="en-US" dirty="0"/>
          </a:p>
          <a:p>
            <a:pPr lvl="2"/>
            <a:r>
              <a:rPr lang="en-US" dirty="0"/>
              <a:t>Worn/old shoes without a tread</a:t>
            </a:r>
          </a:p>
          <a:p>
            <a:pPr lvl="2"/>
            <a:r>
              <a:rPr lang="en-US" dirty="0"/>
              <a:t>Heels</a:t>
            </a:r>
          </a:p>
          <a:p>
            <a:pPr lvl="2"/>
            <a:r>
              <a:rPr lang="en-US" dirty="0"/>
              <a:t>Slip-on shoes/slippers</a:t>
            </a:r>
          </a:p>
          <a:p>
            <a:pPr lvl="2"/>
            <a:r>
              <a:rPr lang="en-US" dirty="0"/>
              <a:t>Flip-flops</a:t>
            </a:r>
          </a:p>
          <a:p>
            <a:pPr lvl="2"/>
            <a:r>
              <a:rPr lang="en-US" dirty="0"/>
              <a:t>Loose pants/skirts</a:t>
            </a:r>
          </a:p>
          <a:p>
            <a:pPr lvl="3"/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577017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143000"/>
            <a:ext cx="7772400" cy="619125"/>
          </a:xfrm>
        </p:spPr>
        <p:txBody>
          <a:bodyPr/>
          <a:lstStyle/>
          <a:p>
            <a:pPr algn="ctr" eaLnBrk="1" hangingPunct="1"/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TIPS FOR FALL PREVENTION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048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04800" y="1828800"/>
            <a:ext cx="4038600" cy="4876800"/>
          </a:xfrm>
        </p:spPr>
        <p:txBody>
          <a:bodyPr/>
          <a:lstStyle/>
          <a:p>
            <a:pPr marL="457200" lvl="0" indent="-457200">
              <a:buFont typeface="Arial"/>
              <a:buChar char="•"/>
            </a:pPr>
            <a:r>
              <a:rPr lang="en-US" sz="2400" dirty="0" smtClean="0">
                <a:solidFill>
                  <a:schemeClr val="tx1"/>
                </a:solidFill>
              </a:rPr>
              <a:t>Schedule </a:t>
            </a:r>
            <a:r>
              <a:rPr lang="en-US" sz="2400" dirty="0">
                <a:solidFill>
                  <a:schemeClr val="tx1"/>
                </a:solidFill>
              </a:rPr>
              <a:t>regular checkups with ophthalmologist to address vision </a:t>
            </a:r>
            <a:r>
              <a:rPr lang="en-US" sz="2400" dirty="0" smtClean="0">
                <a:solidFill>
                  <a:schemeClr val="tx1"/>
                </a:solidFill>
              </a:rPr>
              <a:t>changes</a:t>
            </a:r>
          </a:p>
          <a:p>
            <a:pPr marL="457200" lvl="0" indent="-457200">
              <a:buFont typeface="Arial"/>
              <a:buChar char="•"/>
            </a:pPr>
            <a:r>
              <a:rPr lang="en-US" sz="2400" dirty="0" smtClean="0">
                <a:solidFill>
                  <a:schemeClr val="tx1"/>
                </a:solidFill>
              </a:rPr>
              <a:t>Apply </a:t>
            </a:r>
            <a:r>
              <a:rPr lang="en-US" sz="2400" dirty="0">
                <a:solidFill>
                  <a:schemeClr val="tx1"/>
                </a:solidFill>
              </a:rPr>
              <a:t>color strips to stairs/handrails at home to address elevation </a:t>
            </a:r>
            <a:r>
              <a:rPr lang="en-US" sz="2400" dirty="0" smtClean="0">
                <a:solidFill>
                  <a:schemeClr val="tx1"/>
                </a:solidFill>
              </a:rPr>
              <a:t>changes</a:t>
            </a:r>
          </a:p>
          <a:p>
            <a:pPr marL="457200" lvl="0" indent="-457200">
              <a:buFont typeface="Arial"/>
              <a:buChar char="•"/>
            </a:pPr>
            <a:r>
              <a:rPr lang="en-US" sz="2400" dirty="0" smtClean="0">
                <a:solidFill>
                  <a:schemeClr val="tx1"/>
                </a:solidFill>
              </a:rPr>
              <a:t>Apply </a:t>
            </a:r>
            <a:r>
              <a:rPr lang="en-US" sz="2400" dirty="0">
                <a:solidFill>
                  <a:schemeClr val="tx1"/>
                </a:solidFill>
              </a:rPr>
              <a:t>non-slip gripping to stairs/steps to enter home</a:t>
            </a:r>
          </a:p>
          <a:p>
            <a:pPr lvl="3"/>
            <a:endParaRPr lang="en-US" sz="2000" dirty="0"/>
          </a:p>
        </p:txBody>
      </p:sp>
      <p:sp>
        <p:nvSpPr>
          <p:cNvPr id="3" name="TextBox 2"/>
          <p:cNvSpPr txBox="1"/>
          <p:nvPr/>
        </p:nvSpPr>
        <p:spPr>
          <a:xfrm>
            <a:off x="4572000" y="1828800"/>
            <a:ext cx="4343400" cy="4862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200" dirty="0">
                <a:solidFill>
                  <a:prstClr val="black"/>
                </a:solidFill>
              </a:rPr>
              <a:t>Address hazards in the home</a:t>
            </a:r>
            <a:r>
              <a:rPr lang="en-US" sz="2200" dirty="0" smtClean="0">
                <a:solidFill>
                  <a:prstClr val="black"/>
                </a:solidFill>
              </a:rPr>
              <a:t>:</a:t>
            </a:r>
          </a:p>
          <a:p>
            <a:pPr marL="800100" lvl="1" indent="-342900">
              <a:buFont typeface="Arial"/>
              <a:buChar char="•"/>
            </a:pPr>
            <a:r>
              <a:rPr lang="en-US" sz="2200" dirty="0" smtClean="0">
                <a:solidFill>
                  <a:prstClr val="black"/>
                </a:solidFill>
              </a:rPr>
              <a:t>Poor lighting</a:t>
            </a:r>
          </a:p>
          <a:p>
            <a:pPr marL="800100" lvl="1" indent="-342900">
              <a:buFont typeface="Arial"/>
              <a:buChar char="•"/>
            </a:pPr>
            <a:r>
              <a:rPr lang="en-US" sz="2200" dirty="0" smtClean="0">
                <a:solidFill>
                  <a:prstClr val="black"/>
                </a:solidFill>
              </a:rPr>
              <a:t>Loose </a:t>
            </a:r>
            <a:r>
              <a:rPr lang="en-US" sz="2200" dirty="0">
                <a:solidFill>
                  <a:prstClr val="black"/>
                </a:solidFill>
              </a:rPr>
              <a:t>railings/no </a:t>
            </a:r>
            <a:r>
              <a:rPr lang="en-US" sz="2200" dirty="0" smtClean="0">
                <a:solidFill>
                  <a:prstClr val="black"/>
                </a:solidFill>
              </a:rPr>
              <a:t>railings</a:t>
            </a:r>
          </a:p>
          <a:p>
            <a:pPr marL="800100" lvl="1" indent="-342900">
              <a:buFont typeface="Arial"/>
              <a:buChar char="•"/>
            </a:pPr>
            <a:r>
              <a:rPr lang="en-US" sz="2200" dirty="0" smtClean="0">
                <a:solidFill>
                  <a:prstClr val="black"/>
                </a:solidFill>
              </a:rPr>
              <a:t>Loose </a:t>
            </a:r>
            <a:r>
              <a:rPr lang="en-US" sz="2200" dirty="0">
                <a:solidFill>
                  <a:prstClr val="black"/>
                </a:solidFill>
              </a:rPr>
              <a:t>flooring/cracks in driveway or </a:t>
            </a:r>
            <a:r>
              <a:rPr lang="en-US" sz="2200" dirty="0" smtClean="0">
                <a:solidFill>
                  <a:prstClr val="black"/>
                </a:solidFill>
              </a:rPr>
              <a:t>sidewalk</a:t>
            </a:r>
          </a:p>
          <a:p>
            <a:pPr marL="800100" lvl="1" indent="-342900">
              <a:buFont typeface="Arial"/>
              <a:buChar char="•"/>
            </a:pPr>
            <a:r>
              <a:rPr lang="en-US" sz="2200" dirty="0" smtClean="0">
                <a:solidFill>
                  <a:prstClr val="black"/>
                </a:solidFill>
              </a:rPr>
              <a:t>Unsteady furniture</a:t>
            </a:r>
          </a:p>
          <a:p>
            <a:pPr marL="800100" lvl="1" indent="-342900">
              <a:buFont typeface="Arial"/>
              <a:buChar char="•"/>
            </a:pPr>
            <a:r>
              <a:rPr lang="en-US" sz="2200" dirty="0" smtClean="0">
                <a:solidFill>
                  <a:prstClr val="black"/>
                </a:solidFill>
              </a:rPr>
              <a:t>Removing </a:t>
            </a:r>
            <a:r>
              <a:rPr lang="en-US" sz="2200" dirty="0">
                <a:solidFill>
                  <a:prstClr val="black"/>
                </a:solidFill>
              </a:rPr>
              <a:t>clutter from </a:t>
            </a:r>
            <a:r>
              <a:rPr lang="en-US" sz="2200" dirty="0" smtClean="0">
                <a:solidFill>
                  <a:prstClr val="black"/>
                </a:solidFill>
              </a:rPr>
              <a:t>floor</a:t>
            </a:r>
          </a:p>
          <a:p>
            <a:pPr marL="800100" lvl="1" indent="-342900">
              <a:buFont typeface="Arial"/>
              <a:buChar char="•"/>
            </a:pPr>
            <a:r>
              <a:rPr lang="en-US" sz="2200" dirty="0" smtClean="0">
                <a:solidFill>
                  <a:prstClr val="black"/>
                </a:solidFill>
              </a:rPr>
              <a:t>Removing </a:t>
            </a:r>
            <a:r>
              <a:rPr lang="en-US" sz="2200" dirty="0">
                <a:solidFill>
                  <a:prstClr val="black"/>
                </a:solidFill>
              </a:rPr>
              <a:t>slippery throw-rugs/use non-skid tape to secure </a:t>
            </a:r>
            <a:r>
              <a:rPr lang="en-US" sz="2200" dirty="0" smtClean="0">
                <a:solidFill>
                  <a:prstClr val="black"/>
                </a:solidFill>
              </a:rPr>
              <a:t>down</a:t>
            </a:r>
          </a:p>
          <a:p>
            <a:pPr marL="800100" lvl="1" indent="-342900">
              <a:buFont typeface="Arial"/>
              <a:buChar char="•"/>
            </a:pPr>
            <a:r>
              <a:rPr lang="en-US" sz="2200" dirty="0" smtClean="0">
                <a:solidFill>
                  <a:prstClr val="black"/>
                </a:solidFill>
              </a:rPr>
              <a:t>Keep </a:t>
            </a:r>
            <a:r>
              <a:rPr lang="en-US" sz="2200" dirty="0">
                <a:solidFill>
                  <a:prstClr val="black"/>
                </a:solidFill>
              </a:rPr>
              <a:t>driveways/walkways shoveled/salted in the winter</a:t>
            </a:r>
          </a:p>
          <a:p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1415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Using Adaptations to Make Life Easier is OK!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buFont typeface="Times" pitchFamily="1" charset="0"/>
              <a:buChar char="•"/>
            </a:pPr>
            <a:r>
              <a:rPr lang="en-US" dirty="0"/>
              <a:t>Just because you are growing older doesn’t mean that you have to give up on the things that you enjoy!</a:t>
            </a:r>
          </a:p>
          <a:p>
            <a:pPr marL="0" indent="0" eaLnBrk="1" hangingPunct="1">
              <a:buFont typeface="Times" pitchFamily="1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846700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143000"/>
            <a:ext cx="7772400" cy="619125"/>
          </a:xfrm>
        </p:spPr>
        <p:txBody>
          <a:bodyPr/>
          <a:lstStyle/>
          <a:p>
            <a:pPr algn="ctr" eaLnBrk="1" hangingPunct="1"/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TIPS FOR FALL PREVENTION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048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0" y="1828800"/>
            <a:ext cx="4038600" cy="4876800"/>
          </a:xfrm>
        </p:spPr>
        <p:txBody>
          <a:bodyPr/>
          <a:lstStyle/>
          <a:p>
            <a:pPr lvl="0"/>
            <a:r>
              <a:rPr lang="en-US" sz="2100" dirty="0" smtClean="0">
                <a:solidFill>
                  <a:srgbClr val="000000"/>
                </a:solidFill>
              </a:rPr>
              <a:t>Address </a:t>
            </a:r>
            <a:r>
              <a:rPr lang="en-US" sz="2100" dirty="0">
                <a:solidFill>
                  <a:srgbClr val="000000"/>
                </a:solidFill>
              </a:rPr>
              <a:t>medication</a:t>
            </a:r>
            <a:r>
              <a:rPr lang="en-US" sz="2100" dirty="0" smtClean="0">
                <a:solidFill>
                  <a:srgbClr val="000000"/>
                </a:solidFill>
              </a:rPr>
              <a:t>:</a:t>
            </a:r>
          </a:p>
          <a:p>
            <a:pPr lvl="0">
              <a:buFont typeface="Arial"/>
              <a:buChar char="•"/>
            </a:pPr>
            <a:r>
              <a:rPr lang="en-US" sz="2100" dirty="0" smtClean="0">
                <a:solidFill>
                  <a:srgbClr val="000000"/>
                </a:solidFill>
              </a:rPr>
              <a:t>Be </a:t>
            </a:r>
            <a:r>
              <a:rPr lang="en-US" sz="2100" dirty="0">
                <a:solidFill>
                  <a:srgbClr val="000000"/>
                </a:solidFill>
              </a:rPr>
              <a:t>aware of all common side effects of </a:t>
            </a:r>
            <a:r>
              <a:rPr lang="en-US" sz="2100" dirty="0" smtClean="0">
                <a:solidFill>
                  <a:srgbClr val="000000"/>
                </a:solidFill>
              </a:rPr>
              <a:t>medication</a:t>
            </a:r>
          </a:p>
          <a:p>
            <a:pPr lvl="0">
              <a:buFont typeface="Arial"/>
              <a:buChar char="•"/>
            </a:pPr>
            <a:r>
              <a:rPr lang="en-US" sz="2100" dirty="0" smtClean="0">
                <a:solidFill>
                  <a:srgbClr val="000000"/>
                </a:solidFill>
              </a:rPr>
              <a:t>Replace </a:t>
            </a:r>
            <a:r>
              <a:rPr lang="en-US" sz="2100" dirty="0">
                <a:solidFill>
                  <a:srgbClr val="000000"/>
                </a:solidFill>
              </a:rPr>
              <a:t>expired </a:t>
            </a:r>
            <a:r>
              <a:rPr lang="en-US" sz="2100" dirty="0" smtClean="0">
                <a:solidFill>
                  <a:srgbClr val="000000"/>
                </a:solidFill>
              </a:rPr>
              <a:t>medications</a:t>
            </a:r>
          </a:p>
          <a:p>
            <a:pPr lvl="0">
              <a:buFont typeface="Arial"/>
              <a:buChar char="•"/>
            </a:pPr>
            <a:r>
              <a:rPr lang="en-US" sz="2100" dirty="0" smtClean="0">
                <a:solidFill>
                  <a:srgbClr val="000000"/>
                </a:solidFill>
              </a:rPr>
              <a:t>Have </a:t>
            </a:r>
            <a:r>
              <a:rPr lang="en-US" sz="2100" dirty="0">
                <a:solidFill>
                  <a:srgbClr val="000000"/>
                </a:solidFill>
              </a:rPr>
              <a:t>your physician or pharmacist double check there are no drug interactions if on multiple </a:t>
            </a:r>
            <a:r>
              <a:rPr lang="en-US" sz="2100" dirty="0" smtClean="0">
                <a:solidFill>
                  <a:srgbClr val="000000"/>
                </a:solidFill>
              </a:rPr>
              <a:t>meds</a:t>
            </a:r>
          </a:p>
          <a:p>
            <a:pPr lvl="0">
              <a:buFont typeface="Arial"/>
              <a:buChar char="•"/>
            </a:pPr>
            <a:r>
              <a:rPr lang="en-US" sz="2100" dirty="0" smtClean="0">
                <a:solidFill>
                  <a:srgbClr val="000000"/>
                </a:solidFill>
              </a:rPr>
              <a:t>Limit </a:t>
            </a:r>
            <a:r>
              <a:rPr lang="en-US" sz="2100" dirty="0">
                <a:solidFill>
                  <a:srgbClr val="000000"/>
                </a:solidFill>
              </a:rPr>
              <a:t>recreational alcohol/drugs that may alter senses while intoxicated and/or interact with current prescriptions</a:t>
            </a:r>
          </a:p>
          <a:p>
            <a:r>
              <a:rPr lang="en-US" dirty="0"/>
              <a:t> </a:t>
            </a:r>
          </a:p>
          <a:p>
            <a:pPr lvl="3"/>
            <a:endParaRPr lang="en-US" sz="2000" dirty="0"/>
          </a:p>
        </p:txBody>
      </p:sp>
      <p:sp>
        <p:nvSpPr>
          <p:cNvPr id="2" name="TextBox 1"/>
          <p:cNvSpPr txBox="1"/>
          <p:nvPr/>
        </p:nvSpPr>
        <p:spPr>
          <a:xfrm>
            <a:off x="4648200" y="2133600"/>
            <a:ext cx="3886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8600" y="1905000"/>
            <a:ext cx="43434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Durable Medical </a:t>
            </a:r>
            <a:r>
              <a:rPr lang="en-US" dirty="0" smtClean="0">
                <a:solidFill>
                  <a:prstClr val="black"/>
                </a:solidFill>
              </a:rPr>
              <a:t>Equipment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prstClr val="black"/>
                </a:solidFill>
              </a:rPr>
              <a:t>Grab bars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prstClr val="black"/>
                </a:solidFill>
              </a:rPr>
              <a:t>Elevated </a:t>
            </a:r>
            <a:r>
              <a:rPr lang="en-US" dirty="0">
                <a:solidFill>
                  <a:prstClr val="black"/>
                </a:solidFill>
              </a:rPr>
              <a:t>toilet </a:t>
            </a:r>
            <a:r>
              <a:rPr lang="en-US" dirty="0" smtClean="0">
                <a:solidFill>
                  <a:prstClr val="black"/>
                </a:solidFill>
              </a:rPr>
              <a:t>seat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prstClr val="black"/>
                </a:solidFill>
              </a:rPr>
              <a:t>Shower chair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prstClr val="black"/>
                </a:solidFill>
              </a:rPr>
              <a:t>Automatic/Voice activated lights </a:t>
            </a:r>
          </a:p>
          <a:p>
            <a:pPr marL="800100" lvl="1" indent="-342900"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</a:rPr>
              <a:t>G</a:t>
            </a:r>
            <a:r>
              <a:rPr lang="en-US" dirty="0" smtClean="0">
                <a:solidFill>
                  <a:prstClr val="black"/>
                </a:solidFill>
              </a:rPr>
              <a:t>oing </a:t>
            </a:r>
            <a:r>
              <a:rPr lang="en-US" dirty="0">
                <a:solidFill>
                  <a:prstClr val="black"/>
                </a:solidFill>
              </a:rPr>
              <a:t>to the restroom at night to avoid tripping on bed covers</a:t>
            </a:r>
          </a:p>
          <a:p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0473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04800" y="1676400"/>
            <a:ext cx="8534400" cy="5029200"/>
          </a:xfrm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TALK TO YOUR LOCAL PHYSICAL THERAPIST!</a:t>
            </a:r>
            <a:r>
              <a:rPr lang="en-US" dirty="0">
                <a:solidFill>
                  <a:srgbClr val="000000"/>
                </a:solidFill>
              </a:rPr>
              <a:t> </a:t>
            </a:r>
          </a:p>
          <a:p>
            <a:pPr marL="457200" indent="-457200"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</a:rPr>
              <a:t>Increase </a:t>
            </a:r>
            <a:r>
              <a:rPr lang="en-US" dirty="0" smtClean="0">
                <a:solidFill>
                  <a:srgbClr val="000000"/>
                </a:solidFill>
              </a:rPr>
              <a:t>strength </a:t>
            </a:r>
            <a:r>
              <a:rPr lang="en-US" dirty="0">
                <a:solidFill>
                  <a:srgbClr val="000000"/>
                </a:solidFill>
              </a:rPr>
              <a:t>and </a:t>
            </a:r>
            <a:r>
              <a:rPr lang="en-US" dirty="0" smtClean="0">
                <a:solidFill>
                  <a:srgbClr val="000000"/>
                </a:solidFill>
              </a:rPr>
              <a:t>reaction </a:t>
            </a:r>
            <a:r>
              <a:rPr lang="en-US" dirty="0">
                <a:solidFill>
                  <a:srgbClr val="000000"/>
                </a:solidFill>
              </a:rPr>
              <a:t>t</a:t>
            </a:r>
            <a:r>
              <a:rPr lang="en-US" dirty="0" smtClean="0">
                <a:solidFill>
                  <a:srgbClr val="000000"/>
                </a:solidFill>
              </a:rPr>
              <a:t>ime</a:t>
            </a:r>
          </a:p>
          <a:p>
            <a:pPr marL="457200" indent="-457200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Increase </a:t>
            </a:r>
            <a:r>
              <a:rPr lang="en-US" dirty="0">
                <a:solidFill>
                  <a:srgbClr val="000000"/>
                </a:solidFill>
              </a:rPr>
              <a:t>dorsiflexion active range of </a:t>
            </a:r>
            <a:r>
              <a:rPr lang="en-US" dirty="0" smtClean="0">
                <a:solidFill>
                  <a:srgbClr val="000000"/>
                </a:solidFill>
              </a:rPr>
              <a:t>motion</a:t>
            </a:r>
          </a:p>
          <a:p>
            <a:pPr marL="457200" indent="-457200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Increase </a:t>
            </a:r>
            <a:r>
              <a:rPr lang="en-US" dirty="0">
                <a:solidFill>
                  <a:srgbClr val="000000"/>
                </a:solidFill>
              </a:rPr>
              <a:t>ankle rocker/hip rocker/stepping reaction </a:t>
            </a:r>
            <a:r>
              <a:rPr lang="en-US" dirty="0" smtClean="0">
                <a:solidFill>
                  <a:srgbClr val="000000"/>
                </a:solidFill>
              </a:rPr>
              <a:t>time </a:t>
            </a:r>
            <a:endParaRPr lang="en-US" dirty="0">
              <a:solidFill>
                <a:srgbClr val="000000"/>
              </a:solidFill>
            </a:endParaRPr>
          </a:p>
          <a:p>
            <a:pPr marL="457200" indent="-457200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Address </a:t>
            </a:r>
            <a:r>
              <a:rPr lang="en-US" dirty="0">
                <a:solidFill>
                  <a:srgbClr val="000000"/>
                </a:solidFill>
              </a:rPr>
              <a:t>proprioception and balance challenges by practicing in a safe environment</a:t>
            </a:r>
          </a:p>
          <a:p>
            <a:pPr lvl="3"/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431217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695325"/>
          </a:xfrm>
        </p:spPr>
        <p:txBody>
          <a:bodyPr/>
          <a:lstStyle/>
          <a:p>
            <a:r>
              <a:rPr lang="en-US" smtClean="0"/>
              <a:t>No Longer a Vicious Cycle!</a:t>
            </a:r>
            <a:endParaRPr lang="en-US" dirty="0"/>
          </a:p>
        </p:txBody>
      </p:sp>
      <p:graphicFrame>
        <p:nvGraphicFramePr>
          <p:cNvPr id="2" name="Content Placeholder 1"/>
          <p:cNvGraphicFramePr>
            <a:graphicFrameLocks noGrp="1"/>
          </p:cNvGraphicFramePr>
          <p:nvPr>
            <p:ph idx="1"/>
            <p:extLst/>
          </p:nvPr>
        </p:nvGraphicFramePr>
        <p:xfrm>
          <a:off x="152400" y="914400"/>
          <a:ext cx="8686800" cy="57150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659672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762000" y="2362200"/>
            <a:ext cx="54102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eaLnBrk="1" hangingPunct="1"/>
            <a:endParaRPr lang="en-US" sz="4800" dirty="0" smtClean="0">
              <a:solidFill>
                <a:srgbClr val="10346D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62000" y="1600200"/>
            <a:ext cx="74676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/>
              <a:t>Chronic Pain Sub-Classification: </a:t>
            </a:r>
            <a:br>
              <a:rPr lang="en-US" sz="4000" dirty="0"/>
            </a:br>
            <a:r>
              <a:rPr lang="en-US" sz="4000" dirty="0"/>
              <a:t>new options from new evidence</a:t>
            </a:r>
          </a:p>
        </p:txBody>
      </p:sp>
      <p:sp>
        <p:nvSpPr>
          <p:cNvPr id="4" name="Rectangle 3"/>
          <p:cNvSpPr/>
          <p:nvPr/>
        </p:nvSpPr>
        <p:spPr>
          <a:xfrm>
            <a:off x="739366" y="4200435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Valerio Tonelli Enrico, PT MSCE</a:t>
            </a:r>
          </a:p>
          <a:p>
            <a:r>
              <a:rPr lang="en-US" dirty="0" smtClean="0"/>
              <a:t>Outpatient Facility</a:t>
            </a:r>
          </a:p>
          <a:p>
            <a:r>
              <a:rPr lang="en-US" dirty="0" smtClean="0"/>
              <a:t>Lovelace UNM Rehab Hospital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622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228600" y="2514600"/>
            <a:ext cx="8763000" cy="4191000"/>
          </a:xfrm>
        </p:spPr>
        <p:txBody>
          <a:bodyPr/>
          <a:lstStyle/>
          <a:p>
            <a:pPr algn="just">
              <a:buFont typeface="Arial" pitchFamily="34" charset="0"/>
              <a:buChar char="•"/>
            </a:pPr>
            <a:r>
              <a:rPr lang="en-US" sz="2000" dirty="0">
                <a:solidFill>
                  <a:schemeClr val="accent2">
                    <a:lumMod val="60000"/>
                    <a:lumOff val="40000"/>
                  </a:schemeClr>
                </a:solidFill>
                <a:latin typeface="Calibri"/>
              </a:rPr>
              <a:t>In the United States, around 30% of the population has a chronic pain condition, bringing the total annual cost to 500–600 billion dollars [1, 2].  </a:t>
            </a:r>
          </a:p>
          <a:p>
            <a:pPr algn="just">
              <a:buFont typeface="Arial" pitchFamily="34" charset="0"/>
              <a:buChar char="•"/>
            </a:pPr>
            <a:r>
              <a:rPr lang="en-US" sz="2000" dirty="0">
                <a:solidFill>
                  <a:schemeClr val="accent2">
                    <a:lumMod val="60000"/>
                    <a:lumOff val="40000"/>
                  </a:schemeClr>
                </a:solidFill>
                <a:latin typeface="Calibri"/>
              </a:rPr>
              <a:t>In Canada, a study by Phillips and </a:t>
            </a:r>
            <a:r>
              <a:rPr lang="en-US" sz="20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Calibri"/>
              </a:rPr>
              <a:t>Schopflocher</a:t>
            </a:r>
            <a:r>
              <a:rPr lang="en-US" sz="2000" dirty="0">
                <a:solidFill>
                  <a:schemeClr val="accent2">
                    <a:lumMod val="60000"/>
                    <a:lumOff val="40000"/>
                  </a:schemeClr>
                </a:solidFill>
                <a:latin typeface="Calibri"/>
              </a:rPr>
              <a:t> reported the costs related to chronic pain to be higher than HIV, cancer and heart disease combined [3].  </a:t>
            </a:r>
          </a:p>
          <a:p>
            <a:pPr algn="just">
              <a:buFont typeface="Arial" pitchFamily="34" charset="0"/>
              <a:buChar char="•"/>
            </a:pPr>
            <a:r>
              <a:rPr lang="en-US" sz="2000" dirty="0">
                <a:solidFill>
                  <a:schemeClr val="accent2">
                    <a:lumMod val="60000"/>
                    <a:lumOff val="40000"/>
                  </a:schemeClr>
                </a:solidFill>
                <a:latin typeface="Calibri"/>
              </a:rPr>
              <a:t>In countries of the European Union, the overall cost of low back pain (both acute and chronic) is 1.7% of the entire gross domestic product [4]. </a:t>
            </a:r>
          </a:p>
          <a:p>
            <a:pPr algn="just">
              <a:buFont typeface="Arial" pitchFamily="34" charset="0"/>
              <a:buChar char="•"/>
            </a:pPr>
            <a:r>
              <a:rPr lang="en-US" sz="2000" dirty="0">
                <a:solidFill>
                  <a:schemeClr val="accent2">
                    <a:lumMod val="60000"/>
                    <a:lumOff val="40000"/>
                  </a:schemeClr>
                </a:solidFill>
                <a:latin typeface="Calibri"/>
              </a:rPr>
              <a:t>In the Netherlands; 20% - 30% of this figure is due to chronic low back pain alone. </a:t>
            </a:r>
          </a:p>
          <a:p>
            <a:pPr algn="just">
              <a:buFont typeface="Arial" pitchFamily="34" charset="0"/>
              <a:buChar char="•"/>
            </a:pPr>
            <a:r>
              <a:rPr lang="en-US" sz="2000" dirty="0">
                <a:solidFill>
                  <a:schemeClr val="accent2">
                    <a:lumMod val="60000"/>
                    <a:lumOff val="40000"/>
                  </a:schemeClr>
                </a:solidFill>
                <a:latin typeface="Calibri"/>
              </a:rPr>
              <a:t>In general, most studies have been focusing on chronic low back pain, as it is the most prevalent chronic pain in the general population [5].</a:t>
            </a:r>
          </a:p>
          <a:p>
            <a:pPr lvl="1"/>
            <a:endParaRPr lang="en-US" sz="20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just"/>
            <a:r>
              <a:rPr lang="en-US" sz="4000" dirty="0"/>
              <a:t>Chronic Pain: a few numbers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0879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209800"/>
            <a:ext cx="8628530" cy="3919640"/>
          </a:xfrm>
        </p:spPr>
      </p:pic>
    </p:spTree>
    <p:extLst>
      <p:ext uri="{BB962C8B-B14F-4D97-AF65-F5344CB8AC3E}">
        <p14:creationId xmlns:p14="http://schemas.microsoft.com/office/powerpoint/2010/main" val="1246936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228600" y="2514600"/>
            <a:ext cx="8001000" cy="4191000"/>
          </a:xfrm>
        </p:spPr>
        <p:txBody>
          <a:bodyPr/>
          <a:lstStyle/>
          <a:p>
            <a:pPr lvl="0" eaLnBrk="1" hangingPunct="1"/>
            <a:r>
              <a:rPr lang="en-US" dirty="0">
                <a:solidFill>
                  <a:srgbClr val="333399">
                    <a:lumMod val="60000"/>
                    <a:lumOff val="40000"/>
                  </a:srgbClr>
                </a:solidFill>
              </a:rPr>
              <a:t>What PTs usually do:</a:t>
            </a:r>
          </a:p>
          <a:p>
            <a:pPr lvl="1" eaLnBrk="1" hangingPunct="1"/>
            <a:r>
              <a:rPr lang="en-US" sz="2800" dirty="0" smtClean="0">
                <a:solidFill>
                  <a:srgbClr val="333399">
                    <a:lumMod val="60000"/>
                    <a:lumOff val="40000"/>
                  </a:srgbClr>
                </a:solidFill>
              </a:rPr>
              <a:t>Articular </a:t>
            </a:r>
            <a:r>
              <a:rPr lang="en-US" sz="2800" dirty="0" smtClean="0">
                <a:solidFill>
                  <a:srgbClr val="333399">
                    <a:lumMod val="60000"/>
                    <a:lumOff val="40000"/>
                  </a:srgbClr>
                </a:solidFill>
                <a:sym typeface="Wingdings" panose="05000000000000000000" pitchFamily="2" charset="2"/>
              </a:rPr>
              <a:t> Joint mobilizations</a:t>
            </a:r>
            <a:endParaRPr lang="en-US" sz="2800" dirty="0">
              <a:solidFill>
                <a:srgbClr val="333399">
                  <a:lumMod val="60000"/>
                  <a:lumOff val="40000"/>
                </a:srgbClr>
              </a:solidFill>
            </a:endParaRPr>
          </a:p>
          <a:p>
            <a:pPr lvl="1" eaLnBrk="1" hangingPunct="1"/>
            <a:r>
              <a:rPr lang="en-US" sz="2800" dirty="0" smtClean="0">
                <a:solidFill>
                  <a:srgbClr val="333399">
                    <a:lumMod val="60000"/>
                    <a:lumOff val="40000"/>
                  </a:srgbClr>
                </a:solidFill>
              </a:rPr>
              <a:t>Myofascial </a:t>
            </a:r>
            <a:r>
              <a:rPr lang="en-US" sz="2800" dirty="0" smtClean="0">
                <a:solidFill>
                  <a:srgbClr val="333399">
                    <a:lumMod val="60000"/>
                    <a:lumOff val="40000"/>
                  </a:srgbClr>
                </a:solidFill>
                <a:sym typeface="Wingdings" panose="05000000000000000000" pitchFamily="2" charset="2"/>
              </a:rPr>
              <a:t> Myofascial release</a:t>
            </a:r>
            <a:endParaRPr lang="en-US" sz="2800" dirty="0">
              <a:solidFill>
                <a:srgbClr val="333399">
                  <a:lumMod val="60000"/>
                  <a:lumOff val="40000"/>
                </a:srgbClr>
              </a:solidFill>
            </a:endParaRPr>
          </a:p>
          <a:p>
            <a:pPr lvl="1" eaLnBrk="1" hangingPunct="1"/>
            <a:r>
              <a:rPr lang="en-US" sz="2800" dirty="0" err="1" smtClean="0">
                <a:solidFill>
                  <a:srgbClr val="333399">
                    <a:lumMod val="60000"/>
                    <a:lumOff val="40000"/>
                  </a:srgbClr>
                </a:solidFill>
              </a:rPr>
              <a:t>Neurodynamics</a:t>
            </a:r>
            <a:r>
              <a:rPr lang="en-US" sz="2800" dirty="0" smtClean="0">
                <a:solidFill>
                  <a:srgbClr val="333399">
                    <a:lumMod val="60000"/>
                    <a:lumOff val="40000"/>
                  </a:srgbClr>
                </a:solidFill>
              </a:rPr>
              <a:t> </a:t>
            </a:r>
            <a:r>
              <a:rPr lang="en-US" sz="2800" dirty="0" smtClean="0">
                <a:solidFill>
                  <a:srgbClr val="333399">
                    <a:lumMod val="60000"/>
                    <a:lumOff val="40000"/>
                  </a:srgbClr>
                </a:solidFill>
                <a:sym typeface="Wingdings" panose="05000000000000000000" pitchFamily="2" charset="2"/>
              </a:rPr>
              <a:t> Neural mobilization</a:t>
            </a:r>
            <a:endParaRPr lang="en-US" sz="2800" dirty="0">
              <a:solidFill>
                <a:srgbClr val="333399">
                  <a:lumMod val="60000"/>
                  <a:lumOff val="40000"/>
                </a:srgbClr>
              </a:solidFill>
            </a:endParaRPr>
          </a:p>
          <a:p>
            <a:pPr lvl="1" eaLnBrk="1" hangingPunct="1"/>
            <a:r>
              <a:rPr lang="en-US" sz="2800" dirty="0">
                <a:solidFill>
                  <a:srgbClr val="333399">
                    <a:lumMod val="60000"/>
                    <a:lumOff val="40000"/>
                  </a:srgbClr>
                </a:solidFill>
              </a:rPr>
              <a:t>Connective </a:t>
            </a:r>
            <a:r>
              <a:rPr lang="en-US" sz="2800" dirty="0" smtClean="0">
                <a:solidFill>
                  <a:srgbClr val="333399">
                    <a:lumMod val="60000"/>
                    <a:lumOff val="40000"/>
                  </a:srgbClr>
                </a:solidFill>
              </a:rPr>
              <a:t>tissues </a:t>
            </a:r>
            <a:r>
              <a:rPr lang="en-US" sz="2800" dirty="0" smtClean="0">
                <a:solidFill>
                  <a:srgbClr val="333399">
                    <a:lumMod val="60000"/>
                    <a:lumOff val="40000"/>
                  </a:srgbClr>
                </a:solidFill>
                <a:sym typeface="Wingdings" panose="05000000000000000000" pitchFamily="2" charset="2"/>
              </a:rPr>
              <a:t> Connective tissue</a:t>
            </a:r>
            <a:endParaRPr lang="en-US" sz="2800" dirty="0">
              <a:solidFill>
                <a:srgbClr val="333399">
                  <a:lumMod val="60000"/>
                  <a:lumOff val="40000"/>
                </a:srgbClr>
              </a:solidFill>
            </a:endParaRPr>
          </a:p>
          <a:p>
            <a:pPr lvl="1"/>
            <a:endParaRPr lang="en-US" sz="20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285874"/>
            <a:ext cx="7772400" cy="1228725"/>
          </a:xfrm>
        </p:spPr>
        <p:txBody>
          <a:bodyPr/>
          <a:lstStyle/>
          <a:p>
            <a:pPr algn="just"/>
            <a:r>
              <a:rPr lang="en-US" sz="4000" b="1" u="sng" dirty="0" smtClean="0"/>
              <a:t>Sub-Group1</a:t>
            </a:r>
            <a:r>
              <a:rPr lang="en-US" sz="4000" b="1" u="sng" dirty="0"/>
              <a:t>:</a:t>
            </a:r>
            <a:br>
              <a:rPr lang="en-US" sz="4000" b="1" u="sng" dirty="0"/>
            </a:br>
            <a:r>
              <a:rPr lang="en-US" sz="4000" b="1" u="sng" dirty="0" err="1"/>
              <a:t>Patho</a:t>
            </a:r>
            <a:r>
              <a:rPr lang="en-US" sz="4000" b="1" u="sng" dirty="0"/>
              <a:t>-anatomical mechanisms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4114800" y="2666999"/>
            <a:ext cx="4953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800" kern="0" dirty="0" smtClean="0">
              <a:solidFill>
                <a:srgbClr val="333399">
                  <a:lumMod val="60000"/>
                  <a:lumOff val="40000"/>
                </a:srgbClr>
              </a:solidFill>
              <a:latin typeface="Arial"/>
              <a:ea typeface="ＭＳ Ｐゴシック"/>
            </a:endParaRP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800" kern="0" dirty="0" smtClean="0">
              <a:solidFill>
                <a:srgbClr val="333399">
                  <a:lumMod val="60000"/>
                  <a:lumOff val="40000"/>
                </a:srgbClr>
              </a:solidFill>
              <a:latin typeface="Arial"/>
              <a:ea typeface="ＭＳ Ｐゴシック"/>
            </a:endParaRP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800" kern="0" dirty="0" smtClean="0">
              <a:solidFill>
                <a:srgbClr val="333399">
                  <a:lumMod val="60000"/>
                  <a:lumOff val="40000"/>
                </a:srgbClr>
              </a:solidFill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159054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676400"/>
            <a:ext cx="9067799" cy="4988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2647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685800" y="2514600"/>
            <a:ext cx="8001000" cy="4191000"/>
          </a:xfrm>
        </p:spPr>
        <p:txBody>
          <a:bodyPr/>
          <a:lstStyle/>
          <a:p>
            <a:pPr lvl="0" eaLnBrk="1" hangingPunct="1">
              <a:buFont typeface="Arial" pitchFamily="34" charset="0"/>
              <a:buChar char="•"/>
            </a:pPr>
            <a:r>
              <a:rPr lang="en-US" sz="4000" dirty="0">
                <a:solidFill>
                  <a:srgbClr val="333399">
                    <a:lumMod val="60000"/>
                    <a:lumOff val="40000"/>
                  </a:srgbClr>
                </a:solidFill>
              </a:rPr>
              <a:t>Movements Patterns</a:t>
            </a:r>
          </a:p>
          <a:p>
            <a:pPr lvl="0" eaLnBrk="1" hangingPunct="1">
              <a:buFont typeface="Arial" pitchFamily="34" charset="0"/>
              <a:buChar char="•"/>
            </a:pPr>
            <a:r>
              <a:rPr lang="en-US" sz="4000" dirty="0">
                <a:solidFill>
                  <a:srgbClr val="333399">
                    <a:lumMod val="60000"/>
                    <a:lumOff val="40000"/>
                  </a:srgbClr>
                </a:solidFill>
              </a:rPr>
              <a:t>Translation control</a:t>
            </a:r>
          </a:p>
          <a:p>
            <a:pPr lvl="0" eaLnBrk="1" hangingPunct="1">
              <a:buFont typeface="Arial" pitchFamily="34" charset="0"/>
              <a:buChar char="•"/>
            </a:pPr>
            <a:r>
              <a:rPr lang="en-US" sz="4000" dirty="0">
                <a:solidFill>
                  <a:srgbClr val="333399">
                    <a:lumMod val="60000"/>
                    <a:lumOff val="40000"/>
                  </a:srgbClr>
                </a:solidFill>
              </a:rPr>
              <a:t>Respiratory control</a:t>
            </a:r>
          </a:p>
          <a:p>
            <a:pPr lvl="0" eaLnBrk="1" hangingPunct="1">
              <a:buFont typeface="Arial" pitchFamily="34" charset="0"/>
              <a:buChar char="•"/>
            </a:pPr>
            <a:r>
              <a:rPr lang="en-US" sz="4000" dirty="0">
                <a:solidFill>
                  <a:srgbClr val="333399">
                    <a:lumMod val="60000"/>
                    <a:lumOff val="40000"/>
                  </a:srgbClr>
                </a:solidFill>
              </a:rPr>
              <a:t>Motor Fitness</a:t>
            </a:r>
          </a:p>
          <a:p>
            <a:pPr lvl="1"/>
            <a:endParaRPr lang="en-US" sz="20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000" b="1" u="sng" dirty="0" smtClean="0"/>
              <a:t>Sub-Group2</a:t>
            </a:r>
            <a:r>
              <a:rPr lang="en-US" sz="4000" b="1" u="sng" dirty="0"/>
              <a:t>:</a:t>
            </a:r>
            <a:br>
              <a:rPr lang="en-US" sz="4000" b="1" u="sng" dirty="0"/>
            </a:br>
            <a:r>
              <a:rPr lang="en-US" sz="4000" b="1" u="sng" dirty="0"/>
              <a:t>Motor Function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752600" y="3048000"/>
            <a:ext cx="4953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800" kern="0" dirty="0" smtClean="0">
              <a:solidFill>
                <a:srgbClr val="333399">
                  <a:lumMod val="60000"/>
                  <a:lumOff val="40000"/>
                </a:srgbClr>
              </a:solidFill>
              <a:latin typeface="Arial"/>
              <a:ea typeface="ＭＳ Ｐゴシック"/>
            </a:endParaRP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800" kern="0" dirty="0" smtClean="0">
              <a:solidFill>
                <a:srgbClr val="333399">
                  <a:lumMod val="60000"/>
                  <a:lumOff val="40000"/>
                </a:srgbClr>
              </a:solidFill>
              <a:latin typeface="Arial"/>
              <a:ea typeface="ＭＳ Ｐゴシック"/>
            </a:endParaRP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800" kern="0" dirty="0" smtClean="0">
              <a:solidFill>
                <a:srgbClr val="333399">
                  <a:lumMod val="60000"/>
                  <a:lumOff val="40000"/>
                </a:srgbClr>
              </a:solidFill>
              <a:latin typeface="Arial"/>
              <a:ea typeface="ＭＳ Ｐゴシック"/>
            </a:endParaRPr>
          </a:p>
        </p:txBody>
      </p:sp>
      <p:sp>
        <p:nvSpPr>
          <p:cNvPr id="5" name="Oval 4"/>
          <p:cNvSpPr/>
          <p:nvPr/>
        </p:nvSpPr>
        <p:spPr bwMode="auto">
          <a:xfrm>
            <a:off x="6400800" y="2590800"/>
            <a:ext cx="2318197" cy="2601532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  <a:latin typeface="Arial" pitchFamily="-107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9584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676400"/>
            <a:ext cx="9067799" cy="4988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29707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Diseases that Can Impact Participation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buFont typeface="Times" pitchFamily="1" charset="0"/>
              <a:buChar char="•"/>
            </a:pPr>
            <a:r>
              <a:rPr lang="en-US" dirty="0"/>
              <a:t>Arthritis</a:t>
            </a:r>
          </a:p>
          <a:p>
            <a:pPr marL="0" indent="0" eaLnBrk="1" hangingPunct="1">
              <a:buFont typeface="Times" pitchFamily="1" charset="0"/>
              <a:buChar char="•"/>
            </a:pPr>
            <a:r>
              <a:rPr lang="en-US" dirty="0"/>
              <a:t>Cerebrovascular disease (strokes)</a:t>
            </a:r>
          </a:p>
          <a:p>
            <a:pPr marL="0" indent="0" eaLnBrk="1" hangingPunct="1">
              <a:buFont typeface="Times" pitchFamily="1" charset="0"/>
              <a:buChar char="•"/>
            </a:pPr>
            <a:r>
              <a:rPr lang="en-US" dirty="0"/>
              <a:t>Neurological diseases (Parkinson’s, MS, etc.)</a:t>
            </a:r>
          </a:p>
          <a:p>
            <a:pPr marL="0" indent="0" eaLnBrk="1" hangingPunct="1">
              <a:buFont typeface="Times" pitchFamily="1" charset="0"/>
              <a:buChar char="•"/>
            </a:pPr>
            <a:r>
              <a:rPr lang="en-US" dirty="0"/>
              <a:t>Diabetes</a:t>
            </a:r>
          </a:p>
          <a:p>
            <a:pPr marL="0" indent="0" eaLnBrk="1" hangingPunct="1">
              <a:buFont typeface="Times" pitchFamily="1" charset="0"/>
              <a:buChar char="•"/>
            </a:pPr>
            <a:r>
              <a:rPr lang="en-US" dirty="0"/>
              <a:t>COPD</a:t>
            </a:r>
          </a:p>
          <a:p>
            <a:pPr marL="0" indent="0" eaLnBrk="1" hangingPunct="1">
              <a:buFont typeface="Times" pitchFamily="1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2786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4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4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5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228600" y="2514600"/>
            <a:ext cx="8001000" cy="4191000"/>
          </a:xfrm>
        </p:spPr>
        <p:txBody>
          <a:bodyPr/>
          <a:lstStyle/>
          <a:p>
            <a:pPr marL="742950" lvl="0" indent="-742950" eaLnBrk="1" hangingPunct="1">
              <a:buFont typeface="+mj-lt"/>
              <a:buAutoNum type="arabicPeriod"/>
            </a:pPr>
            <a:r>
              <a:rPr lang="en-US" sz="3200" dirty="0">
                <a:solidFill>
                  <a:srgbClr val="333399">
                    <a:lumMod val="60000"/>
                    <a:lumOff val="40000"/>
                  </a:srgbClr>
                </a:solidFill>
              </a:rPr>
              <a:t>Neurocognitive and learning abilities</a:t>
            </a:r>
          </a:p>
          <a:p>
            <a:pPr marL="742950" lvl="0" indent="-742950" eaLnBrk="1" hangingPunct="1">
              <a:buFont typeface="+mj-lt"/>
              <a:buAutoNum type="arabicPeriod"/>
            </a:pPr>
            <a:r>
              <a:rPr lang="en-US" sz="3200" dirty="0">
                <a:solidFill>
                  <a:srgbClr val="333399">
                    <a:lumMod val="60000"/>
                    <a:lumOff val="40000"/>
                  </a:srgbClr>
                </a:solidFill>
              </a:rPr>
              <a:t>Sensory motor function</a:t>
            </a:r>
          </a:p>
          <a:p>
            <a:pPr marL="742950" lvl="0" indent="-742950" eaLnBrk="1" hangingPunct="1">
              <a:buFont typeface="+mj-lt"/>
              <a:buAutoNum type="arabicPeriod"/>
            </a:pPr>
            <a:r>
              <a:rPr lang="en-US" sz="3200" dirty="0">
                <a:solidFill>
                  <a:srgbClr val="333399">
                    <a:lumMod val="60000"/>
                    <a:lumOff val="40000"/>
                  </a:srgbClr>
                </a:solidFill>
              </a:rPr>
              <a:t>Neurological soft signs </a:t>
            </a:r>
          </a:p>
          <a:p>
            <a:pPr marL="742950" lvl="0" indent="-742950" eaLnBrk="1" hangingPunct="1">
              <a:buFont typeface="+mj-lt"/>
              <a:buAutoNum type="arabicPeriod"/>
            </a:pPr>
            <a:r>
              <a:rPr lang="en-US" sz="3200" dirty="0">
                <a:solidFill>
                  <a:srgbClr val="333399">
                    <a:lumMod val="60000"/>
                    <a:lumOff val="40000"/>
                  </a:srgbClr>
                </a:solidFill>
              </a:rPr>
              <a:t>Primary/Postural reflexes integration</a:t>
            </a:r>
          </a:p>
          <a:p>
            <a:pPr marL="742950" lvl="0" indent="-742950" eaLnBrk="1" hangingPunct="1">
              <a:buFont typeface="+mj-lt"/>
              <a:buAutoNum type="arabicPeriod"/>
            </a:pPr>
            <a:r>
              <a:rPr lang="en-US" sz="3200" dirty="0">
                <a:solidFill>
                  <a:srgbClr val="333399">
                    <a:lumMod val="60000"/>
                    <a:lumOff val="40000"/>
                  </a:srgbClr>
                </a:solidFill>
              </a:rPr>
              <a:t>Midline and body awareness</a:t>
            </a:r>
          </a:p>
          <a:p>
            <a:pPr lvl="1"/>
            <a:endParaRPr lang="en-US" sz="20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285874"/>
            <a:ext cx="7772400" cy="1228725"/>
          </a:xfrm>
        </p:spPr>
        <p:txBody>
          <a:bodyPr/>
          <a:lstStyle/>
          <a:p>
            <a:pPr algn="ctr"/>
            <a:r>
              <a:rPr lang="en-US" sz="2800" b="1" u="sng" dirty="0" smtClean="0"/>
              <a:t>Sub-Group3</a:t>
            </a:r>
            <a:r>
              <a:rPr lang="en-US" sz="2800" b="1" u="sng" dirty="0"/>
              <a:t>:</a:t>
            </a:r>
            <a:br>
              <a:rPr lang="en-US" sz="2800" b="1" u="sng" dirty="0"/>
            </a:br>
            <a:r>
              <a:rPr lang="en-US" sz="2800" b="1" u="sng" dirty="0"/>
              <a:t>Neurological Factors - CNS coordination</a:t>
            </a:r>
            <a:endParaRPr lang="en-US" sz="2800" dirty="0"/>
          </a:p>
        </p:txBody>
      </p:sp>
      <p:sp>
        <p:nvSpPr>
          <p:cNvPr id="3" name="Rectangle 2"/>
          <p:cNvSpPr/>
          <p:nvPr/>
        </p:nvSpPr>
        <p:spPr>
          <a:xfrm>
            <a:off x="4114800" y="2666999"/>
            <a:ext cx="4953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800" kern="0" dirty="0" smtClean="0">
              <a:solidFill>
                <a:srgbClr val="333399">
                  <a:lumMod val="60000"/>
                  <a:lumOff val="40000"/>
                </a:srgbClr>
              </a:solidFill>
              <a:latin typeface="Arial"/>
              <a:ea typeface="ＭＳ Ｐゴシック"/>
            </a:endParaRP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800" kern="0" dirty="0" smtClean="0">
              <a:solidFill>
                <a:srgbClr val="333399">
                  <a:lumMod val="60000"/>
                  <a:lumOff val="40000"/>
                </a:srgbClr>
              </a:solidFill>
              <a:latin typeface="Arial"/>
              <a:ea typeface="ＭＳ Ｐゴシック"/>
            </a:endParaRP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800" kern="0" dirty="0" smtClean="0">
              <a:solidFill>
                <a:srgbClr val="333399">
                  <a:lumMod val="60000"/>
                  <a:lumOff val="40000"/>
                </a:srgbClr>
              </a:solidFill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279298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685800" y="2209800"/>
            <a:ext cx="8001000" cy="4191000"/>
          </a:xfrm>
        </p:spPr>
        <p:txBody>
          <a:bodyPr/>
          <a:lstStyle/>
          <a:p>
            <a:pPr lvl="0" eaLnBrk="1" hangingPunct="1"/>
            <a:r>
              <a:rPr lang="en-US" sz="3200" dirty="0" smtClean="0">
                <a:solidFill>
                  <a:srgbClr val="333399">
                    <a:lumMod val="60000"/>
                    <a:lumOff val="40000"/>
                  </a:srgbClr>
                </a:solidFill>
              </a:rPr>
              <a:t>1. Neurocognitive </a:t>
            </a:r>
            <a:r>
              <a:rPr lang="en-US" sz="3200" dirty="0">
                <a:solidFill>
                  <a:srgbClr val="333399">
                    <a:lumMod val="60000"/>
                    <a:lumOff val="40000"/>
                  </a:srgbClr>
                </a:solidFill>
              </a:rPr>
              <a:t>and learning abilities</a:t>
            </a:r>
          </a:p>
          <a:p>
            <a:pPr lvl="4" eaLnBrk="1" hangingPunct="1"/>
            <a:r>
              <a:rPr lang="en-US" sz="2800" dirty="0">
                <a:solidFill>
                  <a:srgbClr val="333399">
                    <a:lumMod val="60000"/>
                    <a:lumOff val="40000"/>
                  </a:srgbClr>
                </a:solidFill>
              </a:rPr>
              <a:t>Spelling / Counting</a:t>
            </a:r>
          </a:p>
          <a:p>
            <a:pPr lvl="4" eaLnBrk="1" hangingPunct="1"/>
            <a:r>
              <a:rPr lang="en-US" sz="2800" dirty="0">
                <a:solidFill>
                  <a:srgbClr val="333399">
                    <a:lumMod val="60000"/>
                    <a:lumOff val="40000"/>
                  </a:srgbClr>
                </a:solidFill>
              </a:rPr>
              <a:t>Motor Learning</a:t>
            </a:r>
          </a:p>
          <a:p>
            <a:pPr lvl="4" eaLnBrk="1" hangingPunct="1"/>
            <a:r>
              <a:rPr lang="en-US" sz="2800" dirty="0">
                <a:solidFill>
                  <a:srgbClr val="333399">
                    <a:lumMod val="60000"/>
                    <a:lumOff val="40000"/>
                  </a:srgbClr>
                </a:solidFill>
              </a:rPr>
              <a:t>Visual imagery</a:t>
            </a:r>
          </a:p>
          <a:p>
            <a:pPr lvl="4" eaLnBrk="1" hangingPunct="1"/>
            <a:r>
              <a:rPr lang="en-US" sz="2800" dirty="0">
                <a:solidFill>
                  <a:srgbClr val="333399">
                    <a:lumMod val="60000"/>
                    <a:lumOff val="40000"/>
                  </a:srgbClr>
                </a:solidFill>
              </a:rPr>
              <a:t>Memorization</a:t>
            </a:r>
          </a:p>
          <a:p>
            <a:pPr lvl="4" eaLnBrk="1" hangingPunct="1"/>
            <a:r>
              <a:rPr lang="en-US" sz="2800" dirty="0">
                <a:solidFill>
                  <a:srgbClr val="333399">
                    <a:lumMod val="60000"/>
                    <a:lumOff val="40000"/>
                  </a:srgbClr>
                </a:solidFill>
              </a:rPr>
              <a:t>Directions </a:t>
            </a:r>
          </a:p>
          <a:p>
            <a:pPr lvl="4" eaLnBrk="1" hangingPunct="1"/>
            <a:r>
              <a:rPr lang="en-US" sz="2800" dirty="0">
                <a:solidFill>
                  <a:srgbClr val="333399">
                    <a:lumMod val="60000"/>
                    <a:lumOff val="40000"/>
                  </a:srgbClr>
                </a:solidFill>
              </a:rPr>
              <a:t>Recount daily activities</a:t>
            </a:r>
          </a:p>
          <a:p>
            <a:pPr lvl="1"/>
            <a:endParaRPr lang="en-US" sz="20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285874"/>
            <a:ext cx="7772400" cy="1228725"/>
          </a:xfrm>
        </p:spPr>
        <p:txBody>
          <a:bodyPr/>
          <a:lstStyle/>
          <a:p>
            <a:pPr algn="ctr"/>
            <a:r>
              <a:rPr lang="en-US" sz="2800" b="1" u="sng" dirty="0" smtClean="0"/>
              <a:t>Sub-Group3</a:t>
            </a:r>
            <a:r>
              <a:rPr lang="en-US" sz="2800" b="1" u="sng" dirty="0"/>
              <a:t>:</a:t>
            </a:r>
            <a:br>
              <a:rPr lang="en-US" sz="2800" b="1" u="sng" dirty="0"/>
            </a:br>
            <a:r>
              <a:rPr lang="en-US" sz="2800" b="1" u="sng" dirty="0"/>
              <a:t>Neurological Factors - CNS coordination</a:t>
            </a:r>
            <a:endParaRPr lang="en-US" sz="2800" dirty="0"/>
          </a:p>
        </p:txBody>
      </p:sp>
      <p:sp>
        <p:nvSpPr>
          <p:cNvPr id="3" name="Rectangle 2"/>
          <p:cNvSpPr/>
          <p:nvPr/>
        </p:nvSpPr>
        <p:spPr>
          <a:xfrm>
            <a:off x="4114800" y="2666999"/>
            <a:ext cx="4953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800" kern="0" dirty="0" smtClean="0">
              <a:solidFill>
                <a:srgbClr val="333399">
                  <a:lumMod val="60000"/>
                  <a:lumOff val="40000"/>
                </a:srgbClr>
              </a:solidFill>
              <a:latin typeface="Arial"/>
              <a:ea typeface="ＭＳ Ｐゴシック"/>
            </a:endParaRP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800" kern="0" dirty="0" smtClean="0">
              <a:solidFill>
                <a:srgbClr val="333399">
                  <a:lumMod val="60000"/>
                  <a:lumOff val="40000"/>
                </a:srgbClr>
              </a:solidFill>
              <a:latin typeface="Arial"/>
              <a:ea typeface="ＭＳ Ｐゴシック"/>
            </a:endParaRP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800" kern="0" dirty="0" smtClean="0">
              <a:solidFill>
                <a:srgbClr val="333399">
                  <a:lumMod val="60000"/>
                  <a:lumOff val="40000"/>
                </a:srgbClr>
              </a:solidFill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315923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685800" y="2209800"/>
            <a:ext cx="8001000" cy="4191000"/>
          </a:xfrm>
        </p:spPr>
        <p:txBody>
          <a:bodyPr/>
          <a:lstStyle/>
          <a:p>
            <a:pPr lvl="0" eaLnBrk="1" hangingPunct="1"/>
            <a:r>
              <a:rPr lang="en-US" sz="2400" dirty="0" smtClean="0">
                <a:solidFill>
                  <a:srgbClr val="333399">
                    <a:lumMod val="60000"/>
                    <a:lumOff val="40000"/>
                  </a:srgbClr>
                </a:solidFill>
              </a:rPr>
              <a:t>2. </a:t>
            </a:r>
            <a:r>
              <a:rPr lang="en-US" sz="2400" dirty="0">
                <a:solidFill>
                  <a:srgbClr val="333399">
                    <a:lumMod val="60000"/>
                    <a:lumOff val="40000"/>
                  </a:srgbClr>
                </a:solidFill>
              </a:rPr>
              <a:t>Sensory motor; specific sensory training  </a:t>
            </a:r>
          </a:p>
          <a:p>
            <a:pPr lvl="1" eaLnBrk="1" hangingPunct="1"/>
            <a:r>
              <a:rPr lang="en-US" dirty="0">
                <a:solidFill>
                  <a:srgbClr val="333399">
                    <a:lumMod val="60000"/>
                    <a:lumOff val="40000"/>
                  </a:srgbClr>
                </a:solidFill>
              </a:rPr>
              <a:t>Hearing (vestibular); spatial orientation of sound</a:t>
            </a:r>
          </a:p>
          <a:p>
            <a:pPr lvl="1" eaLnBrk="1" hangingPunct="1"/>
            <a:r>
              <a:rPr lang="en-US" dirty="0">
                <a:solidFill>
                  <a:srgbClr val="333399">
                    <a:lumMod val="60000"/>
                    <a:lumOff val="40000"/>
                  </a:srgbClr>
                </a:solidFill>
              </a:rPr>
              <a:t>Sight; smooth pursuit and tracking exercises</a:t>
            </a:r>
          </a:p>
          <a:p>
            <a:pPr lvl="1" eaLnBrk="1" hangingPunct="1"/>
            <a:r>
              <a:rPr lang="en-US" dirty="0">
                <a:solidFill>
                  <a:srgbClr val="333399">
                    <a:lumMod val="60000"/>
                    <a:lumOff val="40000"/>
                  </a:srgbClr>
                </a:solidFill>
              </a:rPr>
              <a:t>Touch; two point discrimination retraining</a:t>
            </a:r>
          </a:p>
          <a:p>
            <a:pPr lvl="1" eaLnBrk="1" hangingPunct="1"/>
            <a:r>
              <a:rPr lang="en-US" dirty="0">
                <a:solidFill>
                  <a:srgbClr val="333399">
                    <a:lumMod val="60000"/>
                    <a:lumOff val="40000"/>
                  </a:srgbClr>
                </a:solidFill>
              </a:rPr>
              <a:t>Smell; progressive desensitization to specific smells</a:t>
            </a:r>
          </a:p>
          <a:p>
            <a:pPr lvl="1" eaLnBrk="1" hangingPunct="1"/>
            <a:r>
              <a:rPr lang="en-US" dirty="0">
                <a:solidFill>
                  <a:srgbClr val="333399">
                    <a:lumMod val="60000"/>
                    <a:lumOff val="40000"/>
                  </a:srgbClr>
                </a:solidFill>
              </a:rPr>
              <a:t>Taste; progressive desensitization to specific tastes</a:t>
            </a:r>
          </a:p>
          <a:p>
            <a:pPr lvl="1"/>
            <a:endParaRPr lang="en-US" sz="20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285874"/>
            <a:ext cx="7772400" cy="1228725"/>
          </a:xfrm>
        </p:spPr>
        <p:txBody>
          <a:bodyPr/>
          <a:lstStyle/>
          <a:p>
            <a:pPr algn="ctr"/>
            <a:r>
              <a:rPr lang="en-US" sz="2800" b="1" u="sng" dirty="0" smtClean="0"/>
              <a:t>Sub-Group3</a:t>
            </a:r>
            <a:r>
              <a:rPr lang="en-US" sz="2800" b="1" u="sng" dirty="0"/>
              <a:t>:</a:t>
            </a:r>
            <a:br>
              <a:rPr lang="en-US" sz="2800" b="1" u="sng" dirty="0"/>
            </a:br>
            <a:r>
              <a:rPr lang="en-US" sz="2800" b="1" u="sng" dirty="0"/>
              <a:t>Neurological Factors - CNS coordination</a:t>
            </a:r>
            <a:endParaRPr lang="en-US" sz="2800" dirty="0"/>
          </a:p>
        </p:txBody>
      </p:sp>
      <p:sp>
        <p:nvSpPr>
          <p:cNvPr id="3" name="Rectangle 2"/>
          <p:cNvSpPr/>
          <p:nvPr/>
        </p:nvSpPr>
        <p:spPr>
          <a:xfrm>
            <a:off x="4114800" y="2666999"/>
            <a:ext cx="4953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800" kern="0" dirty="0" smtClean="0">
              <a:solidFill>
                <a:srgbClr val="333399">
                  <a:lumMod val="60000"/>
                  <a:lumOff val="40000"/>
                </a:srgbClr>
              </a:solidFill>
              <a:latin typeface="Arial"/>
              <a:ea typeface="ＭＳ Ｐゴシック"/>
            </a:endParaRP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800" kern="0" dirty="0" smtClean="0">
              <a:solidFill>
                <a:srgbClr val="333399">
                  <a:lumMod val="60000"/>
                  <a:lumOff val="40000"/>
                </a:srgbClr>
              </a:solidFill>
              <a:latin typeface="Arial"/>
              <a:ea typeface="ＭＳ Ｐゴシック"/>
            </a:endParaRP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800" kern="0" dirty="0" smtClean="0">
              <a:solidFill>
                <a:srgbClr val="333399">
                  <a:lumMod val="60000"/>
                  <a:lumOff val="40000"/>
                </a:srgbClr>
              </a:solidFill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000111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685800" y="2209800"/>
            <a:ext cx="8001000" cy="4191000"/>
          </a:xfrm>
        </p:spPr>
        <p:txBody>
          <a:bodyPr/>
          <a:lstStyle/>
          <a:p>
            <a:pPr lvl="0" eaLnBrk="1" hangingPunct="1"/>
            <a:r>
              <a:rPr lang="en-US" dirty="0" smtClean="0">
                <a:solidFill>
                  <a:srgbClr val="333399">
                    <a:lumMod val="60000"/>
                    <a:lumOff val="40000"/>
                  </a:srgbClr>
                </a:solidFill>
              </a:rPr>
              <a:t>3. Neurological </a:t>
            </a:r>
            <a:r>
              <a:rPr lang="en-US" dirty="0">
                <a:solidFill>
                  <a:srgbClr val="333399">
                    <a:lumMod val="60000"/>
                    <a:lumOff val="40000"/>
                  </a:srgbClr>
                </a:solidFill>
              </a:rPr>
              <a:t>soft signs</a:t>
            </a:r>
          </a:p>
          <a:p>
            <a:pPr lvl="1" eaLnBrk="1" hangingPunct="1"/>
            <a:r>
              <a:rPr lang="en-US" sz="2800" dirty="0">
                <a:solidFill>
                  <a:srgbClr val="333399">
                    <a:lumMod val="60000"/>
                    <a:lumOff val="40000"/>
                  </a:srgbClr>
                </a:solidFill>
                <a:latin typeface="Trebuchet MS"/>
                <a:cs typeface="Times New Roman"/>
              </a:rPr>
              <a:t>Poor coordination </a:t>
            </a:r>
          </a:p>
          <a:p>
            <a:pPr lvl="1" eaLnBrk="1" hangingPunct="1"/>
            <a:r>
              <a:rPr lang="en-US" sz="2800" dirty="0">
                <a:solidFill>
                  <a:srgbClr val="333399">
                    <a:lumMod val="60000"/>
                    <a:lumOff val="40000"/>
                  </a:srgbClr>
                </a:solidFill>
                <a:latin typeface="Trebuchet MS"/>
                <a:cs typeface="Times New Roman"/>
              </a:rPr>
              <a:t>Poor speed and/or accuracy of movements </a:t>
            </a:r>
          </a:p>
          <a:p>
            <a:pPr lvl="1" eaLnBrk="1" hangingPunct="1"/>
            <a:r>
              <a:rPr lang="en-US" sz="2800" dirty="0">
                <a:solidFill>
                  <a:srgbClr val="333399">
                    <a:lumMod val="60000"/>
                    <a:lumOff val="40000"/>
                  </a:srgbClr>
                </a:solidFill>
                <a:latin typeface="Trebuchet MS"/>
                <a:cs typeface="Times New Roman"/>
              </a:rPr>
              <a:t>Poor balance</a:t>
            </a:r>
          </a:p>
          <a:p>
            <a:pPr lvl="1" eaLnBrk="1" hangingPunct="1"/>
            <a:r>
              <a:rPr lang="en-US" sz="2800" dirty="0">
                <a:solidFill>
                  <a:srgbClr val="333399">
                    <a:lumMod val="60000"/>
                    <a:lumOff val="40000"/>
                  </a:srgbClr>
                </a:solidFill>
                <a:latin typeface="Trebuchet MS"/>
                <a:cs typeface="Times New Roman"/>
              </a:rPr>
              <a:t>Dysrhythmias</a:t>
            </a:r>
          </a:p>
          <a:p>
            <a:pPr lvl="1"/>
            <a:endParaRPr lang="en-US" sz="20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285874"/>
            <a:ext cx="7772400" cy="1228725"/>
          </a:xfrm>
        </p:spPr>
        <p:txBody>
          <a:bodyPr/>
          <a:lstStyle/>
          <a:p>
            <a:pPr algn="ctr"/>
            <a:r>
              <a:rPr lang="en-US" sz="2800" b="1" u="sng" dirty="0" smtClean="0"/>
              <a:t>Sub-Group3:</a:t>
            </a:r>
            <a:br>
              <a:rPr lang="en-US" sz="2800" b="1" u="sng" dirty="0" smtClean="0"/>
            </a:br>
            <a:r>
              <a:rPr lang="en-US" sz="2800" b="1" u="sng" dirty="0" smtClean="0"/>
              <a:t>Neurological Factors - CNS coordination</a:t>
            </a:r>
            <a:endParaRPr lang="en-US" sz="2800" dirty="0"/>
          </a:p>
        </p:txBody>
      </p:sp>
      <p:sp>
        <p:nvSpPr>
          <p:cNvPr id="3" name="Rectangle 2"/>
          <p:cNvSpPr/>
          <p:nvPr/>
        </p:nvSpPr>
        <p:spPr>
          <a:xfrm>
            <a:off x="4114800" y="2666999"/>
            <a:ext cx="4953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800" kern="0" dirty="0" smtClean="0">
              <a:solidFill>
                <a:srgbClr val="333399">
                  <a:lumMod val="60000"/>
                  <a:lumOff val="40000"/>
                </a:srgbClr>
              </a:solidFill>
              <a:latin typeface="Arial"/>
              <a:ea typeface="ＭＳ Ｐゴシック"/>
            </a:endParaRP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800" kern="0" dirty="0" smtClean="0">
              <a:solidFill>
                <a:srgbClr val="333399">
                  <a:lumMod val="60000"/>
                  <a:lumOff val="40000"/>
                </a:srgbClr>
              </a:solidFill>
              <a:latin typeface="Arial"/>
              <a:ea typeface="ＭＳ Ｐゴシック"/>
            </a:endParaRP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800" kern="0" dirty="0" smtClean="0">
              <a:solidFill>
                <a:srgbClr val="333399">
                  <a:lumMod val="60000"/>
                  <a:lumOff val="40000"/>
                </a:srgbClr>
              </a:solidFill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223826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685800" y="2209800"/>
            <a:ext cx="8001000" cy="4191000"/>
          </a:xfrm>
        </p:spPr>
        <p:txBody>
          <a:bodyPr/>
          <a:lstStyle/>
          <a:p>
            <a:pPr lvl="0" eaLnBrk="1" hangingPunct="1"/>
            <a:r>
              <a:rPr lang="en-US" dirty="0" smtClean="0">
                <a:solidFill>
                  <a:srgbClr val="333399">
                    <a:lumMod val="60000"/>
                    <a:lumOff val="40000"/>
                  </a:srgbClr>
                </a:solidFill>
              </a:rPr>
              <a:t>3. Neurological </a:t>
            </a:r>
            <a:r>
              <a:rPr lang="en-US" dirty="0">
                <a:solidFill>
                  <a:srgbClr val="333399">
                    <a:lumMod val="60000"/>
                    <a:lumOff val="40000"/>
                  </a:srgbClr>
                </a:solidFill>
              </a:rPr>
              <a:t>soft signs</a:t>
            </a:r>
          </a:p>
          <a:p>
            <a:pPr lvl="1" eaLnBrk="1" hangingPunct="1"/>
            <a:r>
              <a:rPr lang="en-US" sz="2800" dirty="0">
                <a:solidFill>
                  <a:srgbClr val="333399">
                    <a:lumMod val="60000"/>
                    <a:lumOff val="40000"/>
                  </a:srgbClr>
                </a:solidFill>
                <a:latin typeface="Trebuchet MS"/>
                <a:cs typeface="Times New Roman"/>
              </a:rPr>
              <a:t>Poor coordination </a:t>
            </a:r>
          </a:p>
          <a:p>
            <a:pPr lvl="1" eaLnBrk="1" hangingPunct="1"/>
            <a:r>
              <a:rPr lang="en-US" sz="2800" dirty="0">
                <a:solidFill>
                  <a:srgbClr val="333399">
                    <a:lumMod val="60000"/>
                    <a:lumOff val="40000"/>
                  </a:srgbClr>
                </a:solidFill>
                <a:latin typeface="Trebuchet MS"/>
                <a:cs typeface="Times New Roman"/>
              </a:rPr>
              <a:t>Poor speed and/or accuracy of movements </a:t>
            </a:r>
          </a:p>
          <a:p>
            <a:pPr lvl="1" eaLnBrk="1" hangingPunct="1"/>
            <a:r>
              <a:rPr lang="en-US" sz="2800" dirty="0">
                <a:solidFill>
                  <a:srgbClr val="333399">
                    <a:lumMod val="60000"/>
                    <a:lumOff val="40000"/>
                  </a:srgbClr>
                </a:solidFill>
                <a:latin typeface="Trebuchet MS"/>
                <a:cs typeface="Times New Roman"/>
              </a:rPr>
              <a:t>Poor balance</a:t>
            </a:r>
          </a:p>
          <a:p>
            <a:pPr lvl="1" eaLnBrk="1" hangingPunct="1"/>
            <a:r>
              <a:rPr lang="en-US" sz="2800" dirty="0">
                <a:solidFill>
                  <a:srgbClr val="333399">
                    <a:lumMod val="60000"/>
                    <a:lumOff val="40000"/>
                  </a:srgbClr>
                </a:solidFill>
                <a:latin typeface="Trebuchet MS"/>
                <a:cs typeface="Times New Roman"/>
              </a:rPr>
              <a:t>Dysrhythmias</a:t>
            </a:r>
          </a:p>
          <a:p>
            <a:pPr lvl="1"/>
            <a:endParaRPr lang="en-US" sz="20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285874"/>
            <a:ext cx="7772400" cy="1228725"/>
          </a:xfrm>
        </p:spPr>
        <p:txBody>
          <a:bodyPr/>
          <a:lstStyle/>
          <a:p>
            <a:pPr algn="ctr"/>
            <a:r>
              <a:rPr lang="en-US" sz="2800" b="1" u="sng" dirty="0" smtClean="0"/>
              <a:t>Sub-Group3:</a:t>
            </a:r>
            <a:br>
              <a:rPr lang="en-US" sz="2800" b="1" u="sng" dirty="0" smtClean="0"/>
            </a:br>
            <a:r>
              <a:rPr lang="en-US" sz="2800" b="1" u="sng" dirty="0" smtClean="0"/>
              <a:t>Neurological Factors - CNS coordination</a:t>
            </a:r>
            <a:endParaRPr lang="en-US" sz="2800" dirty="0"/>
          </a:p>
        </p:txBody>
      </p:sp>
      <p:sp>
        <p:nvSpPr>
          <p:cNvPr id="3" name="Rectangle 2"/>
          <p:cNvSpPr/>
          <p:nvPr/>
        </p:nvSpPr>
        <p:spPr>
          <a:xfrm>
            <a:off x="4114800" y="2666999"/>
            <a:ext cx="4953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800" kern="0" dirty="0" smtClean="0">
              <a:solidFill>
                <a:srgbClr val="333399">
                  <a:lumMod val="60000"/>
                  <a:lumOff val="40000"/>
                </a:srgbClr>
              </a:solidFill>
              <a:latin typeface="Arial"/>
              <a:ea typeface="ＭＳ Ｐゴシック"/>
            </a:endParaRP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800" kern="0" dirty="0" smtClean="0">
              <a:solidFill>
                <a:srgbClr val="333399">
                  <a:lumMod val="60000"/>
                  <a:lumOff val="40000"/>
                </a:srgbClr>
              </a:solidFill>
              <a:latin typeface="Arial"/>
              <a:ea typeface="ＭＳ Ｐゴシック"/>
            </a:endParaRP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800" kern="0" dirty="0" smtClean="0">
              <a:solidFill>
                <a:srgbClr val="333399">
                  <a:lumMod val="60000"/>
                  <a:lumOff val="40000"/>
                </a:srgbClr>
              </a:solidFill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580555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685800" y="2209800"/>
            <a:ext cx="8001000" cy="4191000"/>
          </a:xfrm>
        </p:spPr>
        <p:txBody>
          <a:bodyPr/>
          <a:lstStyle/>
          <a:p>
            <a:pPr lvl="0" eaLnBrk="1" hangingPunct="1"/>
            <a:r>
              <a:rPr lang="en-US" sz="2400" dirty="0" smtClean="0">
                <a:solidFill>
                  <a:srgbClr val="333399">
                    <a:lumMod val="60000"/>
                    <a:lumOff val="40000"/>
                  </a:srgbClr>
                </a:solidFill>
              </a:rPr>
              <a:t>4. Primary/Postural </a:t>
            </a:r>
            <a:r>
              <a:rPr lang="en-US" sz="2400" dirty="0">
                <a:solidFill>
                  <a:srgbClr val="333399">
                    <a:lumMod val="60000"/>
                    <a:lumOff val="40000"/>
                  </a:srgbClr>
                </a:solidFill>
              </a:rPr>
              <a:t>reflexes integration</a:t>
            </a:r>
          </a:p>
          <a:p>
            <a:pPr lvl="1" eaLnBrk="1" hangingPunct="1"/>
            <a:r>
              <a:rPr lang="en-US" dirty="0">
                <a:solidFill>
                  <a:srgbClr val="333399">
                    <a:lumMod val="60000"/>
                    <a:lumOff val="40000"/>
                  </a:srgbClr>
                </a:solidFill>
              </a:rPr>
              <a:t>Non-properly integrated reflexes have an impact on the tone of the involved muscles.</a:t>
            </a:r>
          </a:p>
          <a:p>
            <a:pPr lvl="1" eaLnBrk="1" hangingPunct="1"/>
            <a:r>
              <a:rPr lang="en-US" dirty="0">
                <a:solidFill>
                  <a:srgbClr val="333399">
                    <a:lumMod val="60000"/>
                    <a:lumOff val="40000"/>
                  </a:srgbClr>
                </a:solidFill>
              </a:rPr>
              <a:t>Learning/recovery mechanism for the body</a:t>
            </a:r>
          </a:p>
          <a:p>
            <a:pPr lvl="1" eaLnBrk="1" hangingPunct="1"/>
            <a:r>
              <a:rPr lang="en-US" dirty="0">
                <a:solidFill>
                  <a:srgbClr val="333399">
                    <a:lumMod val="60000"/>
                    <a:lumOff val="40000"/>
                  </a:srgbClr>
                </a:solidFill>
              </a:rPr>
              <a:t>Body can get "stuck in them", altering tone and predisposing to mechanical stress and potential damage</a:t>
            </a:r>
          </a:p>
          <a:p>
            <a:pPr lvl="1" eaLnBrk="1" hangingPunct="1"/>
            <a:r>
              <a:rPr lang="en-US" dirty="0">
                <a:solidFill>
                  <a:srgbClr val="333399">
                    <a:lumMod val="60000"/>
                    <a:lumOff val="40000"/>
                  </a:srgbClr>
                </a:solidFill>
                <a:latin typeface="Trebuchet MS"/>
                <a:cs typeface="Times New Roman"/>
              </a:rPr>
              <a:t>e.g. STNR, ATNR, Babinski, Landau, Moro, Spinal Galant Rolling, Crawling</a:t>
            </a:r>
          </a:p>
          <a:p>
            <a:pPr lvl="1"/>
            <a:endParaRPr lang="en-US" sz="20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285874"/>
            <a:ext cx="7772400" cy="1228725"/>
          </a:xfrm>
        </p:spPr>
        <p:txBody>
          <a:bodyPr/>
          <a:lstStyle/>
          <a:p>
            <a:pPr algn="ctr"/>
            <a:r>
              <a:rPr lang="en-US" sz="2800" b="1" u="sng" dirty="0" smtClean="0"/>
              <a:t>Sub-Group3:</a:t>
            </a:r>
            <a:br>
              <a:rPr lang="en-US" sz="2800" b="1" u="sng" dirty="0" smtClean="0"/>
            </a:br>
            <a:r>
              <a:rPr lang="en-US" sz="2800" b="1" u="sng" dirty="0" smtClean="0"/>
              <a:t>Neurological Factors - CNS coordination</a:t>
            </a:r>
            <a:endParaRPr lang="en-US" sz="2800" dirty="0"/>
          </a:p>
        </p:txBody>
      </p:sp>
      <p:sp>
        <p:nvSpPr>
          <p:cNvPr id="3" name="Rectangle 2"/>
          <p:cNvSpPr/>
          <p:nvPr/>
        </p:nvSpPr>
        <p:spPr>
          <a:xfrm>
            <a:off x="4114800" y="2666999"/>
            <a:ext cx="4953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800" kern="0" dirty="0" smtClean="0">
              <a:solidFill>
                <a:srgbClr val="333399">
                  <a:lumMod val="60000"/>
                  <a:lumOff val="40000"/>
                </a:srgbClr>
              </a:solidFill>
              <a:latin typeface="Arial"/>
              <a:ea typeface="ＭＳ Ｐゴシック"/>
            </a:endParaRP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800" kern="0" dirty="0" smtClean="0">
              <a:solidFill>
                <a:srgbClr val="333399">
                  <a:lumMod val="60000"/>
                  <a:lumOff val="40000"/>
                </a:srgbClr>
              </a:solidFill>
              <a:latin typeface="Arial"/>
              <a:ea typeface="ＭＳ Ｐゴシック"/>
            </a:endParaRP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800" kern="0" dirty="0" smtClean="0">
              <a:solidFill>
                <a:srgbClr val="333399">
                  <a:lumMod val="60000"/>
                  <a:lumOff val="40000"/>
                </a:srgbClr>
              </a:solidFill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250160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685800" y="2209800"/>
            <a:ext cx="8001000" cy="4191000"/>
          </a:xfrm>
        </p:spPr>
        <p:txBody>
          <a:bodyPr/>
          <a:lstStyle/>
          <a:p>
            <a:pPr marL="0" lvl="0" indent="0" algn="just" eaLnBrk="1" hangingPunct="1"/>
            <a:r>
              <a:rPr lang="en-US" sz="2400" dirty="0" smtClean="0">
                <a:solidFill>
                  <a:srgbClr val="333399">
                    <a:lumMod val="60000"/>
                    <a:lumOff val="40000"/>
                  </a:srgbClr>
                </a:solidFill>
                <a:cs typeface="Times New Roman"/>
              </a:rPr>
              <a:t>5. </a:t>
            </a:r>
            <a:r>
              <a:rPr lang="en-US" sz="2400" dirty="0">
                <a:solidFill>
                  <a:srgbClr val="333399">
                    <a:lumMod val="60000"/>
                    <a:lumOff val="40000"/>
                  </a:srgbClr>
                </a:solidFill>
                <a:cs typeface="Times New Roman"/>
              </a:rPr>
              <a:t>Midline and body awareness   </a:t>
            </a:r>
          </a:p>
          <a:p>
            <a:pPr lvl="1" algn="just" eaLnBrk="1" hangingPunct="1"/>
            <a:r>
              <a:rPr lang="en-US" dirty="0">
                <a:solidFill>
                  <a:srgbClr val="333399">
                    <a:lumMod val="60000"/>
                    <a:lumOff val="40000"/>
                  </a:srgbClr>
                </a:solidFill>
                <a:cs typeface="Times New Roman"/>
              </a:rPr>
              <a:t>If Brain does not have a good understanding of body position in space, can produce increased stress and mechanical tension on a patient’s body</a:t>
            </a:r>
          </a:p>
          <a:p>
            <a:pPr lvl="1" algn="just" eaLnBrk="1" hangingPunct="1"/>
            <a:r>
              <a:rPr lang="en-US" dirty="0">
                <a:solidFill>
                  <a:srgbClr val="333399">
                    <a:lumMod val="60000"/>
                    <a:lumOff val="40000"/>
                  </a:srgbClr>
                </a:solidFill>
                <a:cs typeface="Times New Roman"/>
              </a:rPr>
              <a:t>These patients rely on increased tension to have some degree of feedback of a body part.</a:t>
            </a:r>
          </a:p>
          <a:p>
            <a:pPr lvl="1" algn="just" eaLnBrk="1" hangingPunct="1"/>
            <a:r>
              <a:rPr lang="en-US" dirty="0">
                <a:solidFill>
                  <a:srgbClr val="333399">
                    <a:lumMod val="60000"/>
                    <a:lumOff val="40000"/>
                  </a:srgbClr>
                </a:solidFill>
                <a:cs typeface="Times New Roman"/>
              </a:rPr>
              <a:t>e.g. Body image drawing based on pain/tightness</a:t>
            </a:r>
          </a:p>
          <a:p>
            <a:pPr lvl="1"/>
            <a:endParaRPr lang="en-US" sz="20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285874"/>
            <a:ext cx="7772400" cy="1228725"/>
          </a:xfrm>
        </p:spPr>
        <p:txBody>
          <a:bodyPr/>
          <a:lstStyle/>
          <a:p>
            <a:pPr algn="ctr"/>
            <a:r>
              <a:rPr lang="en-US" sz="2800" b="1" u="sng" dirty="0" smtClean="0"/>
              <a:t>Sub-Group3:</a:t>
            </a:r>
            <a:br>
              <a:rPr lang="en-US" sz="2800" b="1" u="sng" dirty="0" smtClean="0"/>
            </a:br>
            <a:r>
              <a:rPr lang="en-US" sz="2800" b="1" u="sng" dirty="0" smtClean="0"/>
              <a:t>Neurological Factors - CNS coordination</a:t>
            </a:r>
            <a:endParaRPr lang="en-US" sz="2800" dirty="0"/>
          </a:p>
        </p:txBody>
      </p:sp>
      <p:sp>
        <p:nvSpPr>
          <p:cNvPr id="3" name="Rectangle 2"/>
          <p:cNvSpPr/>
          <p:nvPr/>
        </p:nvSpPr>
        <p:spPr>
          <a:xfrm>
            <a:off x="4114800" y="2666999"/>
            <a:ext cx="4953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800" kern="0" dirty="0" smtClean="0">
              <a:solidFill>
                <a:srgbClr val="333399">
                  <a:lumMod val="60000"/>
                  <a:lumOff val="40000"/>
                </a:srgbClr>
              </a:solidFill>
              <a:latin typeface="Arial"/>
              <a:ea typeface="ＭＳ Ｐゴシック"/>
            </a:endParaRP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800" kern="0" dirty="0" smtClean="0">
              <a:solidFill>
                <a:srgbClr val="333399">
                  <a:lumMod val="60000"/>
                  <a:lumOff val="40000"/>
                </a:srgbClr>
              </a:solidFill>
              <a:latin typeface="Arial"/>
              <a:ea typeface="ＭＳ Ｐゴシック"/>
            </a:endParaRP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800" kern="0" dirty="0" smtClean="0">
              <a:solidFill>
                <a:srgbClr val="333399">
                  <a:lumMod val="60000"/>
                  <a:lumOff val="40000"/>
                </a:srgbClr>
              </a:solidFill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35963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685800" y="2209800"/>
            <a:ext cx="8001000" cy="4191000"/>
          </a:xfrm>
        </p:spPr>
        <p:txBody>
          <a:bodyPr/>
          <a:lstStyle/>
          <a:p>
            <a:pPr marL="0" lvl="0" indent="0" algn="just" eaLnBrk="1" hangingPunct="1"/>
            <a:r>
              <a:rPr lang="en-US" sz="2400" dirty="0" smtClean="0">
                <a:solidFill>
                  <a:srgbClr val="333399">
                    <a:lumMod val="60000"/>
                    <a:lumOff val="40000"/>
                  </a:srgbClr>
                </a:solidFill>
                <a:cs typeface="Times New Roman"/>
              </a:rPr>
              <a:t>5. </a:t>
            </a:r>
            <a:r>
              <a:rPr lang="en-US" sz="2400" dirty="0">
                <a:solidFill>
                  <a:srgbClr val="333399">
                    <a:lumMod val="60000"/>
                    <a:lumOff val="40000"/>
                  </a:srgbClr>
                </a:solidFill>
                <a:cs typeface="Times New Roman"/>
              </a:rPr>
              <a:t>Midline and body awareness   </a:t>
            </a:r>
          </a:p>
          <a:p>
            <a:pPr marL="341312" lvl="1" indent="0">
              <a:buNone/>
            </a:pPr>
            <a:endParaRPr lang="en-US" sz="20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285874"/>
            <a:ext cx="7772400" cy="1228725"/>
          </a:xfrm>
        </p:spPr>
        <p:txBody>
          <a:bodyPr/>
          <a:lstStyle/>
          <a:p>
            <a:pPr algn="ctr"/>
            <a:r>
              <a:rPr lang="en-US" sz="2800" b="1" u="sng" dirty="0" smtClean="0"/>
              <a:t>Sub-Group3:</a:t>
            </a:r>
            <a:br>
              <a:rPr lang="en-US" sz="2800" b="1" u="sng" dirty="0" smtClean="0"/>
            </a:br>
            <a:r>
              <a:rPr lang="en-US" sz="2800" b="1" u="sng" dirty="0" smtClean="0"/>
              <a:t>Neurological Factors - CNS coordination</a:t>
            </a:r>
            <a:endParaRPr lang="en-US" sz="2800" dirty="0"/>
          </a:p>
        </p:txBody>
      </p:sp>
      <p:sp>
        <p:nvSpPr>
          <p:cNvPr id="3" name="Rectangle 2"/>
          <p:cNvSpPr/>
          <p:nvPr/>
        </p:nvSpPr>
        <p:spPr>
          <a:xfrm>
            <a:off x="4114800" y="2666999"/>
            <a:ext cx="4953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800" kern="0" dirty="0" smtClean="0">
              <a:solidFill>
                <a:srgbClr val="333399">
                  <a:lumMod val="60000"/>
                  <a:lumOff val="40000"/>
                </a:srgbClr>
              </a:solidFill>
              <a:latin typeface="Arial"/>
              <a:ea typeface="ＭＳ Ｐゴシック"/>
            </a:endParaRP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800" kern="0" dirty="0" smtClean="0">
              <a:solidFill>
                <a:srgbClr val="333399">
                  <a:lumMod val="60000"/>
                  <a:lumOff val="40000"/>
                </a:srgbClr>
              </a:solidFill>
              <a:latin typeface="Arial"/>
              <a:ea typeface="ＭＳ Ｐゴシック"/>
            </a:endParaRP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800" kern="0" dirty="0" smtClean="0">
              <a:solidFill>
                <a:srgbClr val="333399">
                  <a:lumMod val="60000"/>
                  <a:lumOff val="40000"/>
                </a:srgbClr>
              </a:solidFill>
              <a:latin typeface="Arial"/>
              <a:ea typeface="ＭＳ Ｐゴシック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6605" y="2622014"/>
            <a:ext cx="7731595" cy="4166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54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685800" y="2209800"/>
            <a:ext cx="8001000" cy="4191000"/>
          </a:xfrm>
        </p:spPr>
        <p:txBody>
          <a:bodyPr/>
          <a:lstStyle/>
          <a:p>
            <a:pPr marL="0" lvl="0" indent="0" algn="just" eaLnBrk="1" hangingPunct="1"/>
            <a:r>
              <a:rPr lang="en-US" sz="2400" dirty="0" smtClean="0">
                <a:solidFill>
                  <a:srgbClr val="333399">
                    <a:lumMod val="60000"/>
                    <a:lumOff val="40000"/>
                  </a:srgbClr>
                </a:solidFill>
                <a:cs typeface="Times New Roman"/>
              </a:rPr>
              <a:t>5. </a:t>
            </a:r>
            <a:r>
              <a:rPr lang="en-US" sz="2400" dirty="0">
                <a:solidFill>
                  <a:srgbClr val="333399">
                    <a:lumMod val="60000"/>
                    <a:lumOff val="40000"/>
                  </a:srgbClr>
                </a:solidFill>
                <a:cs typeface="Times New Roman"/>
              </a:rPr>
              <a:t>Midline and body awareness   </a:t>
            </a:r>
          </a:p>
          <a:p>
            <a:pPr marL="341312" lvl="1" indent="0">
              <a:buNone/>
            </a:pPr>
            <a:endParaRPr lang="en-US" sz="2000" dirty="0"/>
          </a:p>
        </p:txBody>
      </p:sp>
      <p:sp>
        <p:nvSpPr>
          <p:cNvPr id="3" name="Rectangle 2"/>
          <p:cNvSpPr/>
          <p:nvPr/>
        </p:nvSpPr>
        <p:spPr>
          <a:xfrm>
            <a:off x="4114800" y="2666999"/>
            <a:ext cx="4953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800" kern="0" dirty="0" smtClean="0">
              <a:solidFill>
                <a:srgbClr val="333399">
                  <a:lumMod val="60000"/>
                  <a:lumOff val="40000"/>
                </a:srgbClr>
              </a:solidFill>
              <a:latin typeface="Arial"/>
              <a:ea typeface="ＭＳ Ｐゴシック"/>
            </a:endParaRP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800" kern="0" dirty="0" smtClean="0">
              <a:solidFill>
                <a:srgbClr val="333399">
                  <a:lumMod val="60000"/>
                  <a:lumOff val="40000"/>
                </a:srgbClr>
              </a:solidFill>
              <a:latin typeface="Arial"/>
              <a:ea typeface="ＭＳ Ｐゴシック"/>
            </a:endParaRP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800" kern="0" dirty="0" smtClean="0">
              <a:solidFill>
                <a:srgbClr val="333399">
                  <a:lumMod val="60000"/>
                  <a:lumOff val="40000"/>
                </a:srgbClr>
              </a:solidFill>
              <a:latin typeface="Arial"/>
              <a:ea typeface="ＭＳ Ｐゴシック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352903"/>
            <a:ext cx="9144000" cy="4152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841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685800" y="2209800"/>
            <a:ext cx="8001000" cy="4191000"/>
          </a:xfrm>
        </p:spPr>
        <p:txBody>
          <a:bodyPr/>
          <a:lstStyle/>
          <a:p>
            <a:pPr lvl="0" algn="just" eaLnBrk="1" hangingPunct="1">
              <a:buFont typeface="Arial" pitchFamily="34" charset="0"/>
              <a:buChar char="•"/>
            </a:pPr>
            <a:r>
              <a:rPr lang="en-US" sz="2400" dirty="0">
                <a:solidFill>
                  <a:srgbClr val="333399">
                    <a:lumMod val="60000"/>
                    <a:lumOff val="40000"/>
                  </a:srgbClr>
                </a:solidFill>
                <a:latin typeface="Trebuchet MS"/>
                <a:cs typeface="Times New Roman"/>
              </a:rPr>
              <a:t>Nociceptive (depends on tissues involved)</a:t>
            </a:r>
          </a:p>
          <a:p>
            <a:pPr lvl="0" algn="just" eaLnBrk="1" hangingPunct="1">
              <a:buFont typeface="Arial" pitchFamily="34" charset="0"/>
              <a:buChar char="•"/>
            </a:pPr>
            <a:r>
              <a:rPr lang="en-US" sz="2400" dirty="0">
                <a:solidFill>
                  <a:srgbClr val="333399">
                    <a:lumMod val="60000"/>
                    <a:lumOff val="40000"/>
                  </a:srgbClr>
                </a:solidFill>
                <a:latin typeface="Trebuchet MS"/>
                <a:cs typeface="Times New Roman"/>
              </a:rPr>
              <a:t>Neuropathic (lesion to the somatosensory system – carpal tunnel/diabetic neuropathy)</a:t>
            </a:r>
          </a:p>
          <a:p>
            <a:pPr lvl="0" algn="just" eaLnBrk="1" hangingPunct="1">
              <a:buFont typeface="Arial" pitchFamily="34" charset="0"/>
              <a:buChar char="•"/>
            </a:pPr>
            <a:r>
              <a:rPr lang="en-US" sz="2400" dirty="0">
                <a:solidFill>
                  <a:srgbClr val="333399">
                    <a:lumMod val="60000"/>
                    <a:lumOff val="40000"/>
                  </a:srgbClr>
                </a:solidFill>
                <a:latin typeface="Trebuchet MS"/>
                <a:cs typeface="Times New Roman"/>
              </a:rPr>
              <a:t>Neurogenic (mechanical strain – double crush, myofascial trigger point)</a:t>
            </a:r>
          </a:p>
          <a:p>
            <a:pPr lvl="0" algn="just" eaLnBrk="1" hangingPunct="1">
              <a:buFont typeface="Arial" pitchFamily="34" charset="0"/>
              <a:buChar char="•"/>
            </a:pPr>
            <a:r>
              <a:rPr lang="en-US" sz="2400" dirty="0">
                <a:solidFill>
                  <a:srgbClr val="333399">
                    <a:lumMod val="60000"/>
                    <a:lumOff val="40000"/>
                  </a:srgbClr>
                </a:solidFill>
                <a:latin typeface="Trebuchet MS"/>
                <a:cs typeface="Times New Roman"/>
              </a:rPr>
              <a:t>Central sensitization (augmented central response)</a:t>
            </a:r>
          </a:p>
          <a:p>
            <a:pPr lvl="0" algn="just" eaLnBrk="1" hangingPunct="1">
              <a:buFont typeface="Arial" pitchFamily="34" charset="0"/>
              <a:buChar char="•"/>
            </a:pPr>
            <a:r>
              <a:rPr lang="en-US" sz="2400" dirty="0">
                <a:solidFill>
                  <a:srgbClr val="333399">
                    <a:lumMod val="60000"/>
                    <a:lumOff val="40000"/>
                  </a:srgbClr>
                </a:solidFill>
                <a:latin typeface="Trebuchet MS"/>
                <a:cs typeface="Times New Roman"/>
              </a:rPr>
              <a:t>Body image pain (Pain as response from impaired body image)</a:t>
            </a:r>
          </a:p>
          <a:p>
            <a:pPr lvl="0" eaLnBrk="1" hangingPunct="1"/>
            <a:endParaRPr lang="en-US" sz="20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285874"/>
            <a:ext cx="7772400" cy="1228725"/>
          </a:xfrm>
        </p:spPr>
        <p:txBody>
          <a:bodyPr/>
          <a:lstStyle/>
          <a:p>
            <a:pPr algn="ctr"/>
            <a:r>
              <a:rPr lang="en-US" sz="4000" b="1" u="sng" dirty="0">
                <a:solidFill>
                  <a:schemeClr val="tx1"/>
                </a:solidFill>
              </a:rPr>
              <a:t>Sub-Group </a:t>
            </a:r>
            <a:r>
              <a:rPr lang="en-US" sz="4000" b="1" u="sng" dirty="0" smtClean="0"/>
              <a:t>4:Pain </a:t>
            </a:r>
            <a:r>
              <a:rPr lang="en-US" sz="4000" b="1" u="sng" dirty="0"/>
              <a:t>Mechanisms</a:t>
            </a:r>
            <a:endParaRPr lang="en-US" sz="2800" dirty="0"/>
          </a:p>
        </p:txBody>
      </p:sp>
      <p:sp>
        <p:nvSpPr>
          <p:cNvPr id="3" name="Rectangle 2"/>
          <p:cNvSpPr/>
          <p:nvPr/>
        </p:nvSpPr>
        <p:spPr>
          <a:xfrm>
            <a:off x="4114800" y="2666999"/>
            <a:ext cx="4953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800" kern="0" dirty="0" smtClean="0">
              <a:solidFill>
                <a:srgbClr val="333399">
                  <a:lumMod val="60000"/>
                  <a:lumOff val="40000"/>
                </a:srgbClr>
              </a:solidFill>
              <a:latin typeface="Arial"/>
              <a:ea typeface="ＭＳ Ｐゴシック"/>
            </a:endParaRP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800" kern="0" dirty="0" smtClean="0">
              <a:solidFill>
                <a:srgbClr val="333399">
                  <a:lumMod val="60000"/>
                  <a:lumOff val="40000"/>
                </a:srgbClr>
              </a:solidFill>
              <a:latin typeface="Arial"/>
              <a:ea typeface="ＭＳ Ｐゴシック"/>
            </a:endParaRP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800" kern="0" dirty="0" smtClean="0">
              <a:solidFill>
                <a:srgbClr val="333399">
                  <a:lumMod val="60000"/>
                  <a:lumOff val="40000"/>
                </a:srgbClr>
              </a:solidFill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634894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295400"/>
            <a:ext cx="7772400" cy="11430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Other Issues Related to Aging that Can Impact Participation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buFont typeface="Times" pitchFamily="1" charset="0"/>
              <a:buChar char="•"/>
            </a:pPr>
            <a:r>
              <a:rPr lang="en-US" dirty="0"/>
              <a:t>Decreased hearing and/or vision</a:t>
            </a:r>
          </a:p>
          <a:p>
            <a:pPr marL="0" indent="0" eaLnBrk="1" hangingPunct="1">
              <a:buFont typeface="Times" pitchFamily="1" charset="0"/>
              <a:buChar char="•"/>
            </a:pPr>
            <a:r>
              <a:rPr lang="en-US" dirty="0"/>
              <a:t>Diminishing muscle strength</a:t>
            </a:r>
          </a:p>
          <a:p>
            <a:pPr marL="0" indent="0" eaLnBrk="1" hangingPunct="1">
              <a:buFont typeface="Times" pitchFamily="1" charset="0"/>
              <a:buChar char="•"/>
            </a:pPr>
            <a:r>
              <a:rPr lang="en-US" dirty="0"/>
              <a:t>Decreased mobility</a:t>
            </a:r>
          </a:p>
          <a:p>
            <a:pPr marL="0" indent="0" eaLnBrk="1" hangingPunct="1">
              <a:buFont typeface="Times" pitchFamily="1" charset="0"/>
              <a:buChar char="•"/>
            </a:pPr>
            <a:r>
              <a:rPr lang="en-US" dirty="0"/>
              <a:t>Increased risk for falls due to balance deficits</a:t>
            </a:r>
          </a:p>
          <a:p>
            <a:pPr marL="0" indent="0" eaLnBrk="1" hangingPunct="1">
              <a:buFont typeface="Times" pitchFamily="1" charset="0"/>
              <a:buChar char="•"/>
            </a:pPr>
            <a:r>
              <a:rPr lang="en-US" dirty="0"/>
              <a:t>Increased risk for illness</a:t>
            </a:r>
          </a:p>
        </p:txBody>
      </p:sp>
    </p:spTree>
    <p:extLst>
      <p:ext uri="{BB962C8B-B14F-4D97-AF65-F5344CB8AC3E}">
        <p14:creationId xmlns:p14="http://schemas.microsoft.com/office/powerpoint/2010/main" val="107060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4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4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5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685800" y="2209800"/>
            <a:ext cx="8001000" cy="4191000"/>
          </a:xfrm>
        </p:spPr>
        <p:txBody>
          <a:bodyPr/>
          <a:lstStyle/>
          <a:p>
            <a:pPr marL="0" lvl="0" indent="0" algn="just" eaLnBrk="1" hangingPunct="1"/>
            <a:r>
              <a:rPr lang="en-US" sz="2400" dirty="0" smtClean="0">
                <a:solidFill>
                  <a:srgbClr val="333399">
                    <a:lumMod val="60000"/>
                    <a:lumOff val="40000"/>
                  </a:srgbClr>
                </a:solidFill>
                <a:cs typeface="Times New Roman"/>
              </a:rPr>
              <a:t>5. </a:t>
            </a:r>
            <a:r>
              <a:rPr lang="en-US" sz="2400" dirty="0">
                <a:solidFill>
                  <a:srgbClr val="333399">
                    <a:lumMod val="60000"/>
                    <a:lumOff val="40000"/>
                  </a:srgbClr>
                </a:solidFill>
                <a:cs typeface="Times New Roman"/>
              </a:rPr>
              <a:t>Midline and body awareness   </a:t>
            </a:r>
          </a:p>
          <a:p>
            <a:pPr marL="341312" lvl="1" indent="0">
              <a:buNone/>
            </a:pPr>
            <a:endParaRPr lang="en-US" sz="2000" dirty="0"/>
          </a:p>
        </p:txBody>
      </p:sp>
      <p:sp>
        <p:nvSpPr>
          <p:cNvPr id="3" name="Rectangle 2"/>
          <p:cNvSpPr/>
          <p:nvPr/>
        </p:nvSpPr>
        <p:spPr>
          <a:xfrm>
            <a:off x="4114800" y="2666999"/>
            <a:ext cx="4953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800" kern="0" dirty="0" smtClean="0">
              <a:solidFill>
                <a:srgbClr val="333399">
                  <a:lumMod val="60000"/>
                  <a:lumOff val="40000"/>
                </a:srgbClr>
              </a:solidFill>
              <a:latin typeface="Arial"/>
              <a:ea typeface="ＭＳ Ｐゴシック"/>
            </a:endParaRP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800" kern="0" dirty="0" smtClean="0">
              <a:solidFill>
                <a:srgbClr val="333399">
                  <a:lumMod val="60000"/>
                  <a:lumOff val="40000"/>
                </a:srgbClr>
              </a:solidFill>
              <a:latin typeface="Arial"/>
              <a:ea typeface="ＭＳ Ｐゴシック"/>
            </a:endParaRP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800" kern="0" dirty="0" smtClean="0">
              <a:solidFill>
                <a:srgbClr val="333399">
                  <a:lumMod val="60000"/>
                  <a:lumOff val="40000"/>
                </a:srgbClr>
              </a:solidFill>
              <a:latin typeface="Arial"/>
              <a:ea typeface="ＭＳ Ｐゴシック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352903"/>
            <a:ext cx="9144000" cy="4152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598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685800" y="2666998"/>
            <a:ext cx="8001000" cy="3733801"/>
          </a:xfrm>
        </p:spPr>
        <p:txBody>
          <a:bodyPr/>
          <a:lstStyle/>
          <a:p>
            <a:pPr marL="0" lvl="0" indent="0" eaLnBrk="1" hangingPunct="1"/>
            <a:r>
              <a:rPr lang="en-US" dirty="0">
                <a:solidFill>
                  <a:srgbClr val="333399">
                    <a:lumMod val="60000"/>
                    <a:lumOff val="40000"/>
                  </a:srgbClr>
                </a:solidFill>
              </a:rPr>
              <a:t>PSF= Coping mechanisms, catastrophizing, emotional issues, hopelessness, expectations, beliefs, motivations, frustrations.</a:t>
            </a:r>
            <a:endParaRPr lang="en-US" dirty="0">
              <a:solidFill>
                <a:srgbClr val="333399">
                  <a:lumMod val="60000"/>
                  <a:lumOff val="40000"/>
                </a:srgbClr>
              </a:solidFill>
              <a:latin typeface="Trebuchet MS"/>
            </a:endParaRPr>
          </a:p>
          <a:p>
            <a:pPr lvl="0" eaLnBrk="1" hangingPunct="1"/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/>
              </a:rPr>
              <a:t>Important to recognize and address the presence with patient. We might be able to teach basic coping skills, but mostly we refer out.</a:t>
            </a:r>
          </a:p>
          <a:p>
            <a:pPr lvl="0" eaLnBrk="1" hangingPunct="1"/>
            <a:endParaRPr lang="en-US" sz="20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285874"/>
            <a:ext cx="7772400" cy="1228725"/>
          </a:xfrm>
        </p:spPr>
        <p:txBody>
          <a:bodyPr/>
          <a:lstStyle/>
          <a:p>
            <a:pPr algn="ctr"/>
            <a:r>
              <a:rPr lang="en-US" sz="4000" b="1" u="sng" dirty="0"/>
              <a:t>Subgroup 5:</a:t>
            </a:r>
            <a:br>
              <a:rPr lang="en-US" sz="4000" b="1" u="sng" dirty="0"/>
            </a:br>
            <a:r>
              <a:rPr lang="en-US" sz="4000" b="1" u="sng" dirty="0"/>
              <a:t>Behavioral Factors Rehab</a:t>
            </a:r>
            <a:endParaRPr lang="en-US" sz="2800" dirty="0"/>
          </a:p>
        </p:txBody>
      </p:sp>
      <p:sp>
        <p:nvSpPr>
          <p:cNvPr id="3" name="Rectangle 2"/>
          <p:cNvSpPr/>
          <p:nvPr/>
        </p:nvSpPr>
        <p:spPr>
          <a:xfrm>
            <a:off x="4114800" y="2666999"/>
            <a:ext cx="4953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800" kern="0" dirty="0" smtClean="0">
              <a:solidFill>
                <a:srgbClr val="333399">
                  <a:lumMod val="60000"/>
                  <a:lumOff val="40000"/>
                </a:srgbClr>
              </a:solidFill>
              <a:latin typeface="Arial"/>
              <a:ea typeface="ＭＳ Ｐゴシック"/>
            </a:endParaRP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800" kern="0" dirty="0" smtClean="0">
              <a:solidFill>
                <a:srgbClr val="333399">
                  <a:lumMod val="60000"/>
                  <a:lumOff val="40000"/>
                </a:srgbClr>
              </a:solidFill>
              <a:latin typeface="Arial"/>
              <a:ea typeface="ＭＳ Ｐゴシック"/>
            </a:endParaRP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800" kern="0" dirty="0" smtClean="0">
              <a:solidFill>
                <a:srgbClr val="333399">
                  <a:lumMod val="60000"/>
                  <a:lumOff val="40000"/>
                </a:srgbClr>
              </a:solidFill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100254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685800" y="2209800"/>
            <a:ext cx="8001000" cy="4191000"/>
          </a:xfrm>
        </p:spPr>
        <p:txBody>
          <a:bodyPr/>
          <a:lstStyle/>
          <a:p>
            <a:pPr marL="0" lvl="0" indent="0" algn="just" eaLnBrk="1" hangingPunct="1"/>
            <a:r>
              <a:rPr lang="en-US" sz="2400" dirty="0" smtClean="0">
                <a:solidFill>
                  <a:srgbClr val="333399">
                    <a:lumMod val="60000"/>
                    <a:lumOff val="40000"/>
                  </a:srgbClr>
                </a:solidFill>
                <a:cs typeface="Times New Roman"/>
              </a:rPr>
              <a:t>5. </a:t>
            </a:r>
            <a:r>
              <a:rPr lang="en-US" sz="2400" dirty="0">
                <a:solidFill>
                  <a:srgbClr val="333399">
                    <a:lumMod val="60000"/>
                    <a:lumOff val="40000"/>
                  </a:srgbClr>
                </a:solidFill>
                <a:cs typeface="Times New Roman"/>
              </a:rPr>
              <a:t>Midline and body awareness   </a:t>
            </a:r>
          </a:p>
          <a:p>
            <a:pPr marL="341312" lvl="1" indent="0">
              <a:buNone/>
            </a:pPr>
            <a:endParaRPr lang="en-US" sz="2000" dirty="0"/>
          </a:p>
        </p:txBody>
      </p:sp>
      <p:sp>
        <p:nvSpPr>
          <p:cNvPr id="3" name="Rectangle 2"/>
          <p:cNvSpPr/>
          <p:nvPr/>
        </p:nvSpPr>
        <p:spPr>
          <a:xfrm>
            <a:off x="4114800" y="2666999"/>
            <a:ext cx="4953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800" kern="0" dirty="0" smtClean="0">
              <a:solidFill>
                <a:srgbClr val="333399">
                  <a:lumMod val="60000"/>
                  <a:lumOff val="40000"/>
                </a:srgbClr>
              </a:solidFill>
              <a:latin typeface="Arial"/>
              <a:ea typeface="ＭＳ Ｐゴシック"/>
            </a:endParaRP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800" kern="0" dirty="0" smtClean="0">
              <a:solidFill>
                <a:srgbClr val="333399">
                  <a:lumMod val="60000"/>
                  <a:lumOff val="40000"/>
                </a:srgbClr>
              </a:solidFill>
              <a:latin typeface="Arial"/>
              <a:ea typeface="ＭＳ Ｐゴシック"/>
            </a:endParaRP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800" kern="0" dirty="0" smtClean="0">
              <a:solidFill>
                <a:srgbClr val="333399">
                  <a:lumMod val="60000"/>
                  <a:lumOff val="40000"/>
                </a:srgbClr>
              </a:solidFill>
              <a:latin typeface="Arial"/>
              <a:ea typeface="ＭＳ Ｐゴシック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352903"/>
            <a:ext cx="9144000" cy="4152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927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685800" y="2666998"/>
            <a:ext cx="8001000" cy="3733801"/>
          </a:xfrm>
        </p:spPr>
        <p:txBody>
          <a:bodyPr/>
          <a:lstStyle/>
          <a:p>
            <a:pPr lvl="0" eaLnBrk="1" hangingPunct="1"/>
            <a:r>
              <a:rPr lang="en-US" sz="2400" dirty="0">
                <a:solidFill>
                  <a:srgbClr val="333399">
                    <a:lumMod val="60000"/>
                    <a:lumOff val="40000"/>
                  </a:srgbClr>
                </a:solidFill>
                <a:latin typeface="Trebuchet MS"/>
              </a:rPr>
              <a:t>Systemic Changes to Chronic Low-grade inflammation</a:t>
            </a:r>
            <a:endParaRPr lang="en-US" sz="2400" dirty="0">
              <a:solidFill>
                <a:srgbClr val="333399">
                  <a:lumMod val="60000"/>
                  <a:lumOff val="40000"/>
                </a:srgbClr>
              </a:solidFill>
            </a:endParaRPr>
          </a:p>
          <a:p>
            <a:pPr lvl="6"/>
            <a:r>
              <a:rPr lang="en-US" sz="2400" dirty="0">
                <a:solidFill>
                  <a:srgbClr val="333399">
                    <a:lumMod val="60000"/>
                    <a:lumOff val="40000"/>
                  </a:srgbClr>
                </a:solidFill>
              </a:rPr>
              <a:t>N- Neurological</a:t>
            </a:r>
          </a:p>
          <a:p>
            <a:pPr lvl="6"/>
            <a:r>
              <a:rPr lang="en-US" sz="2400" dirty="0">
                <a:solidFill>
                  <a:srgbClr val="333399">
                    <a:lumMod val="60000"/>
                    <a:lumOff val="40000"/>
                  </a:srgbClr>
                </a:solidFill>
                <a:latin typeface="Trebuchet MS"/>
              </a:rPr>
              <a:t>I – Immune</a:t>
            </a:r>
          </a:p>
          <a:p>
            <a:pPr lvl="6"/>
            <a:r>
              <a:rPr lang="en-US" sz="2400" dirty="0">
                <a:solidFill>
                  <a:srgbClr val="333399">
                    <a:lumMod val="60000"/>
                    <a:lumOff val="40000"/>
                  </a:srgbClr>
                </a:solidFill>
                <a:latin typeface="Trebuchet MS"/>
              </a:rPr>
              <a:t>C- Cardio-Metabolic</a:t>
            </a:r>
          </a:p>
          <a:p>
            <a:pPr lvl="6"/>
            <a:r>
              <a:rPr lang="en-US" sz="2400" dirty="0">
                <a:solidFill>
                  <a:srgbClr val="333399">
                    <a:lumMod val="60000"/>
                    <a:lumOff val="40000"/>
                  </a:srgbClr>
                </a:solidFill>
                <a:latin typeface="Trebuchet MS"/>
              </a:rPr>
              <a:t>E- Endocrine</a:t>
            </a:r>
          </a:p>
          <a:p>
            <a:pPr lvl="0" eaLnBrk="1" hangingPunct="1"/>
            <a:endParaRPr lang="en-US" sz="20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285874"/>
            <a:ext cx="7772400" cy="1228725"/>
          </a:xfrm>
        </p:spPr>
        <p:txBody>
          <a:bodyPr/>
          <a:lstStyle/>
          <a:p>
            <a:pPr algn="ctr"/>
            <a:r>
              <a:rPr lang="en-US" sz="4000" b="1" u="sng" dirty="0"/>
              <a:t>Subgroup 6:</a:t>
            </a:r>
            <a:br>
              <a:rPr lang="en-US" sz="4000" b="1" u="sng" dirty="0"/>
            </a:br>
            <a:r>
              <a:rPr lang="en-US" sz="4000" b="1" u="sng" dirty="0"/>
              <a:t>NICE Dysregulation</a:t>
            </a:r>
            <a:endParaRPr lang="en-US" sz="2800" dirty="0"/>
          </a:p>
        </p:txBody>
      </p:sp>
      <p:sp>
        <p:nvSpPr>
          <p:cNvPr id="3" name="Rectangle 2"/>
          <p:cNvSpPr/>
          <p:nvPr/>
        </p:nvSpPr>
        <p:spPr>
          <a:xfrm>
            <a:off x="4114800" y="2666999"/>
            <a:ext cx="4953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800" kern="0" dirty="0" smtClean="0">
              <a:solidFill>
                <a:srgbClr val="333399">
                  <a:lumMod val="60000"/>
                  <a:lumOff val="40000"/>
                </a:srgbClr>
              </a:solidFill>
              <a:latin typeface="Arial"/>
              <a:ea typeface="ＭＳ Ｐゴシック"/>
            </a:endParaRP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800" kern="0" dirty="0" smtClean="0">
              <a:solidFill>
                <a:srgbClr val="333399">
                  <a:lumMod val="60000"/>
                  <a:lumOff val="40000"/>
                </a:srgbClr>
              </a:solidFill>
              <a:latin typeface="Arial"/>
              <a:ea typeface="ＭＳ Ｐゴシック"/>
            </a:endParaRP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800" kern="0" dirty="0" smtClean="0">
              <a:solidFill>
                <a:srgbClr val="333399">
                  <a:lumMod val="60000"/>
                  <a:lumOff val="40000"/>
                </a:srgbClr>
              </a:solidFill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597403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609600" y="2286000"/>
            <a:ext cx="7924800" cy="3047999"/>
          </a:xfrm>
        </p:spPr>
        <p:txBody>
          <a:bodyPr/>
          <a:lstStyle/>
          <a:p>
            <a:pPr lvl="0" eaLnBrk="1" hangingPunct="1"/>
            <a:r>
              <a:rPr lang="en-US" sz="2400" dirty="0">
                <a:solidFill>
                  <a:srgbClr val="333399">
                    <a:lumMod val="60000"/>
                    <a:lumOff val="40000"/>
                  </a:srgbClr>
                </a:solidFill>
                <a:latin typeface="Trebuchet MS"/>
              </a:rPr>
              <a:t>Systemic Changes to Chronic Low-Grade Inflammation</a:t>
            </a:r>
            <a:endParaRPr lang="en-US" sz="2400" dirty="0">
              <a:solidFill>
                <a:srgbClr val="333399">
                  <a:lumMod val="60000"/>
                  <a:lumOff val="40000"/>
                </a:srgbClr>
              </a:solidFill>
            </a:endParaRPr>
          </a:p>
          <a:p>
            <a:pPr lvl="0" algn="ctr" eaLnBrk="1" hangingPunct="1"/>
            <a:r>
              <a:rPr lang="en-US" sz="2400" dirty="0">
                <a:solidFill>
                  <a:srgbClr val="FF0000"/>
                </a:solidFill>
                <a:latin typeface="Trebuchet MS"/>
              </a:rPr>
              <a:t>Lifestyle changes!</a:t>
            </a:r>
          </a:p>
          <a:p>
            <a:pPr lvl="8"/>
            <a:r>
              <a:rPr lang="en-US" sz="2400" dirty="0">
                <a:solidFill>
                  <a:srgbClr val="333399">
                    <a:lumMod val="60000"/>
                    <a:lumOff val="40000"/>
                  </a:srgbClr>
                </a:solidFill>
                <a:latin typeface="Trebuchet MS"/>
              </a:rPr>
              <a:t>Diet</a:t>
            </a:r>
          </a:p>
          <a:p>
            <a:pPr lvl="8"/>
            <a:r>
              <a:rPr lang="en-US" sz="2400" dirty="0">
                <a:solidFill>
                  <a:srgbClr val="333399">
                    <a:lumMod val="60000"/>
                    <a:lumOff val="40000"/>
                  </a:srgbClr>
                </a:solidFill>
                <a:latin typeface="Trebuchet MS"/>
              </a:rPr>
              <a:t>Stress</a:t>
            </a:r>
          </a:p>
          <a:p>
            <a:pPr lvl="8"/>
            <a:r>
              <a:rPr lang="en-US" sz="2400" dirty="0">
                <a:solidFill>
                  <a:srgbClr val="333399">
                    <a:lumMod val="60000"/>
                    <a:lumOff val="40000"/>
                  </a:srgbClr>
                </a:solidFill>
                <a:latin typeface="Trebuchet MS"/>
              </a:rPr>
              <a:t>Sleep</a:t>
            </a:r>
          </a:p>
          <a:p>
            <a:pPr lvl="8"/>
            <a:r>
              <a:rPr lang="en-US" sz="2400" dirty="0">
                <a:solidFill>
                  <a:srgbClr val="333399">
                    <a:lumMod val="60000"/>
                    <a:lumOff val="40000"/>
                  </a:srgbClr>
                </a:solidFill>
                <a:latin typeface="Trebuchet MS"/>
              </a:rPr>
              <a:t>Regular physical activity</a:t>
            </a:r>
          </a:p>
          <a:p>
            <a:pPr lvl="8"/>
            <a:r>
              <a:rPr lang="en-US" sz="2400" dirty="0">
                <a:solidFill>
                  <a:srgbClr val="333399">
                    <a:lumMod val="60000"/>
                    <a:lumOff val="40000"/>
                  </a:srgbClr>
                </a:solidFill>
                <a:latin typeface="Trebuchet MS"/>
              </a:rPr>
              <a:t>Supplements</a:t>
            </a:r>
          </a:p>
          <a:p>
            <a:pPr lvl="8"/>
            <a:r>
              <a:rPr lang="en-US" sz="2400" dirty="0">
                <a:solidFill>
                  <a:srgbClr val="333399">
                    <a:lumMod val="60000"/>
                    <a:lumOff val="40000"/>
                  </a:srgbClr>
                </a:solidFill>
                <a:latin typeface="Trebuchet MS"/>
              </a:rPr>
              <a:t>Smoking/ Alcohol/ Weight Control</a:t>
            </a:r>
          </a:p>
          <a:p>
            <a:pPr lvl="0" eaLnBrk="1" hangingPunct="1"/>
            <a:endParaRPr lang="en-US" sz="20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285874"/>
            <a:ext cx="7772400" cy="1228725"/>
          </a:xfrm>
        </p:spPr>
        <p:txBody>
          <a:bodyPr/>
          <a:lstStyle/>
          <a:p>
            <a:pPr algn="ctr"/>
            <a:r>
              <a:rPr lang="en-US" b="1" u="sng" dirty="0"/>
              <a:t>Subgroup </a:t>
            </a:r>
            <a:r>
              <a:rPr lang="en-US" b="1" u="sng" dirty="0" smtClean="0"/>
              <a:t>6:</a:t>
            </a:r>
            <a:br>
              <a:rPr lang="en-US" b="1" u="sng" dirty="0" smtClean="0"/>
            </a:br>
            <a:r>
              <a:rPr lang="en-US" b="1" u="sng" dirty="0" smtClean="0"/>
              <a:t>Comorbidities </a:t>
            </a:r>
            <a:r>
              <a:rPr lang="en-US" b="1" u="sng" dirty="0"/>
              <a:t>–NICE Dysregulation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4114800" y="2666999"/>
            <a:ext cx="4953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800" kern="0" dirty="0" smtClean="0">
              <a:solidFill>
                <a:srgbClr val="333399">
                  <a:lumMod val="60000"/>
                  <a:lumOff val="40000"/>
                </a:srgbClr>
              </a:solidFill>
              <a:latin typeface="Arial"/>
              <a:ea typeface="ＭＳ Ｐゴシック"/>
            </a:endParaRP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800" kern="0" dirty="0" smtClean="0">
              <a:solidFill>
                <a:srgbClr val="333399">
                  <a:lumMod val="60000"/>
                  <a:lumOff val="40000"/>
                </a:srgbClr>
              </a:solidFill>
              <a:latin typeface="Arial"/>
              <a:ea typeface="ＭＳ Ｐゴシック"/>
            </a:endParaRP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800" kern="0" dirty="0" smtClean="0">
              <a:solidFill>
                <a:srgbClr val="333399">
                  <a:lumMod val="60000"/>
                  <a:lumOff val="40000"/>
                </a:srgbClr>
              </a:solidFill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262374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685800" y="2666998"/>
            <a:ext cx="8001000" cy="3733801"/>
          </a:xfrm>
        </p:spPr>
        <p:txBody>
          <a:bodyPr/>
          <a:lstStyle/>
          <a:p>
            <a:pPr lvl="0" eaLnBrk="1" hangingPunct="1"/>
            <a:r>
              <a:rPr lang="en-US" sz="3200" dirty="0">
                <a:solidFill>
                  <a:srgbClr val="333399">
                    <a:lumMod val="60000"/>
                    <a:lumOff val="40000"/>
                  </a:srgbClr>
                </a:solidFill>
              </a:rPr>
              <a:t>Pro inflammatory diet has been associated with longer and more severe pain.</a:t>
            </a:r>
          </a:p>
          <a:p>
            <a:pPr lvl="0" eaLnBrk="1" hangingPunct="1"/>
            <a:r>
              <a:rPr lang="en-US" sz="3200" dirty="0">
                <a:solidFill>
                  <a:srgbClr val="333399">
                    <a:lumMod val="60000"/>
                    <a:lumOff val="40000"/>
                  </a:srgbClr>
                </a:solidFill>
                <a:latin typeface="Trebuchet MS"/>
              </a:rPr>
              <a:t>Pro inflammatory diet is partly mediated by genetic factors and predisposition to have an immune response in the gut with specific foods.</a:t>
            </a:r>
          </a:p>
          <a:p>
            <a:pPr lvl="0" eaLnBrk="1" hangingPunct="1"/>
            <a:endParaRPr lang="en-US" sz="20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285874"/>
            <a:ext cx="7772400" cy="1228725"/>
          </a:xfrm>
        </p:spPr>
        <p:txBody>
          <a:bodyPr/>
          <a:lstStyle/>
          <a:p>
            <a:pPr algn="ctr"/>
            <a:r>
              <a:rPr lang="en-US" b="1" u="sng" dirty="0"/>
              <a:t>Subgroup 6:</a:t>
            </a:r>
            <a:br>
              <a:rPr lang="en-US" b="1" u="sng" dirty="0"/>
            </a:br>
            <a:r>
              <a:rPr lang="en-US" b="1" u="sng" dirty="0"/>
              <a:t>Diet-Related Systemic Inflammation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4114800" y="2666999"/>
            <a:ext cx="4953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800" kern="0" dirty="0" smtClean="0">
              <a:solidFill>
                <a:srgbClr val="333399">
                  <a:lumMod val="60000"/>
                  <a:lumOff val="40000"/>
                </a:srgbClr>
              </a:solidFill>
              <a:latin typeface="Arial"/>
              <a:ea typeface="ＭＳ Ｐゴシック"/>
            </a:endParaRP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800" kern="0" dirty="0" smtClean="0">
              <a:solidFill>
                <a:srgbClr val="333399">
                  <a:lumMod val="60000"/>
                  <a:lumOff val="40000"/>
                </a:srgbClr>
              </a:solidFill>
              <a:latin typeface="Arial"/>
              <a:ea typeface="ＭＳ Ｐゴシック"/>
            </a:endParaRP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800" kern="0" dirty="0" smtClean="0">
              <a:solidFill>
                <a:srgbClr val="333399">
                  <a:lumMod val="60000"/>
                  <a:lumOff val="40000"/>
                </a:srgbClr>
              </a:solidFill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097597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685800" y="3175090"/>
            <a:ext cx="8001000" cy="3225709"/>
          </a:xfrm>
        </p:spPr>
        <p:txBody>
          <a:bodyPr/>
          <a:lstStyle/>
          <a:p>
            <a:pPr marL="457200" lvl="1" indent="0" defTabSz="4572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2800" kern="1200" dirty="0">
                <a:solidFill>
                  <a:srgbClr val="333399">
                    <a:lumMod val="60000"/>
                    <a:lumOff val="40000"/>
                  </a:srgbClr>
                </a:solidFill>
              </a:rPr>
              <a:t>Red meat </a:t>
            </a:r>
          </a:p>
          <a:p>
            <a:pPr marL="457200" lvl="1" indent="0" defTabSz="4572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2800" kern="1200" dirty="0">
                <a:solidFill>
                  <a:srgbClr val="333399">
                    <a:lumMod val="60000"/>
                    <a:lumOff val="40000"/>
                  </a:srgbClr>
                </a:solidFill>
              </a:rPr>
              <a:t>Dairy products </a:t>
            </a:r>
          </a:p>
          <a:p>
            <a:pPr marL="457200" lvl="1" indent="0" defTabSz="4572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2800" kern="1200" dirty="0">
                <a:solidFill>
                  <a:srgbClr val="333399">
                    <a:lumMod val="60000"/>
                    <a:lumOff val="40000"/>
                  </a:srgbClr>
                </a:solidFill>
              </a:rPr>
              <a:t>Gluten </a:t>
            </a:r>
          </a:p>
          <a:p>
            <a:pPr marL="457200" lvl="1" indent="0" defTabSz="4572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2800" kern="1200" dirty="0">
                <a:solidFill>
                  <a:srgbClr val="333399">
                    <a:lumMod val="60000"/>
                    <a:lumOff val="40000"/>
                  </a:srgbClr>
                </a:solidFill>
              </a:rPr>
              <a:t>Eggs </a:t>
            </a:r>
          </a:p>
          <a:p>
            <a:pPr marL="457200" lvl="1" indent="0" defTabSz="4572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2800" kern="1200" dirty="0">
                <a:solidFill>
                  <a:srgbClr val="333399">
                    <a:lumMod val="60000"/>
                    <a:lumOff val="40000"/>
                  </a:srgbClr>
                </a:solidFill>
              </a:rPr>
              <a:t>Corn</a:t>
            </a:r>
          </a:p>
          <a:p>
            <a:pPr marL="457200" lvl="1" indent="0" defTabSz="4572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2800" kern="1200" dirty="0">
                <a:solidFill>
                  <a:srgbClr val="333399">
                    <a:lumMod val="60000"/>
                    <a:lumOff val="40000"/>
                  </a:srgbClr>
                </a:solidFill>
              </a:rPr>
              <a:t>Soy</a:t>
            </a:r>
          </a:p>
          <a:p>
            <a:pPr marL="457200" lvl="1" indent="0" defTabSz="4572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2800" kern="1200" dirty="0">
                <a:solidFill>
                  <a:srgbClr val="333399">
                    <a:lumMod val="60000"/>
                    <a:lumOff val="40000"/>
                  </a:srgbClr>
                </a:solidFill>
              </a:rPr>
              <a:t>Peanuts</a:t>
            </a:r>
          </a:p>
          <a:p>
            <a:pPr marL="457200" lvl="1" indent="0" defTabSz="4572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2800" kern="1200" dirty="0">
                <a:solidFill>
                  <a:srgbClr val="333399">
                    <a:lumMod val="60000"/>
                    <a:lumOff val="40000"/>
                  </a:srgbClr>
                </a:solidFill>
              </a:rPr>
              <a:t>Sugar</a:t>
            </a:r>
          </a:p>
          <a:p>
            <a:pPr lvl="0" eaLnBrk="1" hangingPunct="1"/>
            <a:endParaRPr lang="en-US" sz="20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285874"/>
            <a:ext cx="7772400" cy="1228725"/>
          </a:xfrm>
        </p:spPr>
        <p:txBody>
          <a:bodyPr/>
          <a:lstStyle/>
          <a:p>
            <a:pPr algn="ctr"/>
            <a:r>
              <a:rPr lang="en-US" b="1" u="sng" dirty="0"/>
              <a:t>Subgroup 6:</a:t>
            </a:r>
            <a:br>
              <a:rPr lang="en-US" b="1" u="sng" dirty="0"/>
            </a:br>
            <a:r>
              <a:rPr lang="en-US" b="1" u="sng" dirty="0"/>
              <a:t>Diet-Related Systemic Inflammation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4114800" y="2666999"/>
            <a:ext cx="4953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800" kern="0" dirty="0" smtClean="0">
              <a:solidFill>
                <a:srgbClr val="333399">
                  <a:lumMod val="60000"/>
                  <a:lumOff val="40000"/>
                </a:srgbClr>
              </a:solidFill>
              <a:latin typeface="Arial"/>
              <a:ea typeface="ＭＳ Ｐゴシック"/>
            </a:endParaRP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800" kern="0" dirty="0" smtClean="0">
              <a:solidFill>
                <a:srgbClr val="333399">
                  <a:lumMod val="60000"/>
                  <a:lumOff val="40000"/>
                </a:srgbClr>
              </a:solidFill>
              <a:latin typeface="Arial"/>
              <a:ea typeface="ＭＳ Ｐゴシック"/>
            </a:endParaRP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800" kern="0" dirty="0" smtClean="0">
              <a:solidFill>
                <a:srgbClr val="333399">
                  <a:lumMod val="60000"/>
                  <a:lumOff val="40000"/>
                </a:srgbClr>
              </a:solidFill>
              <a:latin typeface="Arial"/>
              <a:ea typeface="ＭＳ Ｐゴシック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371600" y="2437915"/>
            <a:ext cx="6629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eaLnBrk="1" hangingPunct="1">
              <a:spcAft>
                <a:spcPct val="20000"/>
              </a:spcAft>
            </a:pPr>
            <a:r>
              <a:rPr lang="en-US" sz="2800" kern="0" dirty="0">
                <a:solidFill>
                  <a:srgbClr val="10346D"/>
                </a:solidFill>
                <a:latin typeface="Arial"/>
                <a:ea typeface="ＭＳ Ｐゴシック"/>
              </a:rPr>
              <a:t>Main </a:t>
            </a:r>
            <a:r>
              <a:rPr lang="en-US" sz="3200" kern="0" dirty="0">
                <a:solidFill>
                  <a:srgbClr val="10346D"/>
                </a:solidFill>
                <a:latin typeface="Arial"/>
                <a:ea typeface="ＭＳ Ｐゴシック"/>
              </a:rPr>
              <a:t>pro-inflammatory</a:t>
            </a:r>
            <a:r>
              <a:rPr lang="en-US" sz="2800" kern="0" dirty="0">
                <a:solidFill>
                  <a:srgbClr val="10346D"/>
                </a:solidFill>
                <a:latin typeface="Arial"/>
                <a:ea typeface="ＭＳ Ｐゴシック"/>
              </a:rPr>
              <a:t> foods are: </a:t>
            </a:r>
            <a:endParaRPr lang="en-US" sz="2800" kern="0" dirty="0">
              <a:solidFill>
                <a:srgbClr val="FFFFFF"/>
              </a:solidFill>
              <a:latin typeface="Trebuchet MS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496391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="" xmlns:a16="http://schemas.microsoft.com/office/drawing/2014/main" id="{5C26666C-91B5-498D-A492-172541C36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 of Adaptive Equipment That Can Help Make Participation Easier</a:t>
            </a:r>
          </a:p>
        </p:txBody>
      </p:sp>
    </p:spTree>
    <p:extLst>
      <p:ext uri="{BB962C8B-B14F-4D97-AF65-F5344CB8AC3E}">
        <p14:creationId xmlns:p14="http://schemas.microsoft.com/office/powerpoint/2010/main" val="42893785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Adaptive Equipment for Use in ADL’s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="" xmlns:a16="http://schemas.microsoft.com/office/drawing/2014/main" id="{987671AC-5C65-450B-B105-6A4FF7C51C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164191" y="2505075"/>
            <a:ext cx="3236609" cy="3514725"/>
          </a:xfrm>
          <a:prstGeom prst="rect">
            <a:avLst/>
          </a:prstGeom>
        </p:spPr>
      </p:pic>
      <p:pic>
        <p:nvPicPr>
          <p:cNvPr id="5" name="Content Placeholder 2">
            <a:extLst>
              <a:ext uri="{FF2B5EF4-FFF2-40B4-BE49-F238E27FC236}">
                <a16:creationId xmlns="" xmlns:a16="http://schemas.microsoft.com/office/drawing/2014/main" id="{81D6B28A-C180-4CF1-B63F-394F333768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533400" y="3581400"/>
            <a:ext cx="2494288" cy="229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2593FA2B-FD7E-4C1B-968F-5AC2F3E293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53200" y="2743200"/>
            <a:ext cx="2214563" cy="2214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6392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Other Adaptive Equipment for use in ADL’s</a:t>
            </a:r>
          </a:p>
        </p:txBody>
      </p:sp>
      <p:pic>
        <p:nvPicPr>
          <p:cNvPr id="3" name="Content Placeholder 2">
            <a:extLst>
              <a:ext uri="{FF2B5EF4-FFF2-40B4-BE49-F238E27FC236}">
                <a16:creationId xmlns="" xmlns:a16="http://schemas.microsoft.com/office/drawing/2014/main" id="{A543BF5E-6DF1-4891-BCAE-DF8D57E504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838200" y="2895600"/>
            <a:ext cx="2635685" cy="2635685"/>
          </a:xfr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D3792F4C-361C-4DF1-8D12-C81F18B8BC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81801" y="3499028"/>
            <a:ext cx="1751012" cy="311291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DB75AB62-9BD0-4802-A9BB-9DD5A1CCFC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65818" y="1981200"/>
            <a:ext cx="1924050" cy="2635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5262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Equipment for use in IADL’s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="" xmlns:a16="http://schemas.microsoft.com/office/drawing/2014/main" id="{6B51C593-3AB5-48AC-BBAC-6CE060EA83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81000" y="1842135"/>
            <a:ext cx="2295525" cy="22955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6BE1062E-5FA6-492C-8F4B-30CE8F1215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76600" y="2100897"/>
            <a:ext cx="2295525" cy="22955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F9886D88-C192-4D63-97C2-F5BDDD3909A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2513" r="4608" b="18122"/>
          <a:stretch/>
        </p:blipFill>
        <p:spPr>
          <a:xfrm>
            <a:off x="3608361" y="4519339"/>
            <a:ext cx="2411439" cy="17535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3521AF41-F332-4B68-879A-72299561953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53297" y="1569878"/>
            <a:ext cx="2133600" cy="2133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C6E22A42-CDF2-4DEE-AE9E-9C1F7E2FA56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5273" t="3533" r="25676" b="1868"/>
          <a:stretch/>
        </p:blipFill>
        <p:spPr>
          <a:xfrm flipH="1">
            <a:off x="7162800" y="3987481"/>
            <a:ext cx="1247897" cy="240665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7FDD13B9-A023-4B62-9C66-682DD099789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6235" y="4139247"/>
            <a:ext cx="2320290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128753"/>
      </p:ext>
    </p:extLst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7" charset="0"/>
            <a:ea typeface="ＭＳ Ｐゴシック" pitchFamily="1" charset="-128"/>
            <a:cs typeface="ＭＳ Ｐゴシック" pitchFamily="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7" charset="0"/>
            <a:ea typeface="ＭＳ Ｐゴシック" pitchFamily="1" charset="-128"/>
            <a:cs typeface="ＭＳ Ｐゴシック" pitchFamily="1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5E85C0E9BB3434992C56A26B4B52201" ma:contentTypeVersion="0" ma:contentTypeDescription="Create a new document." ma:contentTypeScope="" ma:versionID="87c4b3e1ad8ec082df050b2685745111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1b05d82d297216baf5b26c55225140df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60D1C221-DD53-41B7-86BC-0427E78A6FE7}"/>
</file>

<file path=customXml/itemProps2.xml><?xml version="1.0" encoding="utf-8"?>
<ds:datastoreItem xmlns:ds="http://schemas.openxmlformats.org/officeDocument/2006/customXml" ds:itemID="{B96F705F-AB9E-4343-9CE2-526B3F18E6D9}"/>
</file>

<file path=customXml/itemProps3.xml><?xml version="1.0" encoding="utf-8"?>
<ds:datastoreItem xmlns:ds="http://schemas.openxmlformats.org/officeDocument/2006/customXml" ds:itemID="{82188D80-F27D-41CE-922A-C26AE6AE57A5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395</TotalTime>
  <Words>1271</Words>
  <Application>Microsoft Office PowerPoint</Application>
  <PresentationFormat>On-screen Show (4:3)</PresentationFormat>
  <Paragraphs>324</Paragraphs>
  <Slides>56</Slides>
  <Notes>55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64" baseType="lpstr">
      <vt:lpstr>ＭＳ Ｐゴシック</vt:lpstr>
      <vt:lpstr>Arial</vt:lpstr>
      <vt:lpstr>Calibri</vt:lpstr>
      <vt:lpstr>Times</vt:lpstr>
      <vt:lpstr>Times New Roman</vt:lpstr>
      <vt:lpstr>Trebuchet MS</vt:lpstr>
      <vt:lpstr>Wingdings</vt:lpstr>
      <vt:lpstr>Blank Presentation</vt:lpstr>
      <vt:lpstr>PowerPoint Presentation</vt:lpstr>
      <vt:lpstr>About the Presenter</vt:lpstr>
      <vt:lpstr>Using Adaptations to Make Life Easier is OK!</vt:lpstr>
      <vt:lpstr>Diseases that Can Impact Participation</vt:lpstr>
      <vt:lpstr>Other Issues Related to Aging that Can Impact Participation</vt:lpstr>
      <vt:lpstr>Examples of Adaptive Equipment That Can Help Make Participation Easier</vt:lpstr>
      <vt:lpstr>Adaptive Equipment for Use in ADL’s</vt:lpstr>
      <vt:lpstr>Other Adaptive Equipment for use in ADL’s</vt:lpstr>
      <vt:lpstr>Equipment for use in IADL’s</vt:lpstr>
      <vt:lpstr>Other Adaptive Equipment for IADL’s</vt:lpstr>
      <vt:lpstr>Adaptive Equipment for Use in Leisure Activities</vt:lpstr>
      <vt:lpstr>Other Adaptive Equipment for Use in Leisure Activities</vt:lpstr>
      <vt:lpstr>Home Safety and Aging in Place</vt:lpstr>
      <vt:lpstr>Home Safety</vt:lpstr>
      <vt:lpstr>Home Modifications</vt:lpstr>
      <vt:lpstr>Community Resources</vt:lpstr>
      <vt:lpstr>PowerPoint Presentation</vt:lpstr>
      <vt:lpstr>Approximately 30% of people aged 65 or older fall every year </vt:lpstr>
      <vt:lpstr>A Vicious Cycle</vt:lpstr>
      <vt:lpstr>Fall Etiology – Intrinsic Factors</vt:lpstr>
      <vt:lpstr>Fall Etiology – Intrinsic Factors</vt:lpstr>
      <vt:lpstr>Fall Etiology – Intrinsic Factors</vt:lpstr>
      <vt:lpstr>Fall Etiology – Intrinsic Factors</vt:lpstr>
      <vt:lpstr>Fall Etiology – Intrinsic Factors</vt:lpstr>
      <vt:lpstr>Fall Etiology – Extrinsic Factors</vt:lpstr>
      <vt:lpstr>Fall Etiology – Extrinsic Factors</vt:lpstr>
      <vt:lpstr>Fall Etiology – Extrinsic Factors</vt:lpstr>
      <vt:lpstr>Fall Etiology – Extrinsic Factors</vt:lpstr>
      <vt:lpstr>TIPS FOR FALL PREVENTION</vt:lpstr>
      <vt:lpstr>TIPS FOR FALL PREVENTION</vt:lpstr>
      <vt:lpstr>PowerPoint Presentation</vt:lpstr>
      <vt:lpstr>No Longer a Vicious Cycle!</vt:lpstr>
      <vt:lpstr>PowerPoint Presentation</vt:lpstr>
      <vt:lpstr>Chronic Pain: a few numbers</vt:lpstr>
      <vt:lpstr>PowerPoint Presentation</vt:lpstr>
      <vt:lpstr>Sub-Group1: Patho-anatomical mechanisms</vt:lpstr>
      <vt:lpstr>PowerPoint Presentation</vt:lpstr>
      <vt:lpstr>Sub-Group2: Motor Function</vt:lpstr>
      <vt:lpstr>PowerPoint Presentation</vt:lpstr>
      <vt:lpstr>Sub-Group3: Neurological Factors - CNS coordination</vt:lpstr>
      <vt:lpstr>Sub-Group3: Neurological Factors - CNS coordination</vt:lpstr>
      <vt:lpstr>Sub-Group3: Neurological Factors - CNS coordination</vt:lpstr>
      <vt:lpstr>Sub-Group3: Neurological Factors - CNS coordination</vt:lpstr>
      <vt:lpstr>Sub-Group3: Neurological Factors - CNS coordination</vt:lpstr>
      <vt:lpstr>Sub-Group3: Neurological Factors - CNS coordination</vt:lpstr>
      <vt:lpstr>Sub-Group3: Neurological Factors - CNS coordination</vt:lpstr>
      <vt:lpstr>Sub-Group3: Neurological Factors - CNS coordination</vt:lpstr>
      <vt:lpstr>PowerPoint Presentation</vt:lpstr>
      <vt:lpstr>Sub-Group 4:Pain Mechanisms</vt:lpstr>
      <vt:lpstr>PowerPoint Presentation</vt:lpstr>
      <vt:lpstr>Subgroup 5: Behavioral Factors Rehab</vt:lpstr>
      <vt:lpstr>PowerPoint Presentation</vt:lpstr>
      <vt:lpstr>Subgroup 6: NICE Dysregulation</vt:lpstr>
      <vt:lpstr>Subgroup 6: Comorbidities –NICE Dysregulation</vt:lpstr>
      <vt:lpstr>Subgroup 6: Diet-Related Systemic Inflammation</vt:lpstr>
      <vt:lpstr>Subgroup 6: Diet-Related Systemic Inflammation</vt:lpstr>
    </vt:vector>
  </TitlesOfParts>
  <Company>Kilmer&amp;Kilmer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Matthew Maes</dc:creator>
  <cp:lastModifiedBy>Kerry L Worthing</cp:lastModifiedBy>
  <cp:revision>63</cp:revision>
  <dcterms:created xsi:type="dcterms:W3CDTF">2012-02-23T16:48:28Z</dcterms:created>
  <dcterms:modified xsi:type="dcterms:W3CDTF">2019-08-12T18:12:28Z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NewReviewCycle">
    <vt:lpwstr/>
  </property>
  <property fmtid="{D5CDD505-2E9C-101B-9397-08002B2CF9AE}" pid="3" name="ContentTypeId">
    <vt:lpwstr>0x010100F5E85C0E9BB3434992C56A26B4B52201</vt:lpwstr>
  </property>
</Properties>
</file>